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07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embeddedFontLst>
    <p:embeddedFont>
      <p:font typeface="Tahoma" panose="020B0604030504040204" pitchFamily="34" charset="0"/>
      <p:regular r:id="rId17"/>
      <p:bold r:id="rId18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62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399363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364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36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/>
            </a:lvl1pPr>
          </a:lstStyle>
          <a:p>
            <a:pPr lvl="0"/>
            <a:r>
              <a:rPr lang="en-US" altLang="en-US" noProof="0" dirty="0"/>
              <a:t>Click to edit Master subtitle style</a:t>
            </a:r>
          </a:p>
        </p:txBody>
      </p:sp>
      <p:sp>
        <p:nvSpPr>
          <p:cNvPr id="39936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 b="1"/>
            </a:lvl1pPr>
          </a:lstStyle>
          <a:p>
            <a:pPr lvl="0"/>
            <a:r>
              <a:rPr lang="en-US" altLang="en-US" noProof="0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C6B50CD-9C77-4672-9F7D-6E4E806E06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62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AC1BF1F-6E1B-4BA6-8EE0-027050CA8B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842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9B51135-1EED-4812-91E3-53DE6BE228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4154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5FFE435-5345-4734-8848-7F1310494B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3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62048DC-DA27-4C78-B165-5DA328B73A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3450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7288533-2679-45B4-8819-62D1CC2E0B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108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C8DB5FB-909D-4FCE-8DB4-EB2BF23CB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2419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A86C367-9E0C-4614-AAD8-85F0672D7A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533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2BFEF6-5CCD-4ED3-BE7B-D1415C6BD2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4926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6421CA9-9C4C-45CE-B90B-2C1778C9A7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896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8338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9833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834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834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39834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93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Service and Steadfastness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sz="3600" dirty="0"/>
              <a:t>Service</a:t>
            </a:r>
          </a:p>
          <a:p>
            <a:r>
              <a:rPr lang="en-US" sz="3600" dirty="0"/>
              <a:t>Matthew 22:36,37</a:t>
            </a:r>
          </a:p>
          <a:p>
            <a:r>
              <a:rPr lang="en-US" sz="3600" dirty="0"/>
              <a:t>John 14:15</a:t>
            </a:r>
          </a:p>
          <a:p>
            <a:r>
              <a:rPr lang="en-US" sz="3600" dirty="0"/>
              <a:t>1 Corinthians 15:9,10</a:t>
            </a:r>
          </a:p>
          <a:p>
            <a:r>
              <a:rPr lang="en-US" sz="3600" dirty="0"/>
              <a:t>1 Corinthians 15:58</a:t>
            </a:r>
          </a:p>
          <a:p>
            <a:r>
              <a:rPr lang="en-US" sz="3600" dirty="0"/>
              <a:t>Matthew 28:20</a:t>
            </a:r>
          </a:p>
          <a:p>
            <a:r>
              <a:rPr lang="en-US" sz="3600" dirty="0"/>
              <a:t>Philippians 3:7-11</a:t>
            </a:r>
          </a:p>
          <a:p>
            <a:r>
              <a:rPr lang="en-US" sz="3600" dirty="0"/>
              <a:t>1 Thessalonians 1:3</a:t>
            </a:r>
          </a:p>
        </p:txBody>
      </p:sp>
    </p:spTree>
    <p:extLst>
      <p:ext uri="{BB962C8B-B14F-4D97-AF65-F5344CB8AC3E}">
        <p14:creationId xmlns:p14="http://schemas.microsoft.com/office/powerpoint/2010/main" val="1760430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Service and Steadfastness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sz="3600" dirty="0"/>
              <a:t>Steadfastness</a:t>
            </a:r>
          </a:p>
          <a:p>
            <a:r>
              <a:rPr lang="en-US" sz="3600" dirty="0"/>
              <a:t>2 Timothy 1:12</a:t>
            </a:r>
          </a:p>
          <a:p>
            <a:r>
              <a:rPr lang="en-US" sz="3600" dirty="0"/>
              <a:t>James 1:12</a:t>
            </a:r>
          </a:p>
          <a:p>
            <a:r>
              <a:rPr lang="en-US" sz="3600" dirty="0"/>
              <a:t>John 8:10,11</a:t>
            </a:r>
          </a:p>
          <a:p>
            <a:r>
              <a:rPr lang="en-US" sz="3600" dirty="0"/>
              <a:t>Acts 20:24</a:t>
            </a:r>
          </a:p>
          <a:p>
            <a:r>
              <a:rPr lang="en-US" sz="3600" dirty="0"/>
              <a:t>2 Peter 1:9-11</a:t>
            </a:r>
          </a:p>
          <a:p>
            <a:r>
              <a:rPr lang="en-US" sz="3600" dirty="0"/>
              <a:t>1 John 5:3</a:t>
            </a:r>
          </a:p>
        </p:txBody>
      </p:sp>
    </p:spTree>
    <p:extLst>
      <p:ext uri="{BB962C8B-B14F-4D97-AF65-F5344CB8AC3E}">
        <p14:creationId xmlns:p14="http://schemas.microsoft.com/office/powerpoint/2010/main" val="295583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Service and Steadfastness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3400" dirty="0"/>
              <a:t>Steadfastness</a:t>
            </a:r>
          </a:p>
          <a:p>
            <a:pPr>
              <a:spcBef>
                <a:spcPts val="1200"/>
              </a:spcBef>
            </a:pPr>
            <a:r>
              <a:rPr lang="en-US" sz="3400" dirty="0"/>
              <a:t>Luke 7:41-43</a:t>
            </a:r>
          </a:p>
          <a:p>
            <a:pPr>
              <a:spcBef>
                <a:spcPts val="1200"/>
              </a:spcBef>
            </a:pPr>
            <a:r>
              <a:rPr lang="en-US" sz="3400" dirty="0"/>
              <a:t>Do we Really Love the Lord at a Deep, life-changing level?</a:t>
            </a:r>
          </a:p>
          <a:p>
            <a:pPr>
              <a:spcBef>
                <a:spcPts val="1200"/>
              </a:spcBef>
            </a:pPr>
            <a:r>
              <a:rPr lang="en-US" sz="3400" dirty="0"/>
              <a:t>Are we taking for granted the fact that the Lord Loves us?</a:t>
            </a:r>
          </a:p>
          <a:p>
            <a:pPr>
              <a:spcBef>
                <a:spcPts val="1200"/>
              </a:spcBef>
            </a:pPr>
            <a:r>
              <a:rPr lang="en-US" sz="3400" dirty="0"/>
              <a:t>Have we really &amp; truly accepted the Lord’s forgiveness?</a:t>
            </a:r>
          </a:p>
        </p:txBody>
      </p:sp>
    </p:spTree>
    <p:extLst>
      <p:ext uri="{BB962C8B-B14F-4D97-AF65-F5344CB8AC3E}">
        <p14:creationId xmlns:p14="http://schemas.microsoft.com/office/powerpoint/2010/main" val="393835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What About the Depth of our Penitence?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3400" dirty="0"/>
              <a:t>Do we really see the magnitude of what the Lord has Forgiven us?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3400" dirty="0"/>
              <a:t>What about the sins he has to continue to forgive us of daily?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3400" dirty="0"/>
              <a:t>Humility &gt; Penitence &gt; Gratitude&gt; Love&gt;   -- Somewhere along here the reason why our devotion to God is not as Deep as it should be.</a:t>
            </a:r>
          </a:p>
        </p:txBody>
      </p:sp>
    </p:spTree>
    <p:extLst>
      <p:ext uri="{BB962C8B-B14F-4D97-AF65-F5344CB8AC3E}">
        <p14:creationId xmlns:p14="http://schemas.microsoft.com/office/powerpoint/2010/main" val="314535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Until We: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3400" dirty="0"/>
              <a:t>Honestly face our emptiness &amp; brokenness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3400" dirty="0"/>
              <a:t>Genuinely accept God’s forgiveness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3400" dirty="0"/>
              <a:t>Learn to appreciate God’s grace at a deeper level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3400" dirty="0"/>
              <a:t>We will never rise above the level of being “nominal” Christians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3400" dirty="0"/>
              <a:t>Always vulnerable to Temptation, Discouragement and Defeat</a:t>
            </a:r>
          </a:p>
        </p:txBody>
      </p:sp>
    </p:spTree>
    <p:extLst>
      <p:ext uri="{BB962C8B-B14F-4D97-AF65-F5344CB8AC3E}">
        <p14:creationId xmlns:p14="http://schemas.microsoft.com/office/powerpoint/2010/main" val="29288263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l"/>
            <a:r>
              <a:rPr lang="en-US" sz="4000" dirty="0"/>
              <a:t>Steps to Real Conversion &amp; Consecration to Jesus Christ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/>
              <a:t>Galatians 2:20  “I have been crucified with Christ; it is no longer I who live, but Christ lives in me; and the life which I now live in the flesh I live by faith in the Son of God, who loved me and gave Himself for me.”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These are the things that produce Real Disciples of the Lord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These are the Keys to being Faithful Christians</a:t>
            </a:r>
          </a:p>
        </p:txBody>
      </p:sp>
    </p:spTree>
    <p:extLst>
      <p:ext uri="{BB962C8B-B14F-4D97-AF65-F5344CB8AC3E}">
        <p14:creationId xmlns:p14="http://schemas.microsoft.com/office/powerpoint/2010/main" val="688498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>
          <a:xfrm>
            <a:off x="685800" y="990601"/>
            <a:ext cx="7772400" cy="4114799"/>
          </a:xfrm>
        </p:spPr>
        <p:txBody>
          <a:bodyPr/>
          <a:lstStyle/>
          <a:p>
            <a:r>
              <a:rPr lang="en-US" sz="11500" dirty="0"/>
              <a:t>Luke 7:44-47</a:t>
            </a:r>
          </a:p>
        </p:txBody>
      </p:sp>
    </p:spTree>
    <p:extLst>
      <p:ext uri="{BB962C8B-B14F-4D97-AF65-F5344CB8AC3E}">
        <p14:creationId xmlns:p14="http://schemas.microsoft.com/office/powerpoint/2010/main" val="326230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r>
              <a:rPr lang="en-US" dirty="0"/>
              <a:t>Not All Baptized Become True Disciples of the Lord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95800"/>
          </a:xfrm>
        </p:spPr>
        <p:txBody>
          <a:bodyPr/>
          <a:lstStyle/>
          <a:p>
            <a:r>
              <a:rPr lang="en-US" dirty="0"/>
              <a:t>Matthew 13:18-23</a:t>
            </a:r>
          </a:p>
          <a:p>
            <a:r>
              <a:rPr lang="en-US" dirty="0"/>
              <a:t>Fall away &amp; give up outward appearance of serving Christ</a:t>
            </a:r>
          </a:p>
          <a:p>
            <a:r>
              <a:rPr lang="en-US" dirty="0"/>
              <a:t>Never rise above level of being “nominal” Christians</a:t>
            </a:r>
          </a:p>
          <a:p>
            <a:r>
              <a:rPr lang="en-US" dirty="0"/>
              <a:t>Fall repeatedly into temptation &amp; Struggle year after year</a:t>
            </a:r>
          </a:p>
          <a:p>
            <a:r>
              <a:rPr lang="en-US" dirty="0"/>
              <a:t>Frustrated with failure to progress</a:t>
            </a:r>
          </a:p>
        </p:txBody>
      </p:sp>
    </p:spTree>
    <p:extLst>
      <p:ext uri="{BB962C8B-B14F-4D97-AF65-F5344CB8AC3E}">
        <p14:creationId xmlns:p14="http://schemas.microsoft.com/office/powerpoint/2010/main" val="255834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/>
          <a:lstStyle/>
          <a:p>
            <a:pPr algn="l"/>
            <a:r>
              <a:rPr lang="en-US" sz="3200" dirty="0">
                <a:solidFill>
                  <a:schemeClr val="tx1"/>
                </a:solidFill>
              </a:rPr>
              <a:t>    </a:t>
            </a:r>
            <a:r>
              <a:rPr lang="en-US" sz="3400" dirty="0">
                <a:solidFill>
                  <a:schemeClr val="tx1"/>
                </a:solidFill>
              </a:rPr>
              <a:t>Causes of Unfaithfulness &amp;         	Unfruitfulness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/>
              <a:t>Why do so many fall away from Christ?</a:t>
            </a:r>
          </a:p>
          <a:p>
            <a:r>
              <a:rPr lang="en-US" dirty="0"/>
              <a:t>Why do so many fail to reach maturity as Christians?</a:t>
            </a:r>
          </a:p>
          <a:p>
            <a:r>
              <a:rPr lang="en-US" dirty="0"/>
              <a:t>What is involved in true conversion &amp; consecration to the Lord?</a:t>
            </a:r>
          </a:p>
          <a:p>
            <a:r>
              <a:rPr lang="en-US" dirty="0"/>
              <a:t>What are the elements that produced real disciples: people deeply devoted to Christ?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10589" y="629437"/>
            <a:ext cx="207818" cy="188925"/>
          </a:xfrm>
          <a:prstGeom prst="rect">
            <a:avLst/>
          </a:prstGeom>
          <a:solidFill>
            <a:srgbClr val="FFCC6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44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Humility and Penitence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r>
              <a:rPr lang="en-US" sz="3600" dirty="0"/>
              <a:t>Humility – first principle of spiritual progress  Matthew 5:5</a:t>
            </a:r>
          </a:p>
          <a:p>
            <a:r>
              <a:rPr lang="en-US" sz="3600" dirty="0"/>
              <a:t>James 4:10 -  “He will lift you up”</a:t>
            </a:r>
          </a:p>
          <a:p>
            <a:r>
              <a:rPr lang="en-US" sz="3600" dirty="0"/>
              <a:t>Matthew 5:3 “poor in spirit”</a:t>
            </a:r>
          </a:p>
          <a:p>
            <a:r>
              <a:rPr lang="en-US" sz="3600" dirty="0"/>
              <a:t>Penitence – humility produces penitence in our hearts</a:t>
            </a:r>
          </a:p>
          <a:p>
            <a:r>
              <a:rPr lang="en-US" sz="3600" dirty="0"/>
              <a:t>Matthew 3:7,8; 7:7; 5:3-6</a:t>
            </a:r>
          </a:p>
          <a:p>
            <a:r>
              <a:rPr lang="en-US" sz="3600" dirty="0"/>
              <a:t>Hebrews 11:6  </a:t>
            </a:r>
          </a:p>
        </p:txBody>
      </p:sp>
    </p:spTree>
    <p:extLst>
      <p:ext uri="{BB962C8B-B14F-4D97-AF65-F5344CB8AC3E}">
        <p14:creationId xmlns:p14="http://schemas.microsoft.com/office/powerpoint/2010/main" val="4065997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Acceptance of God’s Forgiveness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r>
              <a:rPr lang="en-US" sz="3600" dirty="0"/>
              <a:t>Hear and Believe – John 8:24</a:t>
            </a:r>
          </a:p>
          <a:p>
            <a:r>
              <a:rPr lang="en-US" sz="3600" dirty="0"/>
              <a:t>Repent – Acts 17:30</a:t>
            </a:r>
          </a:p>
          <a:p>
            <a:r>
              <a:rPr lang="en-US" sz="3600" dirty="0"/>
              <a:t>Confess Faith – Romans 10:9,10</a:t>
            </a:r>
          </a:p>
          <a:p>
            <a:r>
              <a:rPr lang="en-US" sz="3600" dirty="0"/>
              <a:t>Baptized – Acts 2:38</a:t>
            </a:r>
          </a:p>
          <a:p>
            <a:r>
              <a:rPr lang="en-US" sz="3600" dirty="0"/>
              <a:t>Christian who sins:</a:t>
            </a:r>
          </a:p>
          <a:p>
            <a:r>
              <a:rPr lang="en-US" sz="3600" dirty="0"/>
              <a:t>Repent- 2 Corinthians 7:10</a:t>
            </a:r>
          </a:p>
          <a:p>
            <a:r>
              <a:rPr lang="en-US" sz="3600" dirty="0"/>
              <a:t>Confess – 1 John 1:9</a:t>
            </a:r>
          </a:p>
          <a:p>
            <a:r>
              <a:rPr lang="en-US" sz="3600" dirty="0"/>
              <a:t>Pray for Forgiveness- Acts 8:22</a:t>
            </a:r>
          </a:p>
        </p:txBody>
      </p:sp>
    </p:spTree>
    <p:extLst>
      <p:ext uri="{BB962C8B-B14F-4D97-AF65-F5344CB8AC3E}">
        <p14:creationId xmlns:p14="http://schemas.microsoft.com/office/powerpoint/2010/main" val="1651395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Must Truly See Ourselves as Forgiven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r>
              <a:rPr lang="en-US" sz="3300" dirty="0"/>
              <a:t>Looking to the Past – wonder if God can really forgive us</a:t>
            </a:r>
          </a:p>
          <a:p>
            <a:r>
              <a:rPr lang="en-US" sz="3300" dirty="0"/>
              <a:t>Secret doubts about quality of our own repentance – not see God’s grace/mercy as reality</a:t>
            </a:r>
          </a:p>
          <a:p>
            <a:r>
              <a:rPr lang="en-US" sz="3300" dirty="0"/>
              <a:t>Looking to the Future – not sure of eventual salvation in heaven</a:t>
            </a:r>
          </a:p>
          <a:p>
            <a:r>
              <a:rPr lang="en-US" sz="3300" dirty="0"/>
              <a:t>Must Accept God’s Forgiveness emotionally as well as intellectually</a:t>
            </a:r>
          </a:p>
        </p:txBody>
      </p:sp>
    </p:spTree>
    <p:extLst>
      <p:ext uri="{BB962C8B-B14F-4D97-AF65-F5344CB8AC3E}">
        <p14:creationId xmlns:p14="http://schemas.microsoft.com/office/powerpoint/2010/main" val="57978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Must Truly See Ourselves as Forgiven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/>
          <a:lstStyle/>
          <a:p>
            <a:r>
              <a:rPr lang="en-US" sz="4000" dirty="0"/>
              <a:t>IF the reality of God’s forgiveness is not fully accepted, there is no way we can have the gratitude &amp; love that should flow from this acceptance</a:t>
            </a:r>
          </a:p>
          <a:p>
            <a:r>
              <a:rPr lang="en-US" sz="4000" dirty="0"/>
              <a:t>Romans 5:1,2; 8:1</a:t>
            </a:r>
          </a:p>
        </p:txBody>
      </p:sp>
    </p:spTree>
    <p:extLst>
      <p:ext uri="{BB962C8B-B14F-4D97-AF65-F5344CB8AC3E}">
        <p14:creationId xmlns:p14="http://schemas.microsoft.com/office/powerpoint/2010/main" val="187541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Gratitude and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sz="3600" dirty="0"/>
              <a:t>Gratitude</a:t>
            </a:r>
          </a:p>
          <a:p>
            <a:r>
              <a:rPr lang="en-US" sz="3600" dirty="0"/>
              <a:t>Luke 18:9-14</a:t>
            </a:r>
          </a:p>
          <a:p>
            <a:r>
              <a:rPr lang="en-US" sz="3600" dirty="0"/>
              <a:t>Acts 9:1-9</a:t>
            </a:r>
          </a:p>
          <a:p>
            <a:r>
              <a:rPr lang="en-US" sz="3600" dirty="0"/>
              <a:t>1 Timothy 1:12-17</a:t>
            </a:r>
          </a:p>
          <a:p>
            <a:r>
              <a:rPr lang="en-US" sz="3600" dirty="0"/>
              <a:t>Love</a:t>
            </a:r>
          </a:p>
          <a:p>
            <a:r>
              <a:rPr lang="en-US" sz="3600" dirty="0"/>
              <a:t>2 Corinthians 5:14,15</a:t>
            </a:r>
          </a:p>
          <a:p>
            <a:r>
              <a:rPr lang="en-US" sz="3600" dirty="0"/>
              <a:t>Do we take for granted the fact that God loves us?</a:t>
            </a:r>
          </a:p>
        </p:txBody>
      </p:sp>
    </p:spTree>
    <p:extLst>
      <p:ext uri="{BB962C8B-B14F-4D97-AF65-F5344CB8AC3E}">
        <p14:creationId xmlns:p14="http://schemas.microsoft.com/office/powerpoint/2010/main" val="37253817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lit design template">
  <a:themeElements>
    <a:clrScheme name="Office Theme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ffice Theme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 design template</Template>
  <TotalTime>81</TotalTime>
  <Words>576</Words>
  <Application>Microsoft Office PowerPoint</Application>
  <PresentationFormat>On-screen Show (4:3)</PresentationFormat>
  <Paragraphs>81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Wingdings</vt:lpstr>
      <vt:lpstr>Tahoma</vt:lpstr>
      <vt:lpstr>Slit design template</vt:lpstr>
      <vt:lpstr>PowerPoint Presentation</vt:lpstr>
      <vt:lpstr>Luke 7:44-47</vt:lpstr>
      <vt:lpstr>Not All Baptized Become True Disciples of the Lord</vt:lpstr>
      <vt:lpstr>    Causes of Unfaithfulness &amp;          Unfruitfulness</vt:lpstr>
      <vt:lpstr>Humility and Penitence</vt:lpstr>
      <vt:lpstr>Acceptance of God’s Forgiveness</vt:lpstr>
      <vt:lpstr>Must Truly See Ourselves as Forgiven</vt:lpstr>
      <vt:lpstr>Must Truly See Ourselves as Forgiven</vt:lpstr>
      <vt:lpstr>Gratitude and Love</vt:lpstr>
      <vt:lpstr>Service and Steadfastness</vt:lpstr>
      <vt:lpstr>Service and Steadfastness</vt:lpstr>
      <vt:lpstr>Service and Steadfastness</vt:lpstr>
      <vt:lpstr>What About the Depth of our Penitence?</vt:lpstr>
      <vt:lpstr>Until We:</vt:lpstr>
      <vt:lpstr>Steps to Real Conversion &amp; Consecration to Jesus Christ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Gailen</dc:creator>
  <cp:lastModifiedBy>Thomas Thornhill</cp:lastModifiedBy>
  <cp:revision>13</cp:revision>
  <cp:lastPrinted>1601-01-01T00:00:00Z</cp:lastPrinted>
  <dcterms:created xsi:type="dcterms:W3CDTF">2014-10-08T04:20:26Z</dcterms:created>
  <dcterms:modified xsi:type="dcterms:W3CDTF">2017-04-07T13:46:41Z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TC102037931033</vt:lpwstr>
  </property>
</Properties>
</file>