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91" r:id="rId3"/>
    <p:sldId id="266" r:id="rId4"/>
    <p:sldId id="273" r:id="rId5"/>
    <p:sldId id="274" r:id="rId6"/>
    <p:sldId id="275" r:id="rId7"/>
    <p:sldId id="276" r:id="rId8"/>
    <p:sldId id="277" r:id="rId9"/>
    <p:sldId id="278" r:id="rId10"/>
    <p:sldId id="292" r:id="rId11"/>
    <p:sldId id="283" r:id="rId12"/>
    <p:sldId id="279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80" r:id="rId21"/>
    <p:sldId id="281" r:id="rId22"/>
    <p:sldId id="271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932"/>
    <a:srgbClr val="002060"/>
    <a:srgbClr val="FF0000"/>
    <a:srgbClr val="000000"/>
    <a:srgbClr val="7030A0"/>
    <a:srgbClr val="CCD4EE"/>
    <a:srgbClr val="FFFFFF"/>
    <a:srgbClr val="8E7326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3"/>
    <p:restoredTop sz="94388" autoAdjust="0"/>
  </p:normalViewPr>
  <p:slideViewPr>
    <p:cSldViewPr showGuides="1">
      <p:cViewPr varScale="1">
        <p:scale>
          <a:sx n="90" d="100"/>
          <a:sy n="90" d="100"/>
        </p:scale>
        <p:origin x="552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1457F-2DD5-EE4D-B740-7FD1F2EEDE4D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03DCE-BCDA-6B4A-A676-F42D890EF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6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7FB5-789A-114B-8ED6-254C002930B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8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016000" y="4038600"/>
            <a:ext cx="103632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828800" y="51054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C12B6A-24B3-4CF9-8347-F9FCD08A3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DE224-5951-415A-8F77-6DE38288C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16B88-0031-4B92-9FF1-FE5F8F6B1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5C9A6-6046-47AD-9217-6080B3602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3D22C-D27E-46E2-933F-CF8E4A6F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3794-5050-4B86-846B-9BC752F3A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B3863-0472-432B-9D8E-984F03CD2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4A7-CAE0-4A22-90B1-1292F2FD2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EF6C-5F18-48BF-B856-512489D46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C3B1-B13F-437A-A23E-423E16879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FD94E-DEE5-452F-BC04-F121047DD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8DE9CE7-5562-49F6-A612-0E6617486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0"/>
            <a:ext cx="5904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Timothy 3:5 </a:t>
            </a:r>
            <a:endParaRPr lang="en-US" sz="5400" b="1" cap="none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11811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atin typeface="+mn-lt"/>
              </a:rPr>
              <a:t>Having a </a:t>
            </a:r>
            <a:r>
              <a:rPr lang="en-US" sz="3200" b="1" u="sng" dirty="0">
                <a:latin typeface="+mn-lt"/>
              </a:rPr>
              <a:t>form of godliness</a:t>
            </a:r>
            <a:r>
              <a:rPr lang="en-US" sz="3200" b="1" dirty="0">
                <a:latin typeface="+mn-lt"/>
              </a:rPr>
              <a:t> but denying its power. And from such people turn away! (NKJ)</a:t>
            </a:r>
          </a:p>
          <a:p>
            <a:pPr algn="ctr" eaLnBrk="1" hangingPunct="1">
              <a:defRPr/>
            </a:pPr>
            <a:endParaRPr lang="en-US" sz="3200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3200" b="1" dirty="0">
                <a:latin typeface="+mn-lt"/>
              </a:rPr>
              <a:t>Holding to a </a:t>
            </a:r>
            <a:r>
              <a:rPr lang="en-US" sz="3200" b="1" u="sng" dirty="0">
                <a:latin typeface="+mn-lt"/>
              </a:rPr>
              <a:t>form of godliness</a:t>
            </a:r>
            <a:r>
              <a:rPr lang="en-US" sz="3200" b="1" dirty="0">
                <a:latin typeface="+mn-lt"/>
              </a:rPr>
              <a:t>, although they have denied its power; and avoid such men as these. (NAS)</a:t>
            </a:r>
          </a:p>
          <a:p>
            <a:pPr algn="ctr" eaLnBrk="1" hangingPunct="1">
              <a:defRPr/>
            </a:pPr>
            <a:endParaRPr lang="en-US" sz="3200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3200" b="1" u="sng" dirty="0">
                <a:latin typeface="+mn-lt"/>
              </a:rPr>
              <a:t>Holding the form of religion</a:t>
            </a:r>
            <a:r>
              <a:rPr lang="en-US" sz="3200" b="1" dirty="0">
                <a:latin typeface="+mn-lt"/>
              </a:rPr>
              <a:t> but denying the power of it. Avoid such people. (RSV)</a:t>
            </a:r>
          </a:p>
          <a:p>
            <a:pPr algn="ctr" eaLnBrk="1" hangingPunct="1">
              <a:defRPr/>
            </a:pPr>
            <a:endParaRPr lang="en-US" sz="3200" b="1" dirty="0">
              <a:latin typeface="+mn-lt"/>
            </a:endParaRPr>
          </a:p>
          <a:p>
            <a:pPr algn="ctr" eaLnBrk="1" hangingPunct="1">
              <a:defRPr/>
            </a:pPr>
            <a:r>
              <a:rPr lang="en-US" sz="3200" b="1" dirty="0">
                <a:latin typeface="+mn-lt"/>
              </a:rPr>
              <a:t>They will </a:t>
            </a:r>
            <a:r>
              <a:rPr lang="en-US" sz="3200" b="1" u="sng" dirty="0">
                <a:latin typeface="+mn-lt"/>
              </a:rPr>
              <a:t>maintain the outward appearance</a:t>
            </a:r>
            <a:r>
              <a:rPr lang="en-US" sz="3200" b="1" u="sng" baseline="30000" dirty="0">
                <a:latin typeface="+mn-lt"/>
              </a:rPr>
              <a:t> </a:t>
            </a:r>
            <a:r>
              <a:rPr lang="en-US" sz="3200" b="1" u="sng" dirty="0">
                <a:latin typeface="+mn-lt"/>
              </a:rPr>
              <a:t>of religion</a:t>
            </a:r>
            <a:r>
              <a:rPr lang="en-US" sz="3200" b="1" dirty="0">
                <a:latin typeface="+mn-lt"/>
              </a:rPr>
              <a:t> but will have repudiated its power. So avoid people like these. (NEB)</a:t>
            </a:r>
          </a:p>
        </p:txBody>
      </p:sp>
    </p:spTree>
    <p:extLst>
      <p:ext uri="{BB962C8B-B14F-4D97-AF65-F5344CB8AC3E}">
        <p14:creationId xmlns:p14="http://schemas.microsoft.com/office/powerpoint/2010/main" val="19894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28601" y="1066800"/>
            <a:ext cx="11734800" cy="5632311"/>
          </a:xfrm>
          <a:prstGeom prst="rect">
            <a:avLst/>
          </a:prstGeom>
          <a:solidFill>
            <a:srgbClr val="8E7326">
              <a:alpha val="50196"/>
            </a:srgb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Exod 3:4-6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. . God called to him from the midst of the bush and said, Moses, Moses! And he said, here I am. Then He said, do not draw near this place. Take your sandals off your feet, for the place where you stand is </a:t>
            </a:r>
            <a:r>
              <a:rPr lang="en-US" sz="4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holy ground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Moreover He said, I am the God of your father-- the God of Abraham, the God of Isaac, and the God of Jacob . . .</a:t>
            </a:r>
          </a:p>
        </p:txBody>
      </p:sp>
      <p:sp>
        <p:nvSpPr>
          <p:cNvPr id="6" name="Rectangle 5"/>
          <p:cNvSpPr/>
          <p:nvPr/>
        </p:nvSpPr>
        <p:spPr>
          <a:xfrm>
            <a:off x="944592" y="0"/>
            <a:ext cx="10302820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3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b="1" spc="600" dirty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Living Daily on Holy Ground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4592" y="0"/>
            <a:ext cx="10302820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3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b="1" spc="600" dirty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Living Daily on Holy Ground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447800"/>
            <a:ext cx="11353800" cy="914400"/>
          </a:xfrm>
          <a:prstGeom prst="roundRect">
            <a:avLst/>
          </a:prstGeom>
          <a:solidFill>
            <a:srgbClr val="BE993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46667" y="2667000"/>
            <a:ext cx="11353800" cy="914400"/>
          </a:xfrm>
          <a:prstGeom prst="roundRect">
            <a:avLst/>
          </a:prstGeom>
          <a:solidFill>
            <a:srgbClr val="BE993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46667" y="4016246"/>
            <a:ext cx="11353800" cy="914400"/>
          </a:xfrm>
          <a:prstGeom prst="roundRect">
            <a:avLst/>
          </a:prstGeom>
          <a:solidFill>
            <a:srgbClr val="BE993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5390892"/>
            <a:ext cx="11353800" cy="914400"/>
          </a:xfrm>
          <a:prstGeom prst="roundRect">
            <a:avLst/>
          </a:prstGeom>
          <a:solidFill>
            <a:srgbClr val="BE993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" y="1447800"/>
            <a:ext cx="11658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Wingdings" charset="2"/>
              <a:buChar char="Ø"/>
            </a:pPr>
            <a:r>
              <a:rPr lang="en-US" sz="4400" b="1" dirty="0">
                <a:solidFill>
                  <a:srgbClr val="000000"/>
                </a:solidFill>
              </a:rPr>
              <a:t>Never Surrenders to Doubt ~ Eph 3:20</a:t>
            </a:r>
          </a:p>
          <a:p>
            <a:pPr marL="571500" indent="-571500" eaLnBrk="1" hangingPunct="1">
              <a:spcBef>
                <a:spcPct val="0"/>
              </a:spcBef>
              <a:buClrTx/>
              <a:buFont typeface="Wingdings" charset="2"/>
              <a:buChar char="Ø"/>
            </a:pPr>
            <a:endParaRPr lang="en-US" sz="4400" b="1" dirty="0">
              <a:solidFill>
                <a:srgbClr val="000000"/>
              </a:solidFill>
            </a:endParaRPr>
          </a:p>
          <a:p>
            <a:pPr marL="571500" indent="-571500" eaLnBrk="1" hangingPunct="1">
              <a:spcBef>
                <a:spcPct val="0"/>
              </a:spcBef>
              <a:buClrTx/>
              <a:buFont typeface="Wingdings" charset="2"/>
              <a:buChar char="Ø"/>
            </a:pPr>
            <a:r>
              <a:rPr lang="en-US" sz="4400" b="1" dirty="0">
                <a:solidFill>
                  <a:srgbClr val="000000"/>
                </a:solidFill>
              </a:rPr>
              <a:t>Knows God Wants our Best ~ Rom 8:28</a:t>
            </a:r>
          </a:p>
          <a:p>
            <a:pPr marL="571500" indent="-571500" eaLnBrk="1" hangingPunct="1">
              <a:spcBef>
                <a:spcPct val="0"/>
              </a:spcBef>
              <a:buClrTx/>
              <a:buFont typeface="Wingdings" charset="2"/>
              <a:buChar char="Ø"/>
            </a:pPr>
            <a:endParaRPr lang="en-US" sz="4400" b="1" dirty="0">
              <a:solidFill>
                <a:srgbClr val="000000"/>
              </a:solidFill>
            </a:endParaRPr>
          </a:p>
          <a:p>
            <a:pPr marL="571500" indent="-571500" eaLnBrk="1" hangingPunct="1">
              <a:spcBef>
                <a:spcPct val="0"/>
              </a:spcBef>
              <a:buClrTx/>
              <a:buFont typeface="Wingdings" charset="2"/>
              <a:buChar char="Ø"/>
            </a:pPr>
            <a:r>
              <a:rPr lang="en-US" sz="4400" b="1" dirty="0">
                <a:solidFill>
                  <a:srgbClr val="000000"/>
                </a:solidFill>
              </a:rPr>
              <a:t>Comforts us at Death ~ Acts 7:59</a:t>
            </a:r>
          </a:p>
          <a:p>
            <a:pPr marL="571500" indent="-571500" eaLnBrk="1" hangingPunct="1">
              <a:spcBef>
                <a:spcPct val="0"/>
              </a:spcBef>
              <a:buClrTx/>
              <a:buFont typeface="Wingdings" charset="2"/>
              <a:buChar char="Ø"/>
            </a:pPr>
            <a:endParaRPr lang="en-US" sz="4400" b="1" dirty="0">
              <a:solidFill>
                <a:srgbClr val="000000"/>
              </a:solidFill>
            </a:endParaRPr>
          </a:p>
          <a:p>
            <a:pPr marL="571500" indent="-571500" eaLnBrk="1" hangingPunct="1">
              <a:spcBef>
                <a:spcPct val="0"/>
              </a:spcBef>
              <a:buClrTx/>
              <a:buFont typeface="Wingdings" charset="2"/>
              <a:buChar char="Ø"/>
            </a:pPr>
            <a:r>
              <a:rPr lang="en-US" sz="4400" b="1" dirty="0">
                <a:solidFill>
                  <a:srgbClr val="000000"/>
                </a:solidFill>
              </a:rPr>
              <a:t>Lays up Treasure in Heaven ~ Matt 6:20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92021" y="1"/>
            <a:ext cx="9207970" cy="830997"/>
          </a:xfrm>
          <a:prstGeom prst="rect">
            <a:avLst/>
          </a:prstGeom>
          <a:solidFill>
            <a:srgbClr val="FF0000">
              <a:alpha val="50588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spc="6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Manufactured Reverence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021" y="1"/>
            <a:ext cx="9207970" cy="830997"/>
          </a:xfrm>
          <a:prstGeom prst="rect">
            <a:avLst/>
          </a:prstGeom>
          <a:solidFill>
            <a:srgbClr val="FF0000">
              <a:alpha val="50588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spc="6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Manufactured Reverence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021" y="1"/>
            <a:ext cx="9207970" cy="830997"/>
          </a:xfrm>
          <a:prstGeom prst="rect">
            <a:avLst/>
          </a:prstGeom>
          <a:solidFill>
            <a:srgbClr val="FF0000">
              <a:alpha val="50588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spc="6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Manufactured Reverence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021" y="1"/>
            <a:ext cx="9207970" cy="830997"/>
          </a:xfrm>
          <a:prstGeom prst="rect">
            <a:avLst/>
          </a:prstGeom>
          <a:solidFill>
            <a:srgbClr val="FF0000">
              <a:alpha val="50588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spc="6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Manufactured Reverence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021" y="1"/>
            <a:ext cx="9207970" cy="830997"/>
          </a:xfrm>
          <a:prstGeom prst="rect">
            <a:avLst/>
          </a:prstGeom>
          <a:solidFill>
            <a:srgbClr val="FF0000">
              <a:alpha val="50588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spc="6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Manufactured Reverence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021" y="1"/>
            <a:ext cx="9207970" cy="830997"/>
          </a:xfrm>
          <a:prstGeom prst="rect">
            <a:avLst/>
          </a:prstGeom>
          <a:solidFill>
            <a:srgbClr val="FF0000">
              <a:alpha val="50588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spc="6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Manufactured Reverence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5486400"/>
            <a:ext cx="11201400" cy="738664"/>
          </a:xfrm>
          <a:prstGeom prst="rect">
            <a:avLst/>
          </a:prstGeom>
          <a:solidFill>
            <a:srgbClr val="FF0000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2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are these to a blind man?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b="24099"/>
          <a:stretch/>
        </p:blipFill>
        <p:spPr>
          <a:xfrm>
            <a:off x="37454" y="4617203"/>
            <a:ext cx="6900672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190" y="5306604"/>
            <a:ext cx="5791200" cy="830997"/>
          </a:xfrm>
          <a:prstGeom prst="rect">
            <a:avLst/>
          </a:prstGeom>
          <a:solidFill>
            <a:srgbClr val="FFFFFF">
              <a:alpha val="52157"/>
            </a:srgb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400" b="1" dirty="0" smtClean="0">
                <a:ln>
                  <a:solidFill>
                    <a:srgbClr val="0000C0">
                      <a:lumMod val="20000"/>
                      <a:lumOff val="80000"/>
                    </a:srgbClr>
                  </a:solidFill>
                </a:ln>
                <a:solidFill>
                  <a:srgbClr val="003366"/>
                </a:solidFill>
              </a:rPr>
              <a:t>Revelation 14:7</a:t>
            </a:r>
          </a:p>
          <a:p>
            <a:pPr algn="ctr" eaLnBrk="1" hangingPunct="1"/>
            <a:r>
              <a:rPr lang="en-US" sz="2400" b="1" dirty="0" smtClean="0">
                <a:ln>
                  <a:solidFill>
                    <a:srgbClr val="0000C0">
                      <a:lumMod val="20000"/>
                      <a:lumOff val="80000"/>
                    </a:srgbClr>
                  </a:solidFill>
                </a:ln>
                <a:solidFill>
                  <a:srgbClr val="003366"/>
                </a:solidFill>
              </a:rPr>
              <a:t>“Fear God and give glory to Him . . .”</a:t>
            </a:r>
            <a:endParaRPr lang="en-US" sz="2400" b="1" dirty="0">
              <a:ln>
                <a:solidFill>
                  <a:srgbClr val="0000C0">
                    <a:lumMod val="20000"/>
                    <a:lumOff val="80000"/>
                  </a:srgbClr>
                </a:solidFill>
              </a:ln>
              <a:solidFill>
                <a:srgbClr val="0033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11582400" cy="15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1393 -0.70093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350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5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524000" y="1981200"/>
            <a:ext cx="4572000" cy="4154488"/>
          </a:xfrm>
          <a:prstGeom prst="rect">
            <a:avLst/>
          </a:prstGeom>
          <a:solidFill>
            <a:srgbClr val="000000">
              <a:alpha val="50000"/>
            </a:srgb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Tim 4:7-8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But reject profane and old wives' fables, and exercise yourself toward godliness.</a:t>
            </a:r>
          </a:p>
          <a:p>
            <a:pPr eaLnBrk="1" hangingPunct="1"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bodily exercise profits a little, but godliness is profitable for all things, having promise of the life that now is and of that which is to come.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3962400" y="3505200"/>
            <a:ext cx="1447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6400800" y="2971800"/>
            <a:ext cx="3429000" cy="2133600"/>
          </a:xfrm>
          <a:prstGeom prst="wedgeRectCallout">
            <a:avLst>
              <a:gd name="adj1" fmla="val -77546"/>
              <a:gd name="adj2" fmla="val -26412"/>
            </a:avLst>
          </a:prstGeom>
          <a:solidFill>
            <a:srgbClr val="000000">
              <a:alpha val="60001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“eusebeiā”</a:t>
            </a:r>
          </a:p>
          <a:p>
            <a:pPr algn="ctr"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Reverence, respect,</a:t>
            </a:r>
          </a:p>
          <a:p>
            <a:pPr algn="ctr" eaLnBrk="1" hangingPunct="1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piety towards God</a:t>
            </a: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4343400" y="3124200"/>
            <a:ext cx="1219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6553200" y="2590800"/>
            <a:ext cx="3429000" cy="2133600"/>
          </a:xfrm>
          <a:prstGeom prst="wedgeRectCallout">
            <a:avLst>
              <a:gd name="adj1" fmla="val -77546"/>
              <a:gd name="adj2" fmla="val -26412"/>
            </a:avLst>
          </a:prstGeom>
          <a:solidFill>
            <a:srgbClr val="000000">
              <a:alpha val="60001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“gumnazō̄”</a:t>
            </a:r>
          </a:p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exercise vigorously, in any way, body or mind</a:t>
            </a:r>
          </a:p>
          <a:p>
            <a:pPr algn="ctr" eaLnBrk="1" hangingPunct="1"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7565" y="0"/>
            <a:ext cx="101168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Reverence: You Cannot Fake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animBg="1"/>
      <p:bldP spid="54287" grpId="0" animBg="1"/>
      <p:bldP spid="54287" grpId="1" animBg="1"/>
      <p:bldP spid="54288" grpId="0" animBg="1"/>
      <p:bldP spid="54288" grpId="1" animBg="1"/>
      <p:bldP spid="54289" grpId="0" animBg="1"/>
      <p:bldP spid="542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4876800" y="2667000"/>
            <a:ext cx="5562600" cy="762000"/>
          </a:xfrm>
          <a:prstGeom prst="foldedCorner">
            <a:avLst>
              <a:gd name="adj" fmla="val 12500"/>
            </a:avLst>
          </a:prstGeom>
          <a:solidFill>
            <a:srgbClr val="FFFFFF">
              <a:alpha val="5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“See” the LORD on His Throne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4876800" y="4114800"/>
            <a:ext cx="5562600" cy="762000"/>
          </a:xfrm>
          <a:prstGeom prst="foldedCorner">
            <a:avLst>
              <a:gd name="adj" fmla="val 12500"/>
            </a:avLst>
          </a:prstGeom>
          <a:solidFill>
            <a:srgbClr val="FFFFFF">
              <a:alpha val="5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Must begin a Training Regimen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4876800" y="5486400"/>
            <a:ext cx="5562600" cy="762000"/>
          </a:xfrm>
          <a:prstGeom prst="foldedCorner">
            <a:avLst>
              <a:gd name="adj" fmla="val 12500"/>
            </a:avLst>
          </a:prstGeom>
          <a:solidFill>
            <a:srgbClr val="FFFFFF">
              <a:alpha val="5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Recognize the Need to Sacrifice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2112" y="0"/>
            <a:ext cx="99677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Exercising Towards Reverence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05" grpId="0" animBg="1"/>
      <p:bldP spid="553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12192000" cy="7010400"/>
            <a:chOff x="0" y="0"/>
            <a:chExt cx="9144000" cy="6815756"/>
          </a:xfrm>
        </p:grpSpPr>
        <p:pic>
          <p:nvPicPr>
            <p:cNvPr id="6" name="Picture 5" descr="fearGo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15756"/>
            </a:xfrm>
            <a:prstGeom prst="rect">
              <a:avLst/>
            </a:prstGeom>
            <a:effectLst>
              <a:glow rad="101600">
                <a:srgbClr val="FFFFFF">
                  <a:alpha val="60000"/>
                </a:srgbClr>
              </a:glo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28600" y="228621"/>
              <a:ext cx="1143000" cy="5334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304800"/>
            <a:ext cx="11582399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spc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Reverence is a Response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3810001"/>
            <a:ext cx="491112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spc="300" dirty="0">
                <a:ln/>
                <a:solidFill>
                  <a:schemeClr val="accent3"/>
                </a:solidFill>
                <a:latin typeface="Monotype Corsiva" pitchFamily="66" charset="0"/>
              </a:rPr>
              <a:t>His Holy Nature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09193" y="4884004"/>
            <a:ext cx="530786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spc="300" dirty="0">
                <a:ln/>
                <a:solidFill>
                  <a:schemeClr val="accent3"/>
                </a:solidFill>
                <a:latin typeface="Monotype Corsiva" pitchFamily="66" charset="0"/>
              </a:rPr>
              <a:t>His Awesome Power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0828" y="5874604"/>
            <a:ext cx="47548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spc="300" dirty="0">
                <a:ln/>
                <a:solidFill>
                  <a:schemeClr val="accent3"/>
                </a:solidFill>
                <a:latin typeface="Monotype Corsiva" pitchFamily="66" charset="0"/>
              </a:rPr>
              <a:t>His Loving Mercy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819400" y="323094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Psa 89:7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God is greatly to be feared in the assembly of the saints, and to be held in </a:t>
            </a:r>
            <a:r>
              <a:rPr lang="en-US" sz="2400" b="1" i="1" u="sng" dirty="0">
                <a:solidFill>
                  <a:srgbClr val="000000"/>
                </a:solidFill>
              </a:rPr>
              <a:t>reverence</a:t>
            </a:r>
            <a:r>
              <a:rPr lang="en-US" sz="2400" b="1" dirty="0">
                <a:solidFill>
                  <a:srgbClr val="000000"/>
                </a:solidFill>
              </a:rPr>
              <a:t> by all those around Him.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400800" y="381000"/>
            <a:ext cx="3962400" cy="19050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i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“yare”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Tremble, dread, Reverence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Exod 14:31 (Feared)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Prov 3:7 (Fear)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Esther 3:5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And when Haman saw that Mordecai bowed not, nor did him </a:t>
            </a:r>
            <a:r>
              <a:rPr lang="en-US" sz="2400" b="1" i="1" u="sng" dirty="0">
                <a:solidFill>
                  <a:srgbClr val="000000"/>
                </a:solidFill>
              </a:rPr>
              <a:t>reverence</a:t>
            </a:r>
            <a:r>
              <a:rPr lang="en-US" sz="2400" b="1" dirty="0">
                <a:solidFill>
                  <a:srgbClr val="000000"/>
                </a:solidFill>
              </a:rPr>
              <a:t>, then was Haman full of wrath.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400800" y="381000"/>
            <a:ext cx="3962400" cy="19050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i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“shachah”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To fall prostrate / worship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Gen 22:5 (Worship)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1 Sam 1:3 (Worship)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743200" y="3115159"/>
            <a:ext cx="746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Heb 12:28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Therefore, since we are receiving a kingdom which cannot be shaken, let us have grace, by which we may serve God acceptably with </a:t>
            </a:r>
            <a:r>
              <a:rPr lang="en-US" sz="2400" b="1" i="1" u="sng" dirty="0">
                <a:solidFill>
                  <a:srgbClr val="000000"/>
                </a:solidFill>
              </a:rPr>
              <a:t>reverence</a:t>
            </a:r>
            <a:r>
              <a:rPr lang="en-US" sz="2400" b="1" dirty="0">
                <a:solidFill>
                  <a:srgbClr val="000000"/>
                </a:solidFill>
              </a:rPr>
              <a:t> and godly fear.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0" y="381000"/>
            <a:ext cx="4419600" cy="27432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i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“aidōs”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A sense of shame or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honor, modesty,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bashfulness, regard for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others, respect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1 Tim 2:9 (Shamefacedness)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895600" y="3200400"/>
            <a:ext cx="716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Eph 5:33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Nevertheless let every one of you in particular so love his wife even as himself; and the wife see that she </a:t>
            </a:r>
            <a:r>
              <a:rPr lang="en-US" sz="2400" b="1" i="1" u="sng" dirty="0">
                <a:solidFill>
                  <a:srgbClr val="000000"/>
                </a:solidFill>
              </a:rPr>
              <a:t>reverence</a:t>
            </a:r>
            <a:r>
              <a:rPr lang="en-US" sz="2400" b="1" dirty="0">
                <a:solidFill>
                  <a:srgbClr val="000000"/>
                </a:solidFill>
              </a:rPr>
              <a:t> her husband.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096000" y="381000"/>
            <a:ext cx="4343400" cy="25908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i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“phobeō”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To fear, be afraid, to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reverence, venerate, to treat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with deference or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reverential obedience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Acts 10:22 (Fears)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Acts 13:26 (Fear)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819400" y="32004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Heb 12:9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Furthermore we have had fathers of our flesh which corrected us, and we gave them </a:t>
            </a:r>
            <a:r>
              <a:rPr lang="en-US" sz="2400" b="1" i="1" u="sng" dirty="0">
                <a:solidFill>
                  <a:srgbClr val="000000"/>
                </a:solidFill>
              </a:rPr>
              <a:t>reverence</a:t>
            </a:r>
            <a:r>
              <a:rPr lang="en-US" sz="2400" b="1" dirty="0">
                <a:solidFill>
                  <a:srgbClr val="000000"/>
                </a:solidFill>
              </a:rPr>
              <a:t> . . .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400800" y="381000"/>
            <a:ext cx="3962400" cy="19050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“entrepō”</a:t>
            </a:r>
          </a:p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To </a:t>
            </a:r>
            <a:r>
              <a:rPr lang="en-US" sz="2400" b="1" dirty="0" smtClean="0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respect</a:t>
            </a:r>
            <a:endParaRPr lang="en-US" sz="2400" b="1" dirty="0">
              <a:effectLst>
                <a:outerShdw blurRad="38100" dist="38100" dir="2700000" algn="tl">
                  <a:srgbClr val="000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Lk 20:13 (Respect)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819400" y="3276600"/>
            <a:ext cx="723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1 Tim 4:7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000000"/>
                </a:solidFill>
              </a:rPr>
              <a:t>But reject profane and old wives' fables, and exercise yourself toward </a:t>
            </a:r>
            <a:r>
              <a:rPr lang="en-US" sz="2400" b="1" i="1" u="sng" dirty="0">
                <a:solidFill>
                  <a:srgbClr val="000000"/>
                </a:solidFill>
              </a:rPr>
              <a:t>godliness</a:t>
            </a:r>
            <a:r>
              <a:rPr lang="en-US" sz="2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400800" y="381000"/>
            <a:ext cx="3962400" cy="19050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i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“eusebeiā”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Reverence, respect,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piety towards God,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godliness</a:t>
            </a:r>
          </a:p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C0"/>
                  </a:outerShdw>
                </a:effectLst>
                <a:latin typeface="Arial" charset="0"/>
              </a:rPr>
              <a:t>2 Pet 3:11 (godliness)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theme/theme1.xml><?xml version="1.0" encoding="utf-8"?>
<a:theme xmlns:a="http://schemas.openxmlformats.org/drawingml/2006/main" name="Sample presentation slides">
  <a:themeElements>
    <a:clrScheme name="Sample presentation slides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Sample presentation slid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3283</TotalTime>
  <Words>646</Words>
  <Application>Microsoft Macintosh PowerPoint</Application>
  <PresentationFormat>Widescreen</PresentationFormat>
  <Paragraphs>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Monotype Corsiva</vt:lpstr>
      <vt:lpstr>Times New Roman</vt:lpstr>
      <vt:lpstr>Wingdings</vt:lpstr>
      <vt:lpstr>Arial</vt:lpstr>
      <vt:lpstr>Sample presentation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Danville Church of Christ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Reverence</dc:title>
  <dc:subject/>
  <dc:creator>JR Bronger</dc:creator>
  <cp:keywords/>
  <dc:description/>
  <cp:lastModifiedBy>JR Bronger</cp:lastModifiedBy>
  <cp:revision>65</cp:revision>
  <dcterms:created xsi:type="dcterms:W3CDTF">2008-02-05T14:24:16Z</dcterms:created>
  <dcterms:modified xsi:type="dcterms:W3CDTF">2016-09-12T12:47:33Z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TC011368011033</vt:lpwstr>
  </property>
</Properties>
</file>