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71" r:id="rId5"/>
    <p:sldId id="259" r:id="rId6"/>
    <p:sldId id="262" r:id="rId7"/>
    <p:sldId id="27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383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BE500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660" autoAdjust="0"/>
    <p:restoredTop sz="94660"/>
  </p:normalViewPr>
  <p:slideViewPr>
    <p:cSldViewPr snapToGrid="0" showGuides="1">
      <p:cViewPr varScale="1">
        <p:scale>
          <a:sx n="69" d="100"/>
          <a:sy n="69" d="100"/>
        </p:scale>
        <p:origin x="208" y="784"/>
      </p:cViewPr>
      <p:guideLst>
        <p:guide orient="horz" pos="2160"/>
        <p:guide pos="3840"/>
        <p:guide pos="383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E79DAE-646D-4829-BB3C-1F90DD319DAC}" type="datetimeFigureOut">
              <a:rPr lang="en-US" smtClean="0"/>
              <a:t>9/12/16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633007-BF7E-4C93-AE76-FDE9EC4D7897}" type="slidenum">
              <a:rPr lang="en-US" smtClean="0"/>
              <a:t>‹#›</a:t>
            </a:fld>
            <a:endParaRPr lang="en-US"/>
          </a:p>
        </p:txBody>
      </p:sp>
    </p:spTree>
    <p:extLst>
      <p:ext uri="{BB962C8B-B14F-4D97-AF65-F5344CB8AC3E}">
        <p14:creationId xmlns:p14="http://schemas.microsoft.com/office/powerpoint/2010/main" val="4209042116"/>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E79DAE-646D-4829-BB3C-1F90DD319DAC}" type="datetimeFigureOut">
              <a:rPr lang="en-US" smtClean="0"/>
              <a:t>9/12/16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633007-BF7E-4C93-AE76-FDE9EC4D7897}" type="slidenum">
              <a:rPr lang="en-US" smtClean="0"/>
              <a:t>‹#›</a:t>
            </a:fld>
            <a:endParaRPr lang="en-US"/>
          </a:p>
        </p:txBody>
      </p:sp>
    </p:spTree>
    <p:extLst>
      <p:ext uri="{BB962C8B-B14F-4D97-AF65-F5344CB8AC3E}">
        <p14:creationId xmlns:p14="http://schemas.microsoft.com/office/powerpoint/2010/main" val="3498375311"/>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E79DAE-646D-4829-BB3C-1F90DD319DAC}" type="datetimeFigureOut">
              <a:rPr lang="en-US" smtClean="0"/>
              <a:t>9/12/16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633007-BF7E-4C93-AE76-FDE9EC4D7897}" type="slidenum">
              <a:rPr lang="en-US" smtClean="0"/>
              <a:t>‹#›</a:t>
            </a:fld>
            <a:endParaRPr lang="en-US"/>
          </a:p>
        </p:txBody>
      </p:sp>
    </p:spTree>
    <p:extLst>
      <p:ext uri="{BB962C8B-B14F-4D97-AF65-F5344CB8AC3E}">
        <p14:creationId xmlns:p14="http://schemas.microsoft.com/office/powerpoint/2010/main" val="489790257"/>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E79DAE-646D-4829-BB3C-1F90DD319DAC}" type="datetimeFigureOut">
              <a:rPr lang="en-US" smtClean="0"/>
              <a:t>9/12/16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633007-BF7E-4C93-AE76-FDE9EC4D7897}" type="slidenum">
              <a:rPr lang="en-US" smtClean="0"/>
              <a:t>‹#›</a:t>
            </a:fld>
            <a:endParaRPr lang="en-US"/>
          </a:p>
        </p:txBody>
      </p:sp>
    </p:spTree>
    <p:extLst>
      <p:ext uri="{BB962C8B-B14F-4D97-AF65-F5344CB8AC3E}">
        <p14:creationId xmlns:p14="http://schemas.microsoft.com/office/powerpoint/2010/main" val="3370051192"/>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E79DAE-646D-4829-BB3C-1F90DD319DAC}" type="datetimeFigureOut">
              <a:rPr lang="en-US" smtClean="0"/>
              <a:t>9/12/16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633007-BF7E-4C93-AE76-FDE9EC4D7897}" type="slidenum">
              <a:rPr lang="en-US" smtClean="0"/>
              <a:t>‹#›</a:t>
            </a:fld>
            <a:endParaRPr lang="en-US"/>
          </a:p>
        </p:txBody>
      </p:sp>
    </p:spTree>
    <p:extLst>
      <p:ext uri="{BB962C8B-B14F-4D97-AF65-F5344CB8AC3E}">
        <p14:creationId xmlns:p14="http://schemas.microsoft.com/office/powerpoint/2010/main" val="4012099106"/>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E79DAE-646D-4829-BB3C-1F90DD319DAC}" type="datetimeFigureOut">
              <a:rPr lang="en-US" smtClean="0"/>
              <a:t>9/12/16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633007-BF7E-4C93-AE76-FDE9EC4D7897}" type="slidenum">
              <a:rPr lang="en-US" smtClean="0"/>
              <a:t>‹#›</a:t>
            </a:fld>
            <a:endParaRPr lang="en-US"/>
          </a:p>
        </p:txBody>
      </p:sp>
    </p:spTree>
    <p:extLst>
      <p:ext uri="{BB962C8B-B14F-4D97-AF65-F5344CB8AC3E}">
        <p14:creationId xmlns:p14="http://schemas.microsoft.com/office/powerpoint/2010/main" val="2720038780"/>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E79DAE-646D-4829-BB3C-1F90DD319DAC}" type="datetimeFigureOut">
              <a:rPr lang="en-US" smtClean="0"/>
              <a:t>9/12/16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633007-BF7E-4C93-AE76-FDE9EC4D7897}" type="slidenum">
              <a:rPr lang="en-US" smtClean="0"/>
              <a:t>‹#›</a:t>
            </a:fld>
            <a:endParaRPr lang="en-US"/>
          </a:p>
        </p:txBody>
      </p:sp>
    </p:spTree>
    <p:extLst>
      <p:ext uri="{BB962C8B-B14F-4D97-AF65-F5344CB8AC3E}">
        <p14:creationId xmlns:p14="http://schemas.microsoft.com/office/powerpoint/2010/main" val="3341570232"/>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E79DAE-646D-4829-BB3C-1F90DD319DAC}" type="datetimeFigureOut">
              <a:rPr lang="en-US" smtClean="0"/>
              <a:t>9/12/16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633007-BF7E-4C93-AE76-FDE9EC4D7897}" type="slidenum">
              <a:rPr lang="en-US" smtClean="0"/>
              <a:t>‹#›</a:t>
            </a:fld>
            <a:endParaRPr lang="en-US"/>
          </a:p>
        </p:txBody>
      </p:sp>
    </p:spTree>
    <p:extLst>
      <p:ext uri="{BB962C8B-B14F-4D97-AF65-F5344CB8AC3E}">
        <p14:creationId xmlns:p14="http://schemas.microsoft.com/office/powerpoint/2010/main" val="2802352985"/>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E79DAE-646D-4829-BB3C-1F90DD319DAC}" type="datetimeFigureOut">
              <a:rPr lang="en-US" smtClean="0"/>
              <a:t>9/12/16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633007-BF7E-4C93-AE76-FDE9EC4D7897}" type="slidenum">
              <a:rPr lang="en-US" smtClean="0"/>
              <a:t>‹#›</a:t>
            </a:fld>
            <a:endParaRPr lang="en-US"/>
          </a:p>
        </p:txBody>
      </p:sp>
    </p:spTree>
    <p:extLst>
      <p:ext uri="{BB962C8B-B14F-4D97-AF65-F5344CB8AC3E}">
        <p14:creationId xmlns:p14="http://schemas.microsoft.com/office/powerpoint/2010/main" val="3380824950"/>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E79DAE-646D-4829-BB3C-1F90DD319DAC}" type="datetimeFigureOut">
              <a:rPr lang="en-US" smtClean="0"/>
              <a:t>9/12/16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633007-BF7E-4C93-AE76-FDE9EC4D7897}" type="slidenum">
              <a:rPr lang="en-US" smtClean="0"/>
              <a:t>‹#›</a:t>
            </a:fld>
            <a:endParaRPr lang="en-US"/>
          </a:p>
        </p:txBody>
      </p:sp>
    </p:spTree>
    <p:extLst>
      <p:ext uri="{BB962C8B-B14F-4D97-AF65-F5344CB8AC3E}">
        <p14:creationId xmlns:p14="http://schemas.microsoft.com/office/powerpoint/2010/main" val="378326812"/>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E79DAE-646D-4829-BB3C-1F90DD319DAC}" type="datetimeFigureOut">
              <a:rPr lang="en-US" smtClean="0"/>
              <a:t>9/12/16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633007-BF7E-4C93-AE76-FDE9EC4D7897}" type="slidenum">
              <a:rPr lang="en-US" smtClean="0"/>
              <a:t>‹#›</a:t>
            </a:fld>
            <a:endParaRPr lang="en-US"/>
          </a:p>
        </p:txBody>
      </p:sp>
    </p:spTree>
    <p:extLst>
      <p:ext uri="{BB962C8B-B14F-4D97-AF65-F5344CB8AC3E}">
        <p14:creationId xmlns:p14="http://schemas.microsoft.com/office/powerpoint/2010/main" val="1404595435"/>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E79DAE-646D-4829-BB3C-1F90DD319DAC}" type="datetimeFigureOut">
              <a:rPr lang="en-US" smtClean="0"/>
              <a:t>9/12/16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633007-BF7E-4C93-AE76-FDE9EC4D7897}" type="slidenum">
              <a:rPr lang="en-US" smtClean="0"/>
              <a:t>‹#›</a:t>
            </a:fld>
            <a:endParaRPr lang="en-US"/>
          </a:p>
        </p:txBody>
      </p:sp>
    </p:spTree>
    <p:extLst>
      <p:ext uri="{BB962C8B-B14F-4D97-AF65-F5344CB8AC3E}">
        <p14:creationId xmlns:p14="http://schemas.microsoft.com/office/powerpoint/2010/main" val="37774608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jpg"/><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jpg"/><Relationship Id="rId3"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8314098"/>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p:nvPr/>
        </p:nvSpPr>
        <p:spPr>
          <a:xfrm>
            <a:off x="7869836" y="2848131"/>
            <a:ext cx="1783830" cy="404736"/>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7277" b="12565"/>
          <a:stretch/>
        </p:blipFill>
        <p:spPr>
          <a:xfrm>
            <a:off x="588013" y="0"/>
            <a:ext cx="11015974" cy="1633728"/>
          </a:xfrm>
          <a:prstGeom prst="rect">
            <a:avLst/>
          </a:prstGeom>
        </p:spPr>
      </p:pic>
      <p:pic>
        <p:nvPicPr>
          <p:cNvPr id="1026" name="Picture 2" descr="http://blog.world-mysteries.com/wp-content/uploads/2012/06/ageing_icn.jpg"/>
          <p:cNvPicPr>
            <a:picLocks noChangeAspect="1" noChangeArrowheads="1"/>
          </p:cNvPicPr>
          <p:nvPr/>
        </p:nvPicPr>
        <p:blipFill>
          <a:blip r:embed="rId3">
            <a:duotone>
              <a:prstClr val="black"/>
              <a:schemeClr val="accent3">
                <a:tint val="45000"/>
                <a:satMod val="400000"/>
              </a:schemeClr>
            </a:duotone>
            <a:extLst>
              <a:ext uri="{28A0092B-C50C-407E-A947-70E740481C1C}">
                <a14:useLocalDpi xmlns:a14="http://schemas.microsoft.com/office/drawing/2010/main" val="0"/>
              </a:ext>
            </a:extLst>
          </a:blip>
          <a:srcRect/>
          <a:stretch>
            <a:fillRect/>
          </a:stretch>
        </p:blipFill>
        <p:spPr bwMode="auto">
          <a:xfrm>
            <a:off x="14989" y="1633728"/>
            <a:ext cx="4179417" cy="522427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5132830" y="2736502"/>
            <a:ext cx="6422387" cy="1384995"/>
          </a:xfrm>
          <a:prstGeom prst="rect">
            <a:avLst/>
          </a:prstGeom>
          <a:noFill/>
        </p:spPr>
        <p:txBody>
          <a:bodyPr wrap="square" rtlCol="0">
            <a:spAutoFit/>
          </a:bodyPr>
          <a:lstStyle/>
          <a:p>
            <a:r>
              <a:rPr lang="en-US" sz="28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(God) delivered </a:t>
            </a:r>
            <a:r>
              <a:rPr lang="en-US" sz="2800" b="1" dirty="0">
                <a:ln>
                  <a:solidFill>
                    <a:schemeClr val="tx1"/>
                  </a:solidFill>
                </a:ln>
                <a:effectLst>
                  <a:outerShdw blurRad="38100" dist="38100" dir="2700000" algn="tl">
                    <a:srgbClr val="000000">
                      <a:alpha val="43137"/>
                    </a:srgbClr>
                  </a:outerShdw>
                </a:effectLst>
                <a:latin typeface="Arial" panose="020B0604020202020204" pitchFamily="34" charset="0"/>
                <a:cs typeface="Arial" panose="020B0604020202020204" pitchFamily="34" charset="0"/>
              </a:rPr>
              <a:t>righteous</a:t>
            </a:r>
            <a:r>
              <a:rPr lang="en-US" sz="2800" b="1" dirty="0">
                <a:ln>
                  <a:solidFill>
                    <a:schemeClr val="tx1"/>
                  </a:solidFill>
                </a:ln>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Lot, who was oppressed by the filthy conduct of the </a:t>
            </a:r>
            <a:r>
              <a:rPr lang="en-US" sz="28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wicked . . . (2 Peter 2:7).</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 name="Rectangular Callout 1"/>
          <p:cNvSpPr/>
          <p:nvPr/>
        </p:nvSpPr>
        <p:spPr>
          <a:xfrm>
            <a:off x="7022592" y="4620768"/>
            <a:ext cx="3608832" cy="1865376"/>
          </a:xfrm>
          <a:prstGeom prst="wedgeRectCallout">
            <a:avLst>
              <a:gd name="adj1" fmla="val -10698"/>
              <a:gd name="adj2" fmla="val -124428"/>
            </a:avLst>
          </a:prstGeom>
          <a:solidFill>
            <a:srgbClr val="000000">
              <a:alpha val="50196"/>
            </a:srgbClr>
          </a:solidFill>
          <a:ln w="38100" cmpd="tri">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“Upright, virtuous, keeping the commands of God; approved, accepted by God”</a:t>
            </a:r>
            <a:endPar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Rectangle 4"/>
          <p:cNvSpPr/>
          <p:nvPr/>
        </p:nvSpPr>
        <p:spPr>
          <a:xfrm>
            <a:off x="898902" y="1115878"/>
            <a:ext cx="10290874" cy="51785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39733627"/>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xit" presetSubtype="10" fill="hold" grpId="0" nodeType="clickEffect">
                                  <p:stCondLst>
                                    <p:cond delay="0"/>
                                  </p:stCondLst>
                                  <p:childTnLst>
                                    <p:animEffect transition="out" filter="checkerboard(across)">
                                      <p:cBhvr>
                                        <p:cTn id="6" dur="3000"/>
                                        <p:tgtEl>
                                          <p:spTgt spid="5"/>
                                        </p:tgtEl>
                                      </p:cBhvr>
                                    </p:animEffect>
                                    <p:set>
                                      <p:cBhvr>
                                        <p:cTn id="7" dur="1" fill="hold">
                                          <p:stCondLst>
                                            <p:cond delay="29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2000"/>
                                        <p:tgtEl>
                                          <p:spTgt spid="6"/>
                                        </p:tgtEl>
                                      </p:cBhvr>
                                    </p:animEffect>
                                  </p:childTnLst>
                                </p:cTn>
                              </p:par>
                            </p:childTnLst>
                          </p:cTn>
                        </p:par>
                        <p:par>
                          <p:cTn id="13" fill="hold">
                            <p:stCondLst>
                              <p:cond delay="2000"/>
                            </p:stCondLst>
                            <p:childTnLst>
                              <p:par>
                                <p:cTn id="14" presetID="22" presetClass="entr" presetSubtype="8"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ipe(left)">
                                      <p:cBhvr>
                                        <p:cTn id="16" dur="20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up)">
                                      <p:cBhvr>
                                        <p:cTn id="2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P spid="2"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13304" t="17277" r="13623" b="34443"/>
          <a:stretch/>
        </p:blipFill>
        <p:spPr>
          <a:xfrm>
            <a:off x="2053651" y="0"/>
            <a:ext cx="8049719" cy="1124262"/>
          </a:xfrm>
          <a:prstGeom prst="rect">
            <a:avLst/>
          </a:prstGeom>
          <a:ln>
            <a:noFill/>
          </a:ln>
          <a:effectLst>
            <a:softEdge rad="112500"/>
          </a:effectLst>
        </p:spPr>
      </p:pic>
      <p:sp>
        <p:nvSpPr>
          <p:cNvPr id="7" name="TextBox 6"/>
          <p:cNvSpPr txBox="1"/>
          <p:nvPr/>
        </p:nvSpPr>
        <p:spPr>
          <a:xfrm>
            <a:off x="357264" y="1536174"/>
            <a:ext cx="5721246" cy="3785652"/>
          </a:xfrm>
          <a:prstGeom prst="rect">
            <a:avLst/>
          </a:prstGeom>
          <a:solidFill>
            <a:srgbClr val="FFFFFF">
              <a:alpha val="69804"/>
            </a:srgbClr>
          </a:solidFill>
        </p:spPr>
        <p:txBody>
          <a:bodyPr wrap="square" rtlCol="0">
            <a:spAutoFit/>
          </a:bodyPr>
          <a:lstStyle/>
          <a:p>
            <a:r>
              <a:rPr lang="en-US" sz="2400" b="1" dirty="0">
                <a:latin typeface="Arial" panose="020B0604020202020204" pitchFamily="34" charset="0"/>
                <a:cs typeface="Arial" panose="020B0604020202020204" pitchFamily="34" charset="0"/>
              </a:rPr>
              <a:t>This is the genealogy of Terah: Terah begot Abram, Nahor, and Haran. Haran begot </a:t>
            </a:r>
            <a:r>
              <a:rPr lang="en-US" sz="2400" b="1" u="sng" dirty="0" smtClean="0">
                <a:ln>
                  <a:solidFill>
                    <a:srgbClr val="C00000"/>
                  </a:solidFill>
                </a:ln>
                <a:latin typeface="Arial" panose="020B0604020202020204" pitchFamily="34" charset="0"/>
                <a:cs typeface="Arial" panose="020B0604020202020204" pitchFamily="34" charset="0"/>
              </a:rPr>
              <a:t>Lot</a:t>
            </a:r>
            <a:r>
              <a:rPr lang="en-US" sz="2400" b="1" dirty="0" smtClean="0">
                <a:latin typeface="Arial" panose="020B0604020202020204" pitchFamily="34" charset="0"/>
                <a:cs typeface="Arial" panose="020B0604020202020204" pitchFamily="34" charset="0"/>
              </a:rPr>
              <a:t> . . </a:t>
            </a:r>
            <a:r>
              <a:rPr lang="en-US" sz="2400" b="1" dirty="0">
                <a:latin typeface="Arial" panose="020B0604020202020204" pitchFamily="34" charset="0"/>
                <a:cs typeface="Arial" panose="020B0604020202020204" pitchFamily="34" charset="0"/>
              </a:rPr>
              <a:t>. And Terah took his son Abram and his </a:t>
            </a:r>
            <a:r>
              <a:rPr lang="en-US" sz="2400" b="1" u="sng" dirty="0">
                <a:ln>
                  <a:solidFill>
                    <a:srgbClr val="C00000"/>
                  </a:solidFill>
                </a:ln>
                <a:latin typeface="Arial" panose="020B0604020202020204" pitchFamily="34" charset="0"/>
                <a:cs typeface="Arial" panose="020B0604020202020204" pitchFamily="34" charset="0"/>
              </a:rPr>
              <a:t>grandson Lot</a:t>
            </a:r>
            <a:r>
              <a:rPr lang="en-US" sz="2400" b="1" dirty="0">
                <a:latin typeface="Arial" panose="020B0604020202020204" pitchFamily="34" charset="0"/>
                <a:cs typeface="Arial" panose="020B0604020202020204" pitchFamily="34" charset="0"/>
              </a:rPr>
              <a:t>, the son of Haran, and his daughter-in-law Sarai, his son Abram’s wife, and they went out with them from Ur of the Chaldeans to go to the land of Canaan; and they came to Haran and dwelt there. </a:t>
            </a:r>
            <a:r>
              <a:rPr lang="en-US" sz="2400" b="1" dirty="0" smtClean="0">
                <a:latin typeface="Arial" panose="020B0604020202020204" pitchFamily="34" charset="0"/>
                <a:cs typeface="Arial" panose="020B0604020202020204" pitchFamily="34" charset="0"/>
              </a:rPr>
              <a:t>(Gen 11:27, 31)</a:t>
            </a:r>
            <a:endPar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8" name="TextBox 7"/>
          <p:cNvSpPr txBox="1"/>
          <p:nvPr/>
        </p:nvSpPr>
        <p:spPr>
          <a:xfrm>
            <a:off x="344774" y="1920499"/>
            <a:ext cx="5721246" cy="3046988"/>
          </a:xfrm>
          <a:prstGeom prst="rect">
            <a:avLst/>
          </a:prstGeom>
          <a:solidFill>
            <a:srgbClr val="FFFFFF">
              <a:alpha val="69804"/>
            </a:srgbClr>
          </a:solidFill>
        </p:spPr>
        <p:txBody>
          <a:bodyPr wrap="square" rtlCol="0">
            <a:spAutoFit/>
          </a:bodyPr>
          <a:lstStyle/>
          <a:p>
            <a:r>
              <a:rPr lang="en-US" sz="2400" b="1" dirty="0">
                <a:latin typeface="Arial" panose="020B0604020202020204" pitchFamily="34" charset="0"/>
                <a:cs typeface="Arial" panose="020B0604020202020204" pitchFamily="34" charset="0"/>
              </a:rPr>
              <a:t>Then Abram took Sarai his wife and </a:t>
            </a:r>
            <a:r>
              <a:rPr lang="en-US" sz="2400" b="1" u="sng" dirty="0">
                <a:ln>
                  <a:solidFill>
                    <a:srgbClr val="C00000"/>
                  </a:solidFill>
                </a:ln>
                <a:latin typeface="Arial" panose="020B0604020202020204" pitchFamily="34" charset="0"/>
                <a:cs typeface="Arial" panose="020B0604020202020204" pitchFamily="34" charset="0"/>
              </a:rPr>
              <a:t>Lot his brother’s son</a:t>
            </a:r>
            <a:r>
              <a:rPr lang="en-US" sz="2400" b="1" dirty="0">
                <a:latin typeface="Arial" panose="020B0604020202020204" pitchFamily="34" charset="0"/>
                <a:cs typeface="Arial" panose="020B0604020202020204" pitchFamily="34" charset="0"/>
              </a:rPr>
              <a:t>, and all their possessions that they had gathered, and the people whom they had acquired in Haran, and they departed to go to the land of Canaan. So they came to the land of Canaan</a:t>
            </a:r>
            <a:r>
              <a:rPr lang="en-US" sz="2400" b="1" dirty="0" smtClean="0">
                <a:latin typeface="Arial" panose="020B0604020202020204" pitchFamily="34" charset="0"/>
                <a:cs typeface="Arial" panose="020B0604020202020204" pitchFamily="34" charset="0"/>
              </a:rPr>
              <a:t>. (Genesis 12:5)</a:t>
            </a:r>
            <a:endPar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9" name="TextBox 8"/>
          <p:cNvSpPr txBox="1"/>
          <p:nvPr/>
        </p:nvSpPr>
        <p:spPr>
          <a:xfrm>
            <a:off x="357264" y="2474496"/>
            <a:ext cx="5721246" cy="1938992"/>
          </a:xfrm>
          <a:prstGeom prst="rect">
            <a:avLst/>
          </a:prstGeom>
          <a:solidFill>
            <a:srgbClr val="FFFFFF">
              <a:alpha val="69804"/>
            </a:srgbClr>
          </a:solidFill>
        </p:spPr>
        <p:txBody>
          <a:bodyPr wrap="square" rtlCol="0">
            <a:spAutoFit/>
          </a:bodyPr>
          <a:lstStyle/>
          <a:p>
            <a:r>
              <a:rPr lang="en-US" sz="2400" b="1" dirty="0">
                <a:latin typeface="Arial" panose="020B0604020202020204" pitchFamily="34" charset="0"/>
                <a:cs typeface="Arial" panose="020B0604020202020204" pitchFamily="34" charset="0"/>
              </a:rPr>
              <a:t>Then Abram went up from Egypt, he and his wife and all that he had, </a:t>
            </a:r>
            <a:r>
              <a:rPr lang="en-US" sz="2400" b="1" u="sng" dirty="0">
                <a:ln>
                  <a:solidFill>
                    <a:srgbClr val="C00000"/>
                  </a:solidFill>
                </a:ln>
                <a:latin typeface="Arial" panose="020B0604020202020204" pitchFamily="34" charset="0"/>
                <a:cs typeface="Arial" panose="020B0604020202020204" pitchFamily="34" charset="0"/>
              </a:rPr>
              <a:t>and Lot with him</a:t>
            </a:r>
            <a:r>
              <a:rPr lang="en-US" sz="2400" b="1" dirty="0">
                <a:latin typeface="Arial" panose="020B0604020202020204" pitchFamily="34" charset="0"/>
                <a:cs typeface="Arial" panose="020B0604020202020204" pitchFamily="34" charset="0"/>
              </a:rPr>
              <a:t>, to the </a:t>
            </a:r>
            <a:r>
              <a:rPr lang="en-US" sz="2400" b="1" dirty="0" smtClean="0">
                <a:latin typeface="Arial" panose="020B0604020202020204" pitchFamily="34" charset="0"/>
                <a:cs typeface="Arial" panose="020B0604020202020204" pitchFamily="34" charset="0"/>
              </a:rPr>
              <a:t>South. </a:t>
            </a:r>
            <a:r>
              <a:rPr lang="en-US" sz="2400" b="1" dirty="0">
                <a:latin typeface="Arial" panose="020B0604020202020204" pitchFamily="34" charset="0"/>
                <a:cs typeface="Arial" panose="020B0604020202020204" pitchFamily="34" charset="0"/>
              </a:rPr>
              <a:t>Abram was very rich in livestock, in silver, and in gold</a:t>
            </a:r>
            <a:r>
              <a:rPr lang="en-US" sz="2400" b="1" dirty="0" smtClean="0">
                <a:latin typeface="Arial" panose="020B0604020202020204" pitchFamily="34" charset="0"/>
                <a:cs typeface="Arial" panose="020B0604020202020204" pitchFamily="34" charset="0"/>
              </a:rPr>
              <a:t>. (Genesis 13:1-2)</a:t>
            </a:r>
            <a:endPar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0" name="TextBox 9"/>
          <p:cNvSpPr txBox="1"/>
          <p:nvPr/>
        </p:nvSpPr>
        <p:spPr>
          <a:xfrm>
            <a:off x="374754" y="1371767"/>
            <a:ext cx="5721246" cy="4154984"/>
          </a:xfrm>
          <a:prstGeom prst="rect">
            <a:avLst/>
          </a:prstGeom>
          <a:solidFill>
            <a:srgbClr val="FFFFFF">
              <a:alpha val="69804"/>
            </a:srgbClr>
          </a:solidFill>
        </p:spPr>
        <p:txBody>
          <a:bodyPr wrap="square" rtlCol="0">
            <a:spAutoFit/>
          </a:bodyPr>
          <a:lstStyle/>
          <a:p>
            <a:r>
              <a:rPr lang="en-US" sz="2400" b="1" dirty="0">
                <a:latin typeface="Arial" panose="020B0604020202020204" pitchFamily="34" charset="0"/>
                <a:cs typeface="Arial" panose="020B0604020202020204" pitchFamily="34" charset="0"/>
              </a:rPr>
              <a:t>Now the land was not able to support </a:t>
            </a:r>
            <a:r>
              <a:rPr lang="en-US" sz="2400" b="1" u="sng" dirty="0">
                <a:ln>
                  <a:solidFill>
                    <a:srgbClr val="C00000"/>
                  </a:solidFill>
                </a:ln>
                <a:latin typeface="Arial" panose="020B0604020202020204" pitchFamily="34" charset="0"/>
                <a:cs typeface="Arial" panose="020B0604020202020204" pitchFamily="34" charset="0"/>
              </a:rPr>
              <a:t>them</a:t>
            </a:r>
            <a:r>
              <a:rPr lang="en-US" sz="2400" b="1" dirty="0">
                <a:latin typeface="Arial" panose="020B0604020202020204" pitchFamily="34" charset="0"/>
                <a:cs typeface="Arial" panose="020B0604020202020204" pitchFamily="34" charset="0"/>
              </a:rPr>
              <a:t>, that they might dwell together, for their possessions were so great </a:t>
            </a:r>
            <a:r>
              <a:rPr lang="en-US" sz="2400" b="1" dirty="0" smtClean="0">
                <a:latin typeface="Arial" panose="020B0604020202020204" pitchFamily="34" charset="0"/>
                <a:cs typeface="Arial" panose="020B0604020202020204" pitchFamily="34" charset="0"/>
              </a:rPr>
              <a:t>. . . and </a:t>
            </a:r>
            <a:r>
              <a:rPr lang="en-US" sz="2400" b="1" dirty="0">
                <a:latin typeface="Arial" panose="020B0604020202020204" pitchFamily="34" charset="0"/>
                <a:cs typeface="Arial" panose="020B0604020202020204" pitchFamily="34" charset="0"/>
              </a:rPr>
              <a:t>there was </a:t>
            </a:r>
            <a:r>
              <a:rPr lang="en-US" sz="2400" b="1" dirty="0" smtClean="0">
                <a:latin typeface="Arial" panose="020B0604020202020204" pitchFamily="34" charset="0"/>
                <a:cs typeface="Arial" panose="020B0604020202020204" pitchFamily="34" charset="0"/>
              </a:rPr>
              <a:t>strife . . . So </a:t>
            </a:r>
            <a:r>
              <a:rPr lang="en-US" sz="2400" b="1" dirty="0">
                <a:latin typeface="Arial" panose="020B0604020202020204" pitchFamily="34" charset="0"/>
                <a:cs typeface="Arial" panose="020B0604020202020204" pitchFamily="34" charset="0"/>
              </a:rPr>
              <a:t>Abram said to </a:t>
            </a:r>
            <a:r>
              <a:rPr lang="en-US" sz="2400" b="1" u="sng" dirty="0">
                <a:ln>
                  <a:solidFill>
                    <a:srgbClr val="C00000"/>
                  </a:solidFill>
                </a:ln>
                <a:latin typeface="Arial" panose="020B0604020202020204" pitchFamily="34" charset="0"/>
                <a:cs typeface="Arial" panose="020B0604020202020204" pitchFamily="34" charset="0"/>
              </a:rPr>
              <a:t>Lot</a:t>
            </a:r>
            <a:r>
              <a:rPr lang="en-US" sz="2400" b="1" dirty="0">
                <a:latin typeface="Arial" panose="020B0604020202020204" pitchFamily="34" charset="0"/>
                <a:cs typeface="Arial" panose="020B0604020202020204" pitchFamily="34" charset="0"/>
              </a:rPr>
              <a:t>, p</a:t>
            </a:r>
            <a:r>
              <a:rPr lang="en-US" sz="2400" b="1" dirty="0" smtClean="0">
                <a:latin typeface="Arial" panose="020B0604020202020204" pitchFamily="34" charset="0"/>
                <a:cs typeface="Arial" panose="020B0604020202020204" pitchFamily="34" charset="0"/>
              </a:rPr>
              <a:t>lease </a:t>
            </a:r>
            <a:r>
              <a:rPr lang="en-US" sz="2400" b="1" dirty="0">
                <a:latin typeface="Arial" panose="020B0604020202020204" pitchFamily="34" charset="0"/>
                <a:cs typeface="Arial" panose="020B0604020202020204" pitchFamily="34" charset="0"/>
              </a:rPr>
              <a:t>let there be no strife between you and </a:t>
            </a:r>
            <a:r>
              <a:rPr lang="en-US" sz="2400" b="1" dirty="0" smtClean="0">
                <a:latin typeface="Arial" panose="020B0604020202020204" pitchFamily="34" charset="0"/>
                <a:cs typeface="Arial" panose="020B0604020202020204" pitchFamily="34" charset="0"/>
              </a:rPr>
              <a:t>me . . . for </a:t>
            </a:r>
            <a:r>
              <a:rPr lang="en-US" sz="2400" b="1" dirty="0">
                <a:latin typeface="Arial" panose="020B0604020202020204" pitchFamily="34" charset="0"/>
                <a:cs typeface="Arial" panose="020B0604020202020204" pitchFamily="34" charset="0"/>
              </a:rPr>
              <a:t>we are brethren. </a:t>
            </a:r>
            <a:r>
              <a:rPr lang="en-US" sz="2400" b="1" dirty="0" smtClean="0">
                <a:latin typeface="Arial" panose="020B0604020202020204" pitchFamily="34" charset="0"/>
                <a:cs typeface="Arial" panose="020B0604020202020204" pitchFamily="34" charset="0"/>
              </a:rPr>
              <a:t>Is </a:t>
            </a:r>
            <a:r>
              <a:rPr lang="en-US" sz="2400" b="1" dirty="0">
                <a:latin typeface="Arial" panose="020B0604020202020204" pitchFamily="34" charset="0"/>
                <a:cs typeface="Arial" panose="020B0604020202020204" pitchFamily="34" charset="0"/>
              </a:rPr>
              <a:t>not the whole land before you? Please separate from me. If you take the left, then I will go to the right; or, if you go to the right, then I will go to the left</a:t>
            </a:r>
            <a:r>
              <a:rPr lang="en-US" sz="2400" b="1" dirty="0" smtClean="0">
                <a:latin typeface="Arial" panose="020B0604020202020204" pitchFamily="34" charset="0"/>
                <a:cs typeface="Arial" panose="020B0604020202020204" pitchFamily="34" charset="0"/>
              </a:rPr>
              <a:t>. (Genesis 13:6-9)</a:t>
            </a:r>
            <a:endPar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6847422"/>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xit" presetSubtype="16" fill="hold" grpId="1" nodeType="clickEffect">
                                  <p:stCondLst>
                                    <p:cond delay="0"/>
                                  </p:stCondLst>
                                  <p:childTnLst>
                                    <p:animEffect transition="out" filter="circle(in)">
                                      <p:cBhvr>
                                        <p:cTn id="11" dur="2000"/>
                                        <p:tgtEl>
                                          <p:spTgt spid="7"/>
                                        </p:tgtEl>
                                      </p:cBhvr>
                                    </p:animEffect>
                                    <p:set>
                                      <p:cBhvr>
                                        <p:cTn id="12" dur="1" fill="hold">
                                          <p:stCondLst>
                                            <p:cond delay="1999"/>
                                          </p:stCondLst>
                                        </p:cTn>
                                        <p:tgtEl>
                                          <p:spTgt spid="7"/>
                                        </p:tgtEl>
                                        <p:attrNameLst>
                                          <p:attrName>style.visibility</p:attrName>
                                        </p:attrNameLst>
                                      </p:cBhvr>
                                      <p:to>
                                        <p:strVal val="hidden"/>
                                      </p:to>
                                    </p:set>
                                  </p:childTnLst>
                                </p:cTn>
                              </p:par>
                              <p:par>
                                <p:cTn id="13" presetID="6" presetClass="entr" presetSubtype="16"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circle(in)">
                                      <p:cBhvr>
                                        <p:cTn id="15" dur="20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xit" presetSubtype="16" fill="hold" grpId="1" nodeType="clickEffect">
                                  <p:stCondLst>
                                    <p:cond delay="0"/>
                                  </p:stCondLst>
                                  <p:childTnLst>
                                    <p:animEffect transition="out" filter="circle(in)">
                                      <p:cBhvr>
                                        <p:cTn id="19" dur="2000"/>
                                        <p:tgtEl>
                                          <p:spTgt spid="8"/>
                                        </p:tgtEl>
                                      </p:cBhvr>
                                    </p:animEffect>
                                    <p:set>
                                      <p:cBhvr>
                                        <p:cTn id="20" dur="1" fill="hold">
                                          <p:stCondLst>
                                            <p:cond delay="1999"/>
                                          </p:stCondLst>
                                        </p:cTn>
                                        <p:tgtEl>
                                          <p:spTgt spid="8"/>
                                        </p:tgtEl>
                                        <p:attrNameLst>
                                          <p:attrName>style.visibility</p:attrName>
                                        </p:attrNameLst>
                                      </p:cBhvr>
                                      <p:to>
                                        <p:strVal val="hidden"/>
                                      </p:to>
                                    </p:set>
                                  </p:childTnLst>
                                </p:cTn>
                              </p:par>
                              <p:par>
                                <p:cTn id="21" presetID="6" presetClass="entr" presetSubtype="16"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circle(in)">
                                      <p:cBhvr>
                                        <p:cTn id="23" dur="20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xit" presetSubtype="16" fill="hold" grpId="1" nodeType="clickEffect">
                                  <p:stCondLst>
                                    <p:cond delay="0"/>
                                  </p:stCondLst>
                                  <p:childTnLst>
                                    <p:animEffect transition="out" filter="circle(in)">
                                      <p:cBhvr>
                                        <p:cTn id="27" dur="2000"/>
                                        <p:tgtEl>
                                          <p:spTgt spid="9"/>
                                        </p:tgtEl>
                                      </p:cBhvr>
                                    </p:animEffect>
                                    <p:set>
                                      <p:cBhvr>
                                        <p:cTn id="28" dur="1" fill="hold">
                                          <p:stCondLst>
                                            <p:cond delay="1999"/>
                                          </p:stCondLst>
                                        </p:cTn>
                                        <p:tgtEl>
                                          <p:spTgt spid="9"/>
                                        </p:tgtEl>
                                        <p:attrNameLst>
                                          <p:attrName>style.visibility</p:attrName>
                                        </p:attrNameLst>
                                      </p:cBhvr>
                                      <p:to>
                                        <p:strVal val="hidden"/>
                                      </p:to>
                                    </p:set>
                                  </p:childTnLst>
                                </p:cTn>
                              </p:par>
                              <p:par>
                                <p:cTn id="29" presetID="6" presetClass="entr" presetSubtype="16"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circle(in)">
                                      <p:cBhvr>
                                        <p:cTn id="31"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animBg="1"/>
      <p:bldP spid="8" grpId="1" animBg="1"/>
      <p:bldP spid="9" grpId="0" animBg="1"/>
      <p:bldP spid="9" grpId="1"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7277" b="12565"/>
          <a:stretch/>
        </p:blipFill>
        <p:spPr>
          <a:xfrm>
            <a:off x="588013" y="0"/>
            <a:ext cx="11015974" cy="1633728"/>
          </a:xfrm>
          <a:prstGeom prst="rect">
            <a:avLst/>
          </a:prstGeom>
        </p:spPr>
      </p:pic>
      <p:pic>
        <p:nvPicPr>
          <p:cNvPr id="1026" name="Picture 2" descr="http://blog.world-mysteries.com/wp-content/uploads/2012/06/ageing_icn.jpg"/>
          <p:cNvPicPr>
            <a:picLocks noChangeAspect="1" noChangeArrowheads="1"/>
          </p:cNvPicPr>
          <p:nvPr/>
        </p:nvPicPr>
        <p:blipFill>
          <a:blip r:embed="rId3">
            <a:duotone>
              <a:prstClr val="black"/>
              <a:schemeClr val="accent3">
                <a:tint val="45000"/>
                <a:satMod val="400000"/>
              </a:schemeClr>
            </a:duotone>
            <a:extLst>
              <a:ext uri="{28A0092B-C50C-407E-A947-70E740481C1C}">
                <a14:useLocalDpi xmlns:a14="http://schemas.microsoft.com/office/drawing/2010/main" val="0"/>
              </a:ext>
            </a:extLst>
          </a:blip>
          <a:srcRect/>
          <a:stretch>
            <a:fillRect/>
          </a:stretch>
        </p:blipFill>
        <p:spPr bwMode="auto">
          <a:xfrm>
            <a:off x="14989" y="1633728"/>
            <a:ext cx="4179417" cy="522427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392118" y="2000469"/>
            <a:ext cx="7405141" cy="1200329"/>
          </a:xfrm>
          <a:prstGeom prst="rect">
            <a:avLst/>
          </a:prstGeom>
          <a:solidFill>
            <a:schemeClr val="bg1"/>
          </a:solidFill>
        </p:spPr>
        <p:txBody>
          <a:bodyPr wrap="square" rtlCol="0">
            <a:spAutoFit/>
          </a:bodyPr>
          <a:lstStyle/>
          <a:p>
            <a:pPr marL="285750" indent="-285750">
              <a:buFont typeface="Wingdings" panose="05000000000000000000" pitchFamily="2" charset="2"/>
              <a:buChar char="Ø"/>
            </a:pPr>
            <a:r>
              <a:rPr lang="en-US" sz="36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Lot Lifted </a:t>
            </a:r>
            <a:r>
              <a:rPr lang="en-US" sz="3600" b="1" u="sng" dirty="0" smtClean="0">
                <a:ln>
                  <a:solidFill>
                    <a:srgbClr val="C00000"/>
                  </a:solidFill>
                </a:ln>
                <a:effectLst>
                  <a:outerShdw blurRad="38100" dist="38100" dir="2700000" algn="tl">
                    <a:srgbClr val="000000">
                      <a:alpha val="43137"/>
                    </a:srgbClr>
                  </a:outerShdw>
                </a:effectLst>
                <a:latin typeface="Arial" panose="020B0604020202020204" pitchFamily="34" charset="0"/>
                <a:cs typeface="Arial" panose="020B0604020202020204" pitchFamily="34" charset="0"/>
              </a:rPr>
              <a:t>His Eyes and Saw </a:t>
            </a:r>
            <a:r>
              <a:rPr lang="en-US" sz="36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(Gen 13:10)</a:t>
            </a:r>
            <a:endParaRPr lang="en-US"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7" name="TextBox 6"/>
          <p:cNvSpPr txBox="1"/>
          <p:nvPr/>
        </p:nvSpPr>
        <p:spPr>
          <a:xfrm>
            <a:off x="4392118" y="3431124"/>
            <a:ext cx="7405141" cy="1200329"/>
          </a:xfrm>
          <a:prstGeom prst="rect">
            <a:avLst/>
          </a:prstGeom>
          <a:solidFill>
            <a:schemeClr val="bg1"/>
          </a:solidFill>
        </p:spPr>
        <p:txBody>
          <a:bodyPr wrap="square" rtlCol="0">
            <a:spAutoFit/>
          </a:bodyPr>
          <a:lstStyle/>
          <a:p>
            <a:pPr marL="285750" indent="-285750">
              <a:buFont typeface="Wingdings" panose="05000000000000000000" pitchFamily="2" charset="2"/>
              <a:buChar char="Ø"/>
            </a:pPr>
            <a:r>
              <a:rPr lang="en-US" sz="36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Lot Chose </a:t>
            </a:r>
            <a:r>
              <a:rPr lang="en-US" sz="3600" b="1" u="sng" dirty="0" smtClean="0">
                <a:ln>
                  <a:solidFill>
                    <a:srgbClr val="C00000"/>
                  </a:solidFill>
                </a:ln>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Himself</a:t>
            </a:r>
            <a:r>
              <a:rPr lang="en-US" sz="3600" b="1" dirty="0" smtClean="0">
                <a:ln>
                  <a:solidFill>
                    <a:srgbClr val="C00000"/>
                  </a:solidFill>
                </a:ln>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36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(Gen 13:11)</a:t>
            </a:r>
            <a:endParaRPr lang="en-US"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8" name="TextBox 7"/>
          <p:cNvSpPr txBox="1"/>
          <p:nvPr/>
        </p:nvSpPr>
        <p:spPr>
          <a:xfrm>
            <a:off x="4392118" y="4823086"/>
            <a:ext cx="7405141" cy="1200329"/>
          </a:xfrm>
          <a:prstGeom prst="rect">
            <a:avLst/>
          </a:prstGeom>
          <a:solidFill>
            <a:schemeClr val="bg1"/>
          </a:solidFill>
        </p:spPr>
        <p:txBody>
          <a:bodyPr wrap="square" rtlCol="0">
            <a:spAutoFit/>
          </a:bodyPr>
          <a:lstStyle/>
          <a:p>
            <a:pPr marL="285750" indent="-285750">
              <a:buFont typeface="Wingdings" panose="05000000000000000000" pitchFamily="2" charset="2"/>
              <a:buChar char="Ø"/>
            </a:pPr>
            <a:r>
              <a:rPr lang="en-US" sz="36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Lot pitched His Tent </a:t>
            </a:r>
            <a:r>
              <a:rPr lang="en-US" sz="3600" b="1" u="sng" dirty="0" smtClean="0">
                <a:ln>
                  <a:solidFill>
                    <a:srgbClr val="C00000"/>
                  </a:solidFill>
                </a:ln>
                <a:effectLst>
                  <a:outerShdw blurRad="38100" dist="38100" dir="2700000" algn="tl">
                    <a:srgbClr val="000000">
                      <a:alpha val="43137"/>
                    </a:srgbClr>
                  </a:outerShdw>
                </a:effectLst>
                <a:latin typeface="Arial" panose="020B0604020202020204" pitchFamily="34" charset="0"/>
                <a:cs typeface="Arial" panose="020B0604020202020204" pitchFamily="34" charset="0"/>
              </a:rPr>
              <a:t>as far as</a:t>
            </a:r>
            <a:r>
              <a:rPr lang="en-US" sz="36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Sodom (Gen 13:12)</a:t>
            </a:r>
            <a:endParaRPr lang="en-US"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7898972"/>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strVal val="#ppt_w*0.70"/>
                                          </p:val>
                                        </p:tav>
                                        <p:tav tm="100000">
                                          <p:val>
                                            <p:strVal val="#ppt_w"/>
                                          </p:val>
                                        </p:tav>
                                      </p:tavLst>
                                    </p:anim>
                                    <p:anim calcmode="lin" valueType="num">
                                      <p:cBhvr>
                                        <p:cTn id="8" dur="2000" fill="hold"/>
                                        <p:tgtEl>
                                          <p:spTgt spid="2"/>
                                        </p:tgtEl>
                                        <p:attrNameLst>
                                          <p:attrName>ppt_h</p:attrName>
                                        </p:attrNameLst>
                                      </p:cBhvr>
                                      <p:tavLst>
                                        <p:tav tm="0">
                                          <p:val>
                                            <p:strVal val="#ppt_h"/>
                                          </p:val>
                                        </p:tav>
                                        <p:tav tm="100000">
                                          <p:val>
                                            <p:strVal val="#ppt_h"/>
                                          </p:val>
                                        </p:tav>
                                      </p:tavLst>
                                    </p:anim>
                                    <p:animEffect transition="in" filter="fade">
                                      <p:cBhvr>
                                        <p:cTn id="9" dur="2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2000" fill="hold"/>
                                        <p:tgtEl>
                                          <p:spTgt spid="7"/>
                                        </p:tgtEl>
                                        <p:attrNameLst>
                                          <p:attrName>ppt_w</p:attrName>
                                        </p:attrNameLst>
                                      </p:cBhvr>
                                      <p:tavLst>
                                        <p:tav tm="0">
                                          <p:val>
                                            <p:strVal val="#ppt_w*0.70"/>
                                          </p:val>
                                        </p:tav>
                                        <p:tav tm="100000">
                                          <p:val>
                                            <p:strVal val="#ppt_w"/>
                                          </p:val>
                                        </p:tav>
                                      </p:tavLst>
                                    </p:anim>
                                    <p:anim calcmode="lin" valueType="num">
                                      <p:cBhvr>
                                        <p:cTn id="15" dur="2000" fill="hold"/>
                                        <p:tgtEl>
                                          <p:spTgt spid="7"/>
                                        </p:tgtEl>
                                        <p:attrNameLst>
                                          <p:attrName>ppt_h</p:attrName>
                                        </p:attrNameLst>
                                      </p:cBhvr>
                                      <p:tavLst>
                                        <p:tav tm="0">
                                          <p:val>
                                            <p:strVal val="#ppt_h"/>
                                          </p:val>
                                        </p:tav>
                                        <p:tav tm="100000">
                                          <p:val>
                                            <p:strVal val="#ppt_h"/>
                                          </p:val>
                                        </p:tav>
                                      </p:tavLst>
                                    </p:anim>
                                    <p:animEffect transition="in" filter="fade">
                                      <p:cBhvr>
                                        <p:cTn id="16" dur="20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2000" fill="hold"/>
                                        <p:tgtEl>
                                          <p:spTgt spid="8"/>
                                        </p:tgtEl>
                                        <p:attrNameLst>
                                          <p:attrName>ppt_w</p:attrName>
                                        </p:attrNameLst>
                                      </p:cBhvr>
                                      <p:tavLst>
                                        <p:tav tm="0">
                                          <p:val>
                                            <p:strVal val="#ppt_w*0.70"/>
                                          </p:val>
                                        </p:tav>
                                        <p:tav tm="100000">
                                          <p:val>
                                            <p:strVal val="#ppt_w"/>
                                          </p:val>
                                        </p:tav>
                                      </p:tavLst>
                                    </p:anim>
                                    <p:anim calcmode="lin" valueType="num">
                                      <p:cBhvr>
                                        <p:cTn id="22" dur="2000" fill="hold"/>
                                        <p:tgtEl>
                                          <p:spTgt spid="8"/>
                                        </p:tgtEl>
                                        <p:attrNameLst>
                                          <p:attrName>ppt_h</p:attrName>
                                        </p:attrNameLst>
                                      </p:cBhvr>
                                      <p:tavLst>
                                        <p:tav tm="0">
                                          <p:val>
                                            <p:strVal val="#ppt_h"/>
                                          </p:val>
                                        </p:tav>
                                        <p:tav tm="100000">
                                          <p:val>
                                            <p:strVal val="#ppt_h"/>
                                          </p:val>
                                        </p:tav>
                                      </p:tavLst>
                                    </p:anim>
                                    <p:animEffect transition="in" filter="fade">
                                      <p:cBhvr>
                                        <p:cTn id="2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0"/>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354824" y="-3668"/>
            <a:ext cx="11453778" cy="1015663"/>
          </a:xfrm>
          <a:prstGeom prst="rect">
            <a:avLst/>
          </a:prstGeom>
          <a:solidFill>
            <a:srgbClr val="000000">
              <a:alpha val="50196"/>
            </a:srgbClr>
          </a:solidFill>
          <a:effectLst>
            <a:softEdge rad="31750"/>
          </a:effectLst>
        </p:spPr>
        <p:txBody>
          <a:bodyPr wrap="none" lIns="91440" tIns="45720" rIns="91440" bIns="45720">
            <a:spAutoFit/>
          </a:bodyPr>
          <a:lstStyle/>
          <a:p>
            <a:pPr algn="ctr"/>
            <a:r>
              <a:rPr lang="en-US" sz="6000" b="1" cap="none" spc="300" dirty="0" smtClean="0">
                <a:ln w="19050">
                  <a:solidFill>
                    <a:schemeClr val="bg1"/>
                  </a:solidFill>
                  <a:prstDash val="solid"/>
                </a:ln>
                <a:solidFill>
                  <a:schemeClr val="bg1"/>
                </a:solidFill>
                <a:latin typeface="Monotype Corsiva" panose="03010101010201010101" pitchFamily="66" charset="0"/>
              </a:rPr>
              <a:t>Lot, How Did it Work Out for You?</a:t>
            </a:r>
            <a:endParaRPr lang="en-US" sz="6000" b="1" cap="none" spc="300" dirty="0">
              <a:ln w="19050">
                <a:solidFill>
                  <a:schemeClr val="bg1"/>
                </a:solidFill>
                <a:prstDash val="solid"/>
              </a:ln>
              <a:solidFill>
                <a:schemeClr val="bg1"/>
              </a:solidFill>
              <a:latin typeface="Monotype Corsiva" panose="03010101010201010101" pitchFamily="66" charset="0"/>
            </a:endParaRPr>
          </a:p>
        </p:txBody>
      </p:sp>
      <p:sp>
        <p:nvSpPr>
          <p:cNvPr id="3" name="TextBox 2"/>
          <p:cNvSpPr txBox="1"/>
          <p:nvPr/>
        </p:nvSpPr>
        <p:spPr>
          <a:xfrm>
            <a:off x="4387120" y="2256793"/>
            <a:ext cx="7292815" cy="584775"/>
          </a:xfrm>
          <a:prstGeom prst="rect">
            <a:avLst/>
          </a:prstGeom>
          <a:solidFill>
            <a:srgbClr val="FFFFFF">
              <a:alpha val="69804"/>
            </a:srgbClr>
          </a:solidFill>
          <a:ln>
            <a:solidFill>
              <a:schemeClr val="bg1"/>
            </a:solidFill>
          </a:ln>
        </p:spPr>
        <p:txBody>
          <a:bodyPr wrap="square" rtlCol="0">
            <a:spAutoFit/>
          </a:bodyPr>
          <a:lstStyle/>
          <a:p>
            <a:pPr marL="457200" indent="-457200">
              <a:buFont typeface="+mj-lt"/>
              <a:buAutoNum type="arabicPeriod"/>
            </a:pPr>
            <a:r>
              <a:rPr lang="en-US" sz="32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How did it help you </a:t>
            </a:r>
            <a:r>
              <a:rPr lang="en-US" sz="3200" b="1" dirty="0" smtClean="0">
                <a:ln>
                  <a:solidFill>
                    <a:srgbClr val="C00000"/>
                  </a:solidFill>
                </a:ln>
                <a:effectLst>
                  <a:outerShdw blurRad="38100" dist="38100" dir="2700000" algn="tl">
                    <a:srgbClr val="000000">
                      <a:alpha val="43137"/>
                    </a:srgbClr>
                  </a:outerShdw>
                </a:effectLst>
                <a:latin typeface="Arial" panose="020B0604020202020204" pitchFamily="34" charset="0"/>
                <a:cs typeface="Arial" panose="020B0604020202020204" pitchFamily="34" charset="0"/>
              </a:rPr>
              <a:t>Spiritually</a:t>
            </a:r>
            <a:r>
              <a:rPr lang="en-US" sz="32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3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9" name="TextBox 8"/>
          <p:cNvSpPr txBox="1"/>
          <p:nvPr/>
        </p:nvSpPr>
        <p:spPr>
          <a:xfrm>
            <a:off x="4387120" y="2844225"/>
            <a:ext cx="7292815" cy="584775"/>
          </a:xfrm>
          <a:prstGeom prst="rect">
            <a:avLst/>
          </a:prstGeom>
          <a:solidFill>
            <a:srgbClr val="FFFFFF">
              <a:alpha val="69804"/>
            </a:srgbClr>
          </a:solidFill>
          <a:ln>
            <a:solidFill>
              <a:schemeClr val="bg1"/>
            </a:solidFill>
          </a:ln>
        </p:spPr>
        <p:txBody>
          <a:bodyPr wrap="square" rtlCol="0">
            <a:spAutoFit/>
          </a:bodyPr>
          <a:lstStyle/>
          <a:p>
            <a:pPr marL="514350" indent="-514350">
              <a:buFont typeface="+mj-lt"/>
              <a:buAutoNum type="arabicPeriod" startAt="2"/>
            </a:pPr>
            <a:r>
              <a:rPr lang="en-US" sz="32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How did it help your </a:t>
            </a:r>
            <a:r>
              <a:rPr lang="en-US" sz="3200" b="1" dirty="0" smtClean="0">
                <a:ln>
                  <a:solidFill>
                    <a:srgbClr val="C00000"/>
                  </a:solidFill>
                </a:ln>
                <a:effectLst>
                  <a:outerShdw blurRad="38100" dist="38100" dir="2700000" algn="tl">
                    <a:srgbClr val="000000">
                      <a:alpha val="43137"/>
                    </a:srgbClr>
                  </a:outerShdw>
                </a:effectLst>
                <a:latin typeface="Arial" panose="020B0604020202020204" pitchFamily="34" charset="0"/>
                <a:cs typeface="Arial" panose="020B0604020202020204" pitchFamily="34" charset="0"/>
              </a:rPr>
              <a:t>Family</a:t>
            </a:r>
            <a:r>
              <a:rPr lang="en-US" sz="32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3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0" name="TextBox 9"/>
          <p:cNvSpPr txBox="1"/>
          <p:nvPr/>
        </p:nvSpPr>
        <p:spPr>
          <a:xfrm>
            <a:off x="4387120" y="3429000"/>
            <a:ext cx="7292815" cy="584775"/>
          </a:xfrm>
          <a:prstGeom prst="rect">
            <a:avLst/>
          </a:prstGeom>
          <a:solidFill>
            <a:srgbClr val="FFFFFF">
              <a:alpha val="69804"/>
            </a:srgbClr>
          </a:solidFill>
          <a:ln>
            <a:solidFill>
              <a:schemeClr val="bg1"/>
            </a:solidFill>
          </a:ln>
        </p:spPr>
        <p:txBody>
          <a:bodyPr wrap="square" rtlCol="0">
            <a:spAutoFit/>
          </a:bodyPr>
          <a:lstStyle/>
          <a:p>
            <a:pPr marL="514350" indent="-514350">
              <a:buFont typeface="+mj-lt"/>
              <a:buAutoNum type="arabicPeriod" startAt="3"/>
            </a:pPr>
            <a:r>
              <a:rPr lang="en-US" sz="32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How did it help </a:t>
            </a:r>
            <a:r>
              <a:rPr lang="en-US" sz="3200" b="1" dirty="0" smtClean="0">
                <a:ln>
                  <a:solidFill>
                    <a:srgbClr val="C00000"/>
                  </a:solidFill>
                </a:ln>
                <a:effectLst>
                  <a:outerShdw blurRad="38100" dist="38100" dir="2700000" algn="tl">
                    <a:srgbClr val="000000">
                      <a:alpha val="43137"/>
                    </a:srgbClr>
                  </a:outerShdw>
                </a:effectLst>
                <a:latin typeface="Arial" panose="020B0604020202020204" pitchFamily="34" charset="0"/>
                <a:cs typeface="Arial" panose="020B0604020202020204" pitchFamily="34" charset="0"/>
              </a:rPr>
              <a:t>Sodom</a:t>
            </a:r>
            <a:r>
              <a:rPr lang="en-US" sz="32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3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TextBox 10"/>
          <p:cNvSpPr txBox="1"/>
          <p:nvPr/>
        </p:nvSpPr>
        <p:spPr>
          <a:xfrm>
            <a:off x="4387120" y="4016608"/>
            <a:ext cx="7292815" cy="584775"/>
          </a:xfrm>
          <a:prstGeom prst="rect">
            <a:avLst/>
          </a:prstGeom>
          <a:solidFill>
            <a:srgbClr val="FFFFFF">
              <a:alpha val="69804"/>
            </a:srgbClr>
          </a:solidFill>
          <a:ln>
            <a:solidFill>
              <a:schemeClr val="bg1"/>
            </a:solidFill>
          </a:ln>
        </p:spPr>
        <p:txBody>
          <a:bodyPr wrap="square" rtlCol="0">
            <a:spAutoFit/>
          </a:bodyPr>
          <a:lstStyle/>
          <a:p>
            <a:pPr marL="514350" indent="-514350">
              <a:buFont typeface="+mj-lt"/>
              <a:buAutoNum type="arabicPeriod" startAt="4"/>
            </a:pPr>
            <a:r>
              <a:rPr lang="en-US" sz="32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How much </a:t>
            </a:r>
            <a:r>
              <a:rPr lang="en-US" sz="3200" b="1" dirty="0" smtClean="0">
                <a:ln>
                  <a:solidFill>
                    <a:srgbClr val="C00000"/>
                  </a:solidFill>
                </a:ln>
                <a:effectLst>
                  <a:outerShdw blurRad="38100" dist="38100" dir="2700000" algn="tl">
                    <a:srgbClr val="000000">
                      <a:alpha val="43137"/>
                    </a:srgbClr>
                  </a:outerShdw>
                </a:effectLst>
                <a:latin typeface="Arial" panose="020B0604020202020204" pitchFamily="34" charset="0"/>
                <a:cs typeface="Arial" panose="020B0604020202020204" pitchFamily="34" charset="0"/>
              </a:rPr>
              <a:t>Money </a:t>
            </a:r>
            <a:r>
              <a:rPr lang="en-US" sz="32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did you make?</a:t>
            </a:r>
            <a:endParaRPr lang="en-US" sz="3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5546" y="1645696"/>
            <a:ext cx="2895851" cy="2822693"/>
          </a:xfrm>
          <a:prstGeom prst="rect">
            <a:avLst/>
          </a:prstGeom>
        </p:spPr>
      </p:pic>
    </p:spTree>
    <p:extLst>
      <p:ext uri="{BB962C8B-B14F-4D97-AF65-F5344CB8AC3E}">
        <p14:creationId xmlns:p14="http://schemas.microsoft.com/office/powerpoint/2010/main" val="3702508526"/>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left)">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left)">
                                      <p:cBhvr>
                                        <p:cTn id="22" dur="20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left)">
                                      <p:cBhvr>
                                        <p:cTn id="2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9" grpId="0" animBg="1"/>
      <p:bldP spid="10"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grayscl/>
            <a:extLst>
              <a:ext uri="{28A0092B-C50C-407E-A947-70E740481C1C}">
                <a14:useLocalDpi xmlns:a14="http://schemas.microsoft.com/office/drawing/2010/main" val="0"/>
              </a:ext>
            </a:extLst>
          </a:blip>
          <a:stretch>
            <a:fillRect/>
          </a:stretch>
        </p:blipFill>
        <p:spPr>
          <a:xfrm>
            <a:off x="1945228" y="1361072"/>
            <a:ext cx="8272970" cy="5496928"/>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t="12516" b="14078"/>
          <a:stretch/>
        </p:blipFill>
        <p:spPr>
          <a:xfrm>
            <a:off x="1052513" y="365761"/>
            <a:ext cx="10058400" cy="1304544"/>
          </a:xfrm>
          <a:prstGeom prst="rect">
            <a:avLst/>
          </a:prstGeom>
        </p:spPr>
      </p:pic>
    </p:spTree>
    <p:extLst>
      <p:ext uri="{BB962C8B-B14F-4D97-AF65-F5344CB8AC3E}">
        <p14:creationId xmlns:p14="http://schemas.microsoft.com/office/powerpoint/2010/main" val="1542508406"/>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0"/>
                                        <p:tgtEl>
                                          <p:spTgt spid="5"/>
                                        </p:tgtEl>
                                      </p:cBhvr>
                                    </p:animEffect>
                                    <p:anim calcmode="lin" valueType="num">
                                      <p:cBhvr>
                                        <p:cTn id="8" dur="5000" fill="hold"/>
                                        <p:tgtEl>
                                          <p:spTgt spid="5"/>
                                        </p:tgtEl>
                                        <p:attrNameLst>
                                          <p:attrName>ppt_x</p:attrName>
                                        </p:attrNameLst>
                                      </p:cBhvr>
                                      <p:tavLst>
                                        <p:tav tm="0">
                                          <p:val>
                                            <p:strVal val="#ppt_x"/>
                                          </p:val>
                                        </p:tav>
                                        <p:tav tm="100000">
                                          <p:val>
                                            <p:strVal val="#ppt_x"/>
                                          </p:val>
                                        </p:tav>
                                      </p:tavLst>
                                    </p:anim>
                                    <p:anim calcmode="lin" valueType="num">
                                      <p:cBhvr>
                                        <p:cTn id="9" dur="5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3729474"/>
      </p:ext>
    </p:extLst>
  </p:cSld>
  <p:clrMapOvr>
    <a:masterClrMapping/>
  </p:clrMapOvr>
  <mc:AlternateContent xmlns:mc="http://schemas.openxmlformats.org/markup-compatibility/2006" xmlns:p14="http://schemas.microsoft.com/office/powerpoint/2010/main">
    <mc:Choice Requires="p14">
      <p:transition spd="slow" p14:dur="1750">
        <p:circle/>
      </p:transition>
    </mc:Choice>
    <mc:Fallback xmlns="">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392</TotalTime>
  <Words>394</Words>
  <Application>Microsoft Macintosh PowerPoint</Application>
  <PresentationFormat>Widescreen</PresentationFormat>
  <Paragraphs>14</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Calibri</vt:lpstr>
      <vt:lpstr>Calibri Light</vt:lpstr>
      <vt:lpstr>Monotype Corsiva</vt:lpstr>
      <vt:lpstr>Wingdings</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15.0025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J.R. Bronger</dc:creator>
  <cp:lastModifiedBy>JR Bronger</cp:lastModifiedBy>
  <cp:revision>37</cp:revision>
  <dcterms:created xsi:type="dcterms:W3CDTF">2014-07-13T16:56:16Z</dcterms:created>
  <dcterms:modified xsi:type="dcterms:W3CDTF">2016-09-12T13:36:17Z</dcterms:modified>
</cp:coreProperties>
</file>