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24"/>
  </p:notesMasterIdLst>
  <p:handoutMasterIdLst>
    <p:handoutMasterId r:id="rId25"/>
  </p:handoutMasterIdLst>
  <p:sldIdLst>
    <p:sldId id="256" r:id="rId2"/>
    <p:sldId id="257" r:id="rId3"/>
    <p:sldId id="272" r:id="rId4"/>
    <p:sldId id="274" r:id="rId5"/>
    <p:sldId id="259" r:id="rId6"/>
    <p:sldId id="260" r:id="rId7"/>
    <p:sldId id="273" r:id="rId8"/>
    <p:sldId id="261" r:id="rId9"/>
    <p:sldId id="262" r:id="rId10"/>
    <p:sldId id="263" r:id="rId11"/>
    <p:sldId id="264" r:id="rId12"/>
    <p:sldId id="265" r:id="rId13"/>
    <p:sldId id="258" r:id="rId14"/>
    <p:sldId id="266" r:id="rId15"/>
    <p:sldId id="267" r:id="rId16"/>
    <p:sldId id="268" r:id="rId17"/>
    <p:sldId id="269" r:id="rId18"/>
    <p:sldId id="270" r:id="rId19"/>
    <p:sldId id="275" r:id="rId20"/>
    <p:sldId id="276" r:id="rId21"/>
    <p:sldId id="277" r:id="rId22"/>
    <p:sldId id="27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58" autoAdjust="0"/>
    <p:restoredTop sz="94660"/>
  </p:normalViewPr>
  <p:slideViewPr>
    <p:cSldViewPr>
      <p:cViewPr varScale="1">
        <p:scale>
          <a:sx n="110" d="100"/>
          <a:sy n="110" d="100"/>
        </p:scale>
        <p:origin x="954"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904"/>
    </p:cViewPr>
  </p:sorterViewPr>
  <p:notesViewPr>
    <p:cSldViewPr>
      <p:cViewPr varScale="1">
        <p:scale>
          <a:sx n="52" d="100"/>
          <a:sy n="52" d="100"/>
        </p:scale>
        <p:origin x="-288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0F66723-33BE-423C-BEBB-048BEB9CD30D}" type="datetimeFigureOut">
              <a:rPr lang="en-US" smtClean="0"/>
              <a:pPr/>
              <a:t>4/11/2016</a:t>
            </a:fld>
            <a:r>
              <a:rPr lang="en-US" dirty="0"/>
              <a:t>  PM</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0AC741-9ECA-4D15-8130-FCCFA6D15069}"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8F4CA6-A9AA-4D1A-869C-1D2F5FFD51D0}" type="datetimeFigureOut">
              <a:rPr lang="en-US" smtClean="0"/>
              <a:pPr/>
              <a:t>4/11/2016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95E2B6-2BCB-46DF-84D1-FD5FC812008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C6D1C92-B1D5-46B7-A73A-1EEF393E1163}" type="datetime1">
              <a:rPr lang="en-US" smtClean="0"/>
              <a:pPr/>
              <a:t>4/11/2016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5B1C312-46C5-41C6-8D67-2C89A9B3F91B}"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6AC9B1D-7161-4F83-8E3E-6DE9571AC127}" type="datetime1">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1C312-46C5-41C6-8D67-2C89A9B3F91B}"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E260922-9E75-4878-B8C9-E38F31219469}" type="datetime1">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1C312-46C5-41C6-8D67-2C89A9B3F91B}"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22FB77C-4677-433B-B9E0-88521FC36832}" type="datetime1">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1C312-46C5-41C6-8D67-2C89A9B3F91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ACA91FC-90BB-46D3-A907-EF1C46226E1F}" type="datetime1">
              <a:rPr lang="en-US" smtClean="0"/>
              <a:pPr/>
              <a:t>4/11/2016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1C312-46C5-41C6-8D67-2C89A9B3F91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FC9F17C-B74B-4903-8393-F0F22ACA88BE}" type="datetime1">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1C312-46C5-41C6-8D67-2C89A9B3F91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E7E17CF-49AA-4EED-A7E5-28FE4A7803A5}" type="datetime1">
              <a:rPr lang="en-US" smtClean="0"/>
              <a:pPr/>
              <a:t>4/11/2016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B1C312-46C5-41C6-8D67-2C89A9B3F91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B911367-177C-42B0-A55A-A9E3AC230889}" type="datetime1">
              <a:rPr lang="en-US" smtClean="0"/>
              <a:pPr/>
              <a:t>4/11/2016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B1C312-46C5-41C6-8D67-2C89A9B3F91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D6437A-E777-40A8-81A0-BE483234816A}" type="datetime1">
              <a:rPr lang="en-US" smtClean="0"/>
              <a:pPr/>
              <a:t>4/11/2016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B1C312-46C5-41C6-8D67-2C89A9B3F91B}"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A3A2EE43-CD51-489A-88D3-3D463E1D2885}" type="datetime1">
              <a:rPr lang="en-US" smtClean="0"/>
              <a:pPr/>
              <a:t>4/11/2016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1C312-46C5-41C6-8D67-2C89A9B3F91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264C81D-8D4B-4E18-AAE8-7E11CD27D082}" type="datetime1">
              <a:rPr lang="en-US" smtClean="0"/>
              <a:pPr/>
              <a:t>4/11/2016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5B1C312-46C5-41C6-8D67-2C89A9B3F91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B490FF-CAB7-4269-82D9-E8F4F54E6AA0}" type="datetime1">
              <a:rPr lang="en-US" smtClean="0"/>
              <a:pPr/>
              <a:t>4/11/2016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5B1C312-46C5-41C6-8D67-2C89A9B3F9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fade thruBlk="1"/>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36725"/>
            <a:ext cx="8305800" cy="1920875"/>
          </a:xfrm>
        </p:spPr>
        <p:txBody>
          <a:bodyPr/>
          <a:lstStyle/>
          <a:p>
            <a:r>
              <a:rPr lang="en-US" dirty="0"/>
              <a:t>Fulfilling The Royal Law</a:t>
            </a:r>
          </a:p>
        </p:txBody>
      </p:sp>
      <p:sp>
        <p:nvSpPr>
          <p:cNvPr id="3" name="Subtitle 2"/>
          <p:cNvSpPr>
            <a:spLocks noGrp="1"/>
          </p:cNvSpPr>
          <p:nvPr>
            <p:ph type="subTitle" idx="1"/>
          </p:nvPr>
        </p:nvSpPr>
        <p:spPr/>
        <p:txBody>
          <a:bodyPr/>
          <a:lstStyle/>
          <a:p>
            <a:r>
              <a:rPr lang="en-US" dirty="0"/>
              <a:t>James 2:1-13</a:t>
            </a:r>
          </a:p>
        </p:txBody>
      </p:sp>
      <p:sp>
        <p:nvSpPr>
          <p:cNvPr id="4" name="Slide Number Placeholder 3"/>
          <p:cNvSpPr>
            <a:spLocks noGrp="1"/>
          </p:cNvSpPr>
          <p:nvPr>
            <p:ph type="sldNum" sz="quarter" idx="12"/>
          </p:nvPr>
        </p:nvSpPr>
        <p:spPr/>
        <p:txBody>
          <a:bodyPr/>
          <a:lstStyle/>
          <a:p>
            <a:fld id="{C5B1C312-46C5-41C6-8D67-2C89A9B3F91B}" type="slidenum">
              <a:rPr lang="en-US" smtClean="0"/>
              <a:pPr/>
              <a:t>1</a:t>
            </a:fld>
            <a:endParaRPr lang="en-US"/>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458200" cy="4525963"/>
          </a:xfrm>
        </p:spPr>
        <p:txBody>
          <a:bodyPr>
            <a:normAutofit/>
          </a:bodyPr>
          <a:lstStyle/>
          <a:p>
            <a:pPr>
              <a:buNone/>
            </a:pPr>
            <a:r>
              <a:rPr lang="en-US" sz="3200" b="1" u="sng" dirty="0">
                <a:solidFill>
                  <a:srgbClr val="FF0000"/>
                </a:solidFill>
              </a:rPr>
              <a:t>They had demonstrated partiality</a:t>
            </a:r>
            <a:r>
              <a:rPr lang="en-US" sz="3200" b="1" dirty="0">
                <a:solidFill>
                  <a:srgbClr val="FF0000"/>
                </a:solidFill>
              </a:rPr>
              <a:t>: </a:t>
            </a:r>
            <a:br>
              <a:rPr lang="en-US" sz="3200" b="1" dirty="0">
                <a:solidFill>
                  <a:srgbClr val="FF0000"/>
                </a:solidFill>
              </a:rPr>
            </a:br>
            <a:r>
              <a:rPr lang="en-US" sz="3200" b="1" dirty="0">
                <a:solidFill>
                  <a:srgbClr val="FF0000"/>
                </a:solidFill>
              </a:rPr>
              <a:t>(</a:t>
            </a:r>
            <a:r>
              <a:rPr lang="en-US" sz="3200" b="1" dirty="0" err="1">
                <a:solidFill>
                  <a:srgbClr val="FF0000"/>
                </a:solidFill>
              </a:rPr>
              <a:t>Jms</a:t>
            </a:r>
            <a:r>
              <a:rPr lang="en-US" sz="3200" b="1" dirty="0">
                <a:solidFill>
                  <a:srgbClr val="FF0000"/>
                </a:solidFill>
              </a:rPr>
              <a:t>. 2:4-6)</a:t>
            </a:r>
          </a:p>
          <a:p>
            <a:pPr>
              <a:buNone/>
            </a:pPr>
            <a:r>
              <a:rPr lang="en-US" dirty="0"/>
              <a:t>	</a:t>
            </a:r>
            <a:r>
              <a:rPr lang="en-US" b="1" i="1" dirty="0"/>
              <a:t>“Made distinctions”</a:t>
            </a:r>
          </a:p>
          <a:p>
            <a:pPr>
              <a:buNone/>
            </a:pPr>
            <a:r>
              <a:rPr lang="en-US" b="1" i="1" dirty="0"/>
              <a:t>	“Become judges with evil thoughts” </a:t>
            </a:r>
          </a:p>
          <a:p>
            <a:pPr>
              <a:buNone/>
            </a:pPr>
            <a:r>
              <a:rPr lang="en-US" b="1" i="1" dirty="0"/>
              <a:t>	“Dishonored the poor man…”</a:t>
            </a:r>
          </a:p>
        </p:txBody>
      </p:sp>
      <p:sp>
        <p:nvSpPr>
          <p:cNvPr id="4" name="Slide Number Placeholder 3"/>
          <p:cNvSpPr>
            <a:spLocks noGrp="1"/>
          </p:cNvSpPr>
          <p:nvPr>
            <p:ph type="sldNum" sz="quarter" idx="12"/>
          </p:nvPr>
        </p:nvSpPr>
        <p:spPr/>
        <p:txBody>
          <a:bodyPr/>
          <a:lstStyle/>
          <a:p>
            <a:fld id="{C5B1C312-46C5-41C6-8D67-2C89A9B3F91B}" type="slidenum">
              <a:rPr lang="en-US" smtClean="0"/>
              <a:pPr/>
              <a:t>10</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3200" b="1" u="sng" dirty="0">
                <a:solidFill>
                  <a:srgbClr val="FF0000"/>
                </a:solidFill>
              </a:rPr>
              <a:t>How is favoritism shown</a:t>
            </a:r>
            <a:r>
              <a:rPr lang="en-US" sz="3200" b="1" dirty="0">
                <a:solidFill>
                  <a:srgbClr val="FF0000"/>
                </a:solidFill>
              </a:rPr>
              <a:t>? </a:t>
            </a:r>
            <a:r>
              <a:rPr lang="en-US" sz="3200" b="1" dirty="0" err="1">
                <a:solidFill>
                  <a:srgbClr val="FF0000"/>
                </a:solidFill>
              </a:rPr>
              <a:t>Jms</a:t>
            </a:r>
            <a:r>
              <a:rPr lang="en-US" sz="3200" b="1" dirty="0">
                <a:solidFill>
                  <a:srgbClr val="FF0000"/>
                </a:solidFill>
              </a:rPr>
              <a:t>. 2:2-3</a:t>
            </a:r>
          </a:p>
          <a:p>
            <a:r>
              <a:rPr lang="en-US" dirty="0"/>
              <a:t>Jews &amp; Gentiles. Acts 11; 15; Gal. 2, 3</a:t>
            </a:r>
          </a:p>
          <a:p>
            <a:r>
              <a:rPr lang="en-US" dirty="0"/>
              <a:t>Rich &amp; Poor.  </a:t>
            </a:r>
            <a:r>
              <a:rPr lang="en-US" dirty="0" err="1"/>
              <a:t>Jms</a:t>
            </a:r>
            <a:r>
              <a:rPr lang="en-US" dirty="0"/>
              <a:t>. 2</a:t>
            </a:r>
          </a:p>
          <a:p>
            <a:r>
              <a:rPr lang="en-US" dirty="0"/>
              <a:t>Background. </a:t>
            </a:r>
            <a:r>
              <a:rPr lang="en-US" dirty="0" err="1"/>
              <a:t>Lk</a:t>
            </a:r>
            <a:r>
              <a:rPr lang="en-US" dirty="0"/>
              <a:t>. 15</a:t>
            </a:r>
          </a:p>
          <a:p>
            <a:r>
              <a:rPr lang="en-US" dirty="0"/>
              <a:t>Occupation, friends &amp; standing. </a:t>
            </a:r>
            <a:r>
              <a:rPr lang="en-US" dirty="0" err="1"/>
              <a:t>Jno</a:t>
            </a:r>
            <a:r>
              <a:rPr lang="en-US" dirty="0"/>
              <a:t>. 12</a:t>
            </a:r>
          </a:p>
          <a:p>
            <a:pPr>
              <a:buNone/>
            </a:pPr>
            <a:r>
              <a:rPr lang="en-US" dirty="0"/>
              <a:t>	</a:t>
            </a:r>
          </a:p>
        </p:txBody>
      </p:sp>
      <p:sp>
        <p:nvSpPr>
          <p:cNvPr id="4" name="Slide Number Placeholder 3"/>
          <p:cNvSpPr>
            <a:spLocks noGrp="1"/>
          </p:cNvSpPr>
          <p:nvPr>
            <p:ph type="sldNum" sz="quarter" idx="12"/>
          </p:nvPr>
        </p:nvSpPr>
        <p:spPr/>
        <p:txBody>
          <a:bodyPr/>
          <a:lstStyle/>
          <a:p>
            <a:fld id="{C5B1C312-46C5-41C6-8D67-2C89A9B3F91B}" type="slidenum">
              <a:rPr lang="en-US" smtClean="0"/>
              <a:pPr/>
              <a:t>11</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3200" b="1" u="sng" dirty="0">
                <a:solidFill>
                  <a:srgbClr val="FF0000"/>
                </a:solidFill>
              </a:rPr>
              <a:t>Their error</a:t>
            </a:r>
            <a:r>
              <a:rPr lang="en-US" sz="3200" b="1" i="1" dirty="0">
                <a:solidFill>
                  <a:srgbClr val="FF0000"/>
                </a:solidFill>
              </a:rPr>
              <a:t>: “Become judges WITH evil thoughts.” </a:t>
            </a:r>
            <a:r>
              <a:rPr lang="en-US" sz="3200" b="1" i="1" dirty="0" err="1">
                <a:solidFill>
                  <a:srgbClr val="FF0000"/>
                </a:solidFill>
              </a:rPr>
              <a:t>Jms</a:t>
            </a:r>
            <a:r>
              <a:rPr lang="en-US" sz="3200" b="1" i="1" dirty="0">
                <a:solidFill>
                  <a:srgbClr val="FF0000"/>
                </a:solidFill>
              </a:rPr>
              <a:t> 2:4</a:t>
            </a:r>
          </a:p>
          <a:p>
            <a:r>
              <a:rPr lang="en-US" dirty="0"/>
              <a:t>Judged on the basis of outward appearance. </a:t>
            </a:r>
            <a:br>
              <a:rPr lang="en-US" dirty="0"/>
            </a:br>
            <a:r>
              <a:rPr lang="en-US" dirty="0"/>
              <a:t>(cf. Mt. 7:1; </a:t>
            </a:r>
            <a:r>
              <a:rPr lang="en-US" dirty="0" err="1"/>
              <a:t>Jno</a:t>
            </a:r>
            <a:r>
              <a:rPr lang="en-US" dirty="0"/>
              <a:t>. </a:t>
            </a:r>
            <a:r>
              <a:rPr lang="en-US"/>
              <a:t>7:24</a:t>
            </a:r>
            <a:r>
              <a:rPr lang="en-US" dirty="0"/>
              <a:t>)</a:t>
            </a:r>
          </a:p>
          <a:p>
            <a:r>
              <a:rPr lang="en-US" dirty="0"/>
              <a:t>Evil judging comes from evil hearts. </a:t>
            </a:r>
            <a:br>
              <a:rPr lang="en-US" dirty="0"/>
            </a:br>
            <a:r>
              <a:rPr lang="en-US" dirty="0"/>
              <a:t>Mt. 12:24-37</a:t>
            </a:r>
          </a:p>
          <a:p>
            <a:pPr lvl="1"/>
            <a:r>
              <a:rPr lang="en-US" dirty="0"/>
              <a:t>Evil hearts prevented them from seeing the power of God. Mt. 12:28</a:t>
            </a:r>
          </a:p>
          <a:p>
            <a:pPr lvl="1"/>
            <a:r>
              <a:rPr lang="en-US" dirty="0"/>
              <a:t>Cf. Apostles judged because they did not follow tradition… Mt. 15:1-20</a:t>
            </a:r>
          </a:p>
          <a:p>
            <a:pPr>
              <a:buNone/>
            </a:pPr>
            <a:endParaRPr lang="en-US"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12</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58200" cy="4525963"/>
          </a:xfrm>
        </p:spPr>
        <p:txBody>
          <a:bodyPr>
            <a:normAutofit lnSpcReduction="10000"/>
          </a:bodyPr>
          <a:lstStyle/>
          <a:p>
            <a:pPr>
              <a:lnSpc>
                <a:spcPct val="90000"/>
              </a:lnSpc>
              <a:buNone/>
            </a:pPr>
            <a:r>
              <a:rPr lang="en-US" sz="3200" b="1" u="sng" dirty="0">
                <a:solidFill>
                  <a:srgbClr val="FF0000"/>
                </a:solidFill>
              </a:rPr>
              <a:t>The “unlikely” just may listen &amp; obey.</a:t>
            </a:r>
          </a:p>
          <a:p>
            <a:pPr>
              <a:lnSpc>
                <a:spcPct val="90000"/>
              </a:lnSpc>
            </a:pPr>
            <a:r>
              <a:rPr lang="en-US" sz="3000" b="1" i="1" dirty="0"/>
              <a:t>Prejudice </a:t>
            </a:r>
            <a:r>
              <a:rPr lang="en-US" sz="3000" dirty="0"/>
              <a:t>– Woman at the well. </a:t>
            </a:r>
            <a:r>
              <a:rPr lang="en-US" sz="3000" dirty="0" err="1"/>
              <a:t>Jno</a:t>
            </a:r>
            <a:r>
              <a:rPr lang="en-US" sz="3000" dirty="0"/>
              <a:t>. 4</a:t>
            </a:r>
            <a:endParaRPr lang="en-US" sz="2200" dirty="0"/>
          </a:p>
          <a:p>
            <a:pPr>
              <a:lnSpc>
                <a:spcPct val="90000"/>
              </a:lnSpc>
            </a:pPr>
            <a:r>
              <a:rPr lang="en-US" sz="3000" dirty="0"/>
              <a:t> </a:t>
            </a:r>
            <a:r>
              <a:rPr lang="en-US" sz="3000" b="1" i="1" dirty="0"/>
              <a:t>Religious/Gentile</a:t>
            </a:r>
            <a:r>
              <a:rPr lang="en-US" sz="3000" i="1" dirty="0"/>
              <a:t> – </a:t>
            </a:r>
            <a:r>
              <a:rPr lang="en-US" sz="3000" dirty="0"/>
              <a:t>Cornelius. Acts 10</a:t>
            </a:r>
          </a:p>
          <a:p>
            <a:pPr>
              <a:lnSpc>
                <a:spcPct val="90000"/>
              </a:lnSpc>
            </a:pPr>
            <a:r>
              <a:rPr lang="en-US" sz="3000" i="1" dirty="0"/>
              <a:t> </a:t>
            </a:r>
            <a:r>
              <a:rPr lang="en-US" sz="3000" b="1" i="1" dirty="0"/>
              <a:t>Non-Religious</a:t>
            </a:r>
            <a:r>
              <a:rPr lang="en-US" sz="3000" i="1" dirty="0"/>
              <a:t> – </a:t>
            </a:r>
            <a:r>
              <a:rPr lang="en-US" sz="3000" dirty="0"/>
              <a:t>Simon. Acts 8:9-13</a:t>
            </a:r>
            <a:endParaRPr lang="en-US" sz="3000" i="1" dirty="0"/>
          </a:p>
          <a:p>
            <a:pPr>
              <a:lnSpc>
                <a:spcPct val="90000"/>
              </a:lnSpc>
            </a:pPr>
            <a:r>
              <a:rPr lang="en-US" sz="3000" i="1" dirty="0"/>
              <a:t> </a:t>
            </a:r>
            <a:r>
              <a:rPr lang="en-US" sz="3000" b="1" i="1" dirty="0"/>
              <a:t>Worldly </a:t>
            </a:r>
            <a:r>
              <a:rPr lang="en-US" sz="3000" i="1" dirty="0"/>
              <a:t>– </a:t>
            </a:r>
            <a:r>
              <a:rPr lang="en-US" sz="3000" dirty="0"/>
              <a:t>Corinthians.</a:t>
            </a:r>
            <a:r>
              <a:rPr lang="en-US" sz="3000" i="1" dirty="0"/>
              <a:t> </a:t>
            </a:r>
            <a:r>
              <a:rPr lang="en-US" sz="3000" dirty="0"/>
              <a:t>Acts 18:8; </a:t>
            </a:r>
            <a:br>
              <a:rPr lang="en-US" sz="3000" dirty="0"/>
            </a:br>
            <a:r>
              <a:rPr lang="en-US" sz="3000" dirty="0"/>
              <a:t>1 Cor. 6:9-11</a:t>
            </a:r>
          </a:p>
          <a:p>
            <a:pPr>
              <a:lnSpc>
                <a:spcPct val="90000"/>
              </a:lnSpc>
            </a:pPr>
            <a:r>
              <a:rPr lang="en-US" sz="3000" i="1" dirty="0"/>
              <a:t> </a:t>
            </a:r>
            <a:r>
              <a:rPr lang="en-US" sz="3000" b="1" i="1" dirty="0"/>
              <a:t>Ignorant</a:t>
            </a:r>
            <a:r>
              <a:rPr lang="en-US" sz="3000" i="1" dirty="0"/>
              <a:t> – </a:t>
            </a:r>
            <a:r>
              <a:rPr lang="en-US" sz="3000" dirty="0"/>
              <a:t>Jews. Acts 2:23; 3:17</a:t>
            </a:r>
          </a:p>
          <a:p>
            <a:pPr>
              <a:lnSpc>
                <a:spcPct val="90000"/>
              </a:lnSpc>
            </a:pPr>
            <a:r>
              <a:rPr lang="en-US" sz="3000" dirty="0"/>
              <a:t> </a:t>
            </a:r>
            <a:r>
              <a:rPr lang="en-US" sz="3000" b="1" i="1" dirty="0"/>
              <a:t>Persecutor</a:t>
            </a:r>
            <a:r>
              <a:rPr lang="en-US" sz="3000" i="1" dirty="0"/>
              <a:t> –</a:t>
            </a:r>
            <a:r>
              <a:rPr lang="en-US" sz="3000" dirty="0"/>
              <a:t> Saul. Acts 8:3; 9:1-2; </a:t>
            </a:r>
            <a:br>
              <a:rPr lang="en-US" sz="3000" dirty="0"/>
            </a:br>
            <a:r>
              <a:rPr lang="en-US" sz="3000" dirty="0"/>
              <a:t>1 Tim. 1:15</a:t>
            </a:r>
          </a:p>
          <a:p>
            <a:pPr>
              <a:lnSpc>
                <a:spcPct val="90000"/>
              </a:lnSpc>
            </a:pPr>
            <a:r>
              <a:rPr lang="en-US" sz="3000" i="1" dirty="0"/>
              <a:t> </a:t>
            </a:r>
            <a:r>
              <a:rPr lang="en-US" sz="3000" b="1" i="1" dirty="0"/>
              <a:t>Political </a:t>
            </a:r>
            <a:r>
              <a:rPr lang="en-US" sz="3000" i="1" dirty="0"/>
              <a:t>– </a:t>
            </a:r>
            <a:r>
              <a:rPr lang="en-US" sz="3000" dirty="0"/>
              <a:t>Jailor. Acts 16:31-33</a:t>
            </a:r>
            <a:endParaRPr lang="en-US" sz="3600"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13</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p:cTn id="43"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a:bodyPr>
          <a:lstStyle/>
          <a:p>
            <a:pPr>
              <a:buNone/>
            </a:pPr>
            <a:r>
              <a:rPr lang="en-US" sz="3600" b="1" u="sng" dirty="0">
                <a:solidFill>
                  <a:srgbClr val="FF0000"/>
                </a:solidFill>
              </a:rPr>
              <a:t>The Social Argument</a:t>
            </a:r>
            <a:r>
              <a:rPr lang="en-US" sz="3600" b="1" dirty="0">
                <a:solidFill>
                  <a:srgbClr val="FF0000"/>
                </a:solidFill>
              </a:rPr>
              <a:t>. James 2:5-7</a:t>
            </a:r>
          </a:p>
          <a:p>
            <a:r>
              <a:rPr lang="en-US" dirty="0"/>
              <a:t>Poor have the gospel preached unto them. </a:t>
            </a:r>
            <a:br>
              <a:rPr lang="en-US" dirty="0"/>
            </a:br>
            <a:r>
              <a:rPr lang="en-US" dirty="0"/>
              <a:t>Mt. 11:5 </a:t>
            </a:r>
          </a:p>
          <a:p>
            <a:r>
              <a:rPr lang="en-US" dirty="0" err="1"/>
              <a:t>Elihu</a:t>
            </a:r>
            <a:r>
              <a:rPr lang="en-US" dirty="0"/>
              <a:t> observed of God: </a:t>
            </a:r>
            <a:r>
              <a:rPr lang="en-US" b="1" i="1" dirty="0"/>
              <a:t>“That </a:t>
            </a:r>
            <a:r>
              <a:rPr lang="en-US" b="1" i="1" dirty="0" err="1"/>
              <a:t>respecteth</a:t>
            </a:r>
            <a:r>
              <a:rPr lang="en-US" b="1" i="1" dirty="0"/>
              <a:t> not the persons of princes, Nor </a:t>
            </a:r>
            <a:r>
              <a:rPr lang="en-US" b="1" i="1" dirty="0" err="1"/>
              <a:t>regardeth</a:t>
            </a:r>
            <a:r>
              <a:rPr lang="en-US" b="1" i="1" dirty="0"/>
              <a:t> the rich more than the poor; For they all are the work of his hands” Job 34:19</a:t>
            </a:r>
          </a:p>
          <a:p>
            <a:r>
              <a:rPr lang="en-US" dirty="0"/>
              <a:t>God has chosen </a:t>
            </a:r>
            <a:r>
              <a:rPr lang="en-US" b="1" i="1" dirty="0"/>
              <a:t>“the poor of this world to be rich in faith, and heirs of the kingdom which He promised to them that love him.” </a:t>
            </a:r>
            <a:r>
              <a:rPr lang="en-US" b="1" i="1" dirty="0" err="1"/>
              <a:t>Jms</a:t>
            </a:r>
            <a:r>
              <a:rPr lang="en-US" b="1" i="1" dirty="0"/>
              <a:t>. 2:5</a:t>
            </a:r>
          </a:p>
        </p:txBody>
      </p:sp>
      <p:sp>
        <p:nvSpPr>
          <p:cNvPr id="4" name="Slide Number Placeholder 3"/>
          <p:cNvSpPr>
            <a:spLocks noGrp="1"/>
          </p:cNvSpPr>
          <p:nvPr>
            <p:ph type="sldNum" sz="quarter" idx="12"/>
          </p:nvPr>
        </p:nvSpPr>
        <p:spPr/>
        <p:txBody>
          <a:bodyPr/>
          <a:lstStyle/>
          <a:p>
            <a:fld id="{C5B1C312-46C5-41C6-8D67-2C89A9B3F91B}" type="slidenum">
              <a:rPr lang="en-US" smtClean="0"/>
              <a:pPr/>
              <a:t>14</a:t>
            </a:fld>
            <a:endParaRPr lang="en-US"/>
          </a:p>
        </p:txBody>
      </p:sp>
      <p:sp>
        <p:nvSpPr>
          <p:cNvPr id="2" name="Title 1"/>
          <p:cNvSpPr>
            <a:spLocks noGrp="1"/>
          </p:cNvSpPr>
          <p:nvPr>
            <p:ph type="title"/>
          </p:nvPr>
        </p:nvSpPr>
        <p:spPr/>
        <p:txBody>
          <a:bodyPr>
            <a:normAutofit fontScale="90000"/>
          </a:bodyPr>
          <a:lstStyle/>
          <a:p>
            <a:r>
              <a:rPr lang="en-US" dirty="0"/>
              <a:t>Two Arguments Against Partiality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3600" b="1" u="sng" dirty="0">
                <a:solidFill>
                  <a:srgbClr val="FF0000"/>
                </a:solidFill>
              </a:rPr>
              <a:t>The Social Argument</a:t>
            </a:r>
            <a:r>
              <a:rPr lang="en-US" sz="3600" b="1" dirty="0">
                <a:solidFill>
                  <a:srgbClr val="FF0000"/>
                </a:solidFill>
              </a:rPr>
              <a:t>. James 2:5-7</a:t>
            </a:r>
          </a:p>
          <a:p>
            <a:r>
              <a:rPr lang="en-US" dirty="0"/>
              <a:t>The </a:t>
            </a:r>
            <a:r>
              <a:rPr lang="en-US" sz="3200" b="1" dirty="0">
                <a:solidFill>
                  <a:srgbClr val="FF0000"/>
                </a:solidFill>
              </a:rPr>
              <a:t>poor</a:t>
            </a:r>
            <a:r>
              <a:rPr lang="en-US" dirty="0"/>
              <a:t> of this world are…</a:t>
            </a:r>
          </a:p>
          <a:p>
            <a:pPr lvl="1"/>
            <a:r>
              <a:rPr lang="en-US" dirty="0"/>
              <a:t>Chosen of God. Cf. 1 Cor. 1:26-29</a:t>
            </a:r>
          </a:p>
          <a:p>
            <a:pPr lvl="1"/>
            <a:r>
              <a:rPr lang="en-US" dirty="0"/>
              <a:t>Rich in faith. Cf. Rev. 2:9</a:t>
            </a:r>
          </a:p>
          <a:p>
            <a:pPr lvl="1"/>
            <a:r>
              <a:rPr lang="en-US" dirty="0"/>
              <a:t>Heirs of the kingdom. Cf. Mt. 5:3; 11:5</a:t>
            </a:r>
          </a:p>
          <a:p>
            <a:pPr>
              <a:buNone/>
            </a:pPr>
            <a:r>
              <a:rPr lang="en-US" dirty="0"/>
              <a:t>	BUT </a:t>
            </a:r>
            <a:r>
              <a:rPr lang="en-US" sz="4400" u="sng" dirty="0"/>
              <a:t>you</a:t>
            </a:r>
            <a:r>
              <a:rPr lang="en-US" dirty="0"/>
              <a:t> have </a:t>
            </a:r>
            <a:r>
              <a:rPr lang="en-US" sz="2800" b="1" dirty="0"/>
              <a:t>dishonored </a:t>
            </a:r>
            <a:r>
              <a:rPr lang="en-US" dirty="0"/>
              <a:t>them. </a:t>
            </a:r>
            <a:r>
              <a:rPr lang="en-US" dirty="0" err="1"/>
              <a:t>Jms</a:t>
            </a:r>
            <a:r>
              <a:rPr lang="en-US" dirty="0"/>
              <a:t>. 2:6</a:t>
            </a:r>
          </a:p>
        </p:txBody>
      </p:sp>
      <p:sp>
        <p:nvSpPr>
          <p:cNvPr id="4" name="Slide Number Placeholder 3"/>
          <p:cNvSpPr>
            <a:spLocks noGrp="1"/>
          </p:cNvSpPr>
          <p:nvPr>
            <p:ph type="sldNum" sz="quarter" idx="12"/>
          </p:nvPr>
        </p:nvSpPr>
        <p:spPr/>
        <p:txBody>
          <a:bodyPr/>
          <a:lstStyle/>
          <a:p>
            <a:fld id="{C5B1C312-46C5-41C6-8D67-2C89A9B3F91B}" type="slidenum">
              <a:rPr lang="en-US" smtClean="0"/>
              <a:pPr/>
              <a:t>15</a:t>
            </a:fld>
            <a:endParaRPr lang="en-US"/>
          </a:p>
        </p:txBody>
      </p:sp>
      <p:sp>
        <p:nvSpPr>
          <p:cNvPr id="2" name="Title 1"/>
          <p:cNvSpPr>
            <a:spLocks noGrp="1"/>
          </p:cNvSpPr>
          <p:nvPr>
            <p:ph type="title"/>
          </p:nvPr>
        </p:nvSpPr>
        <p:spPr/>
        <p:txBody>
          <a:bodyPr>
            <a:normAutofit fontScale="90000"/>
          </a:bodyPr>
          <a:lstStyle/>
          <a:p>
            <a:r>
              <a:rPr lang="en-US" dirty="0"/>
              <a:t>Two Arguments Against Partiality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3600" b="1" u="sng" dirty="0">
                <a:solidFill>
                  <a:srgbClr val="FF0000"/>
                </a:solidFill>
              </a:rPr>
              <a:t>The Social Argument</a:t>
            </a:r>
            <a:r>
              <a:rPr lang="en-US" sz="3600" b="1" dirty="0">
                <a:solidFill>
                  <a:srgbClr val="FF0000"/>
                </a:solidFill>
              </a:rPr>
              <a:t>. James 2:5-7</a:t>
            </a:r>
          </a:p>
          <a:p>
            <a:r>
              <a:rPr lang="en-US" dirty="0"/>
              <a:t>The </a:t>
            </a:r>
            <a:r>
              <a:rPr lang="en-US" sz="3200" b="1" dirty="0">
                <a:solidFill>
                  <a:srgbClr val="FF0000"/>
                </a:solidFill>
              </a:rPr>
              <a:t>rich</a:t>
            </a:r>
            <a:r>
              <a:rPr lang="en-US" sz="3200" dirty="0">
                <a:solidFill>
                  <a:srgbClr val="FF0000"/>
                </a:solidFill>
              </a:rPr>
              <a:t> </a:t>
            </a:r>
            <a:r>
              <a:rPr lang="en-US" dirty="0"/>
              <a:t>of this world… </a:t>
            </a:r>
          </a:p>
          <a:p>
            <a:pPr lvl="1"/>
            <a:r>
              <a:rPr lang="en-US" dirty="0"/>
              <a:t>Oppress you. Cf. Acts 4:1-3</a:t>
            </a:r>
          </a:p>
          <a:p>
            <a:pPr lvl="1"/>
            <a:r>
              <a:rPr lang="en-US" dirty="0"/>
              <a:t>Drag you into court. Cf. Acts 8:3</a:t>
            </a:r>
          </a:p>
          <a:p>
            <a:pPr lvl="1"/>
            <a:r>
              <a:rPr lang="en-US" dirty="0"/>
              <a:t>Blaspheme the name by which ye are called. </a:t>
            </a:r>
            <a:br>
              <a:rPr lang="en-US" dirty="0"/>
            </a:br>
            <a:r>
              <a:rPr lang="en-US" dirty="0"/>
              <a:t>Cf. Acts 4:12</a:t>
            </a:r>
          </a:p>
          <a:p>
            <a:pPr>
              <a:buNone/>
            </a:pPr>
            <a:r>
              <a:rPr lang="en-US" dirty="0"/>
              <a:t>	BUT </a:t>
            </a:r>
            <a:r>
              <a:rPr lang="en-US" sz="4400" u="sng" dirty="0"/>
              <a:t>you</a:t>
            </a:r>
            <a:r>
              <a:rPr lang="en-US" dirty="0"/>
              <a:t> have </a:t>
            </a:r>
            <a:r>
              <a:rPr lang="en-US" sz="2800" b="1" dirty="0"/>
              <a:t>honored</a:t>
            </a:r>
            <a:r>
              <a:rPr lang="en-US" dirty="0"/>
              <a:t> them. </a:t>
            </a:r>
            <a:r>
              <a:rPr lang="en-US" dirty="0" err="1"/>
              <a:t>Jms</a:t>
            </a:r>
            <a:r>
              <a:rPr lang="en-US" dirty="0"/>
              <a:t>. 2:6</a:t>
            </a:r>
          </a:p>
          <a:p>
            <a:pPr>
              <a:buNone/>
            </a:pPr>
            <a:endParaRPr lang="en-US"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16</a:t>
            </a:fld>
            <a:endParaRPr lang="en-US"/>
          </a:p>
        </p:txBody>
      </p:sp>
      <p:sp>
        <p:nvSpPr>
          <p:cNvPr id="2" name="Title 1"/>
          <p:cNvSpPr>
            <a:spLocks noGrp="1"/>
          </p:cNvSpPr>
          <p:nvPr>
            <p:ph type="title"/>
          </p:nvPr>
        </p:nvSpPr>
        <p:spPr/>
        <p:txBody>
          <a:bodyPr>
            <a:normAutofit fontScale="90000"/>
          </a:bodyPr>
          <a:lstStyle/>
          <a:p>
            <a:r>
              <a:rPr lang="en-US" dirty="0"/>
              <a:t>Two Arguments Against Partiality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p:cTn id="1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p:cTn id="2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58200" cy="5257800"/>
          </a:xfrm>
        </p:spPr>
        <p:txBody>
          <a:bodyPr>
            <a:normAutofit fontScale="85000" lnSpcReduction="20000"/>
          </a:bodyPr>
          <a:lstStyle/>
          <a:p>
            <a:pPr>
              <a:buNone/>
            </a:pPr>
            <a:r>
              <a:rPr lang="en-US" sz="3900" b="1" u="sng" dirty="0">
                <a:solidFill>
                  <a:srgbClr val="FF0000"/>
                </a:solidFill>
              </a:rPr>
              <a:t>The Moral Argument</a:t>
            </a:r>
            <a:r>
              <a:rPr lang="en-US" sz="3900" b="1" dirty="0">
                <a:solidFill>
                  <a:srgbClr val="FF0000"/>
                </a:solidFill>
              </a:rPr>
              <a:t>:   </a:t>
            </a:r>
            <a:r>
              <a:rPr lang="en-US" sz="3900" dirty="0">
                <a:solidFill>
                  <a:srgbClr val="FF0000"/>
                </a:solidFill>
              </a:rPr>
              <a:t>James 2:8 </a:t>
            </a:r>
            <a:r>
              <a:rPr lang="en-US" sz="3900" b="1" i="1" dirty="0">
                <a:solidFill>
                  <a:srgbClr val="FF0000"/>
                </a:solidFill>
              </a:rPr>
              <a:t>“</a:t>
            </a:r>
            <a:r>
              <a:rPr lang="en-US" sz="3000" b="1" i="1" dirty="0">
                <a:solidFill>
                  <a:srgbClr val="FF0000"/>
                </a:solidFill>
              </a:rPr>
              <a:t>Thou </a:t>
            </a:r>
            <a:r>
              <a:rPr lang="en-US" sz="3000" b="1" i="1" dirty="0" err="1">
                <a:solidFill>
                  <a:srgbClr val="FF0000"/>
                </a:solidFill>
              </a:rPr>
              <a:t>shalt</a:t>
            </a:r>
            <a:r>
              <a:rPr lang="en-US" sz="3000" b="1" i="1" dirty="0">
                <a:solidFill>
                  <a:srgbClr val="FF0000"/>
                </a:solidFill>
              </a:rPr>
              <a:t> love thy neighbor as thyself”  </a:t>
            </a:r>
            <a:br>
              <a:rPr lang="en-US" sz="3000" b="1" i="1" dirty="0">
                <a:solidFill>
                  <a:srgbClr val="FF0000"/>
                </a:solidFill>
              </a:rPr>
            </a:br>
            <a:r>
              <a:rPr lang="en-US" sz="3000" b="1" i="1" dirty="0">
                <a:solidFill>
                  <a:srgbClr val="FF0000"/>
                </a:solidFill>
              </a:rPr>
              <a:t>Cf. Lev. 19:18</a:t>
            </a:r>
            <a:endParaRPr lang="en-US" sz="3900" b="1" i="1" dirty="0">
              <a:solidFill>
                <a:srgbClr val="FF0000"/>
              </a:solidFill>
            </a:endParaRPr>
          </a:p>
          <a:p>
            <a:endParaRPr lang="en-US" b="1" i="1" dirty="0"/>
          </a:p>
          <a:p>
            <a:r>
              <a:rPr lang="en-US" b="1" i="1" dirty="0"/>
              <a:t>Royal law --  </a:t>
            </a:r>
            <a:r>
              <a:rPr lang="en-US" b="1" i="1" dirty="0" err="1"/>
              <a:t>basilikós</a:t>
            </a:r>
            <a:r>
              <a:rPr lang="en-US" b="1" i="1" dirty="0"/>
              <a:t>: </a:t>
            </a:r>
            <a:r>
              <a:rPr lang="en-US" i="1" dirty="0"/>
              <a:t>“</a:t>
            </a:r>
            <a:r>
              <a:rPr lang="en-US" dirty="0"/>
              <a:t>of or belonging to a king, kingly, royal, regal; of a man, the officer or minister of a prince, a courtier: John 4:46,49 befitting or worthy of a king” </a:t>
            </a:r>
            <a:r>
              <a:rPr lang="en-US" sz="2400" dirty="0"/>
              <a:t>(Thayer)</a:t>
            </a:r>
          </a:p>
          <a:p>
            <a:endParaRPr lang="en-US" dirty="0"/>
          </a:p>
          <a:p>
            <a:r>
              <a:rPr lang="en-US" dirty="0"/>
              <a:t>Received of the sanction of our king, Jesus Christ. </a:t>
            </a:r>
            <a:br>
              <a:rPr lang="en-US" dirty="0"/>
            </a:br>
            <a:r>
              <a:rPr lang="en-US" dirty="0"/>
              <a:t>Cf. Mt. 22:36-40; </a:t>
            </a:r>
          </a:p>
          <a:p>
            <a:r>
              <a:rPr lang="en-US" dirty="0"/>
              <a:t>Illustrated with the good Samaritan. </a:t>
            </a:r>
            <a:r>
              <a:rPr lang="en-US" dirty="0" err="1"/>
              <a:t>Lk</a:t>
            </a:r>
            <a:r>
              <a:rPr lang="en-US" dirty="0"/>
              <a:t>. 10:26-37</a:t>
            </a:r>
          </a:p>
          <a:p>
            <a:pPr>
              <a:buNone/>
            </a:pPr>
            <a:endParaRPr lang="en-US" sz="3900" b="1" dirty="0">
              <a:solidFill>
                <a:srgbClr val="FF0000"/>
              </a:solidFill>
            </a:endParaRPr>
          </a:p>
          <a:p>
            <a:pPr lvl="1">
              <a:buNone/>
            </a:pPr>
            <a:r>
              <a:rPr lang="en-US" sz="3500" b="1" dirty="0">
                <a:solidFill>
                  <a:srgbClr val="FF0000"/>
                </a:solidFill>
              </a:rPr>
              <a:t>			Demands overlooking 						outward distinctions!</a:t>
            </a:r>
            <a:endParaRPr lang="en-US" sz="3600" b="1" dirty="0">
              <a:solidFill>
                <a:srgbClr val="FF0000"/>
              </a:solidFill>
            </a:endParaRPr>
          </a:p>
        </p:txBody>
      </p:sp>
      <p:sp>
        <p:nvSpPr>
          <p:cNvPr id="4" name="Slide Number Placeholder 3"/>
          <p:cNvSpPr>
            <a:spLocks noGrp="1"/>
          </p:cNvSpPr>
          <p:nvPr>
            <p:ph type="sldNum" sz="quarter" idx="12"/>
          </p:nvPr>
        </p:nvSpPr>
        <p:spPr/>
        <p:txBody>
          <a:bodyPr/>
          <a:lstStyle/>
          <a:p>
            <a:fld id="{C5B1C312-46C5-41C6-8D67-2C89A9B3F91B}" type="slidenum">
              <a:rPr lang="en-US" smtClean="0"/>
              <a:pPr/>
              <a:t>17</a:t>
            </a:fld>
            <a:endParaRPr lang="en-US"/>
          </a:p>
        </p:txBody>
      </p:sp>
      <p:sp>
        <p:nvSpPr>
          <p:cNvPr id="2" name="Title 1"/>
          <p:cNvSpPr>
            <a:spLocks noGrp="1"/>
          </p:cNvSpPr>
          <p:nvPr>
            <p:ph type="title"/>
          </p:nvPr>
        </p:nvSpPr>
        <p:spPr/>
        <p:txBody>
          <a:bodyPr>
            <a:normAutofit fontScale="90000"/>
          </a:bodyPr>
          <a:lstStyle/>
          <a:p>
            <a:r>
              <a:rPr lang="en-US" dirty="0"/>
              <a:t>Two Arguments Against Partiality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p:cTn id="1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5" end="5"/>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p:cTn id="23"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b="1" u="sng" dirty="0">
                <a:solidFill>
                  <a:srgbClr val="FF0000"/>
                </a:solidFill>
              </a:rPr>
              <a:t>Judgment must be righteous</a:t>
            </a:r>
            <a:r>
              <a:rPr lang="en-US" sz="3200" b="1" dirty="0">
                <a:solidFill>
                  <a:srgbClr val="FF0000"/>
                </a:solidFill>
              </a:rPr>
              <a:t>. </a:t>
            </a:r>
            <a:br>
              <a:rPr lang="en-US" sz="3200" b="1" dirty="0">
                <a:solidFill>
                  <a:srgbClr val="FF0000"/>
                </a:solidFill>
              </a:rPr>
            </a:br>
            <a:r>
              <a:rPr lang="en-US" i="1" dirty="0"/>
              <a:t>“Ye shall do no unrighteousness in judgment: thou </a:t>
            </a:r>
            <a:r>
              <a:rPr lang="en-US" i="1" dirty="0" err="1"/>
              <a:t>shalt</a:t>
            </a:r>
            <a:r>
              <a:rPr lang="en-US" i="1" dirty="0"/>
              <a:t> not respect the person of the poor, nor honor the person of the mighty; but in righteousness </a:t>
            </a:r>
            <a:r>
              <a:rPr lang="en-US" i="1" dirty="0" err="1"/>
              <a:t>shalt</a:t>
            </a:r>
            <a:r>
              <a:rPr lang="en-US" i="1" dirty="0"/>
              <a:t> thou judge thy neighbor.” Lev. 19:15</a:t>
            </a:r>
          </a:p>
          <a:p>
            <a:pPr lvl="1"/>
            <a:endParaRPr lang="en-US" sz="2600"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18</a:t>
            </a:fld>
            <a:endParaRPr lang="en-US"/>
          </a:p>
        </p:txBody>
      </p:sp>
      <p:sp>
        <p:nvSpPr>
          <p:cNvPr id="2" name="Title 1"/>
          <p:cNvSpPr>
            <a:spLocks noGrp="1"/>
          </p:cNvSpPr>
          <p:nvPr>
            <p:ph type="title"/>
          </p:nvPr>
        </p:nvSpPr>
        <p:spPr/>
        <p:txBody>
          <a:bodyPr>
            <a:normAutofit fontScale="90000"/>
          </a:bodyPr>
          <a:lstStyle/>
          <a:p>
            <a:r>
              <a:rPr lang="en-US" dirty="0"/>
              <a:t>Showing Partiality Is Sinful</a:t>
            </a:r>
            <a:br>
              <a:rPr lang="en-US" dirty="0"/>
            </a:br>
            <a:r>
              <a:rPr lang="en-US" dirty="0"/>
              <a:t>James 2:9</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3200" b="1" u="sng" dirty="0">
                <a:solidFill>
                  <a:srgbClr val="FF0000"/>
                </a:solidFill>
              </a:rPr>
              <a:t>Partiality violates the law, therefore sinful</a:t>
            </a:r>
            <a:r>
              <a:rPr lang="en-US" sz="3200" b="1" dirty="0">
                <a:solidFill>
                  <a:srgbClr val="FF0000"/>
                </a:solidFill>
              </a:rPr>
              <a:t>. 1 </a:t>
            </a:r>
            <a:r>
              <a:rPr lang="en-US" sz="3200" b="1" dirty="0" err="1">
                <a:solidFill>
                  <a:srgbClr val="FF0000"/>
                </a:solidFill>
              </a:rPr>
              <a:t>Jno</a:t>
            </a:r>
            <a:r>
              <a:rPr lang="en-US" sz="3200" b="1" dirty="0">
                <a:solidFill>
                  <a:srgbClr val="FF0000"/>
                </a:solidFill>
              </a:rPr>
              <a:t>. 3:4</a:t>
            </a:r>
          </a:p>
          <a:p>
            <a:pPr lvl="1"/>
            <a:r>
              <a:rPr lang="en-US" sz="2800" dirty="0"/>
              <a:t>Makes one a lawbreaker.  </a:t>
            </a:r>
            <a:r>
              <a:rPr lang="en-US" sz="2800" dirty="0" err="1"/>
              <a:t>Jms</a:t>
            </a:r>
            <a:r>
              <a:rPr lang="en-US" sz="2800" dirty="0"/>
              <a:t>. 1:10-11; </a:t>
            </a:r>
            <a:br>
              <a:rPr lang="en-US" sz="2800" dirty="0"/>
            </a:br>
            <a:r>
              <a:rPr lang="en-US" sz="2800" dirty="0"/>
              <a:t> Cf. Gal. 3:10</a:t>
            </a:r>
          </a:p>
          <a:p>
            <a:pPr lvl="1"/>
            <a:endParaRPr lang="en-US" sz="2800" dirty="0"/>
          </a:p>
          <a:p>
            <a:pPr lvl="1"/>
            <a:r>
              <a:rPr lang="en-US" sz="2800" dirty="0"/>
              <a:t>“To violate the law at any one point is not to violate one commandment only; it is to violate the will of God, and to contradict the character of God.” </a:t>
            </a:r>
            <a:r>
              <a:rPr lang="en-US" sz="2400" dirty="0"/>
              <a:t>(Expositor’s Bible Commentary)</a:t>
            </a:r>
            <a:endParaRPr lang="en-US" sz="2800"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19</a:t>
            </a:fld>
            <a:endParaRPr lang="en-US"/>
          </a:p>
        </p:txBody>
      </p:sp>
      <p:sp>
        <p:nvSpPr>
          <p:cNvPr id="2" name="Title 1"/>
          <p:cNvSpPr>
            <a:spLocks noGrp="1"/>
          </p:cNvSpPr>
          <p:nvPr>
            <p:ph type="title"/>
          </p:nvPr>
        </p:nvSpPr>
        <p:spPr/>
        <p:txBody>
          <a:bodyPr>
            <a:normAutofit fontScale="90000"/>
          </a:bodyPr>
          <a:lstStyle/>
          <a:p>
            <a:r>
              <a:rPr lang="en-US" dirty="0"/>
              <a:t>Showing Partiality Is Sinful</a:t>
            </a:r>
            <a:br>
              <a:rPr lang="en-US" dirty="0"/>
            </a:br>
            <a:r>
              <a:rPr lang="en-US" dirty="0"/>
              <a:t>James 2:9</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Autofit/>
          </a:bodyPr>
          <a:lstStyle/>
          <a:p>
            <a:pPr>
              <a:buNone/>
            </a:pPr>
            <a:r>
              <a:rPr lang="en-US" sz="4000" b="1" i="1" dirty="0">
                <a:solidFill>
                  <a:srgbClr val="FF0000"/>
                </a:solidFill>
              </a:rPr>
              <a:t>“</a:t>
            </a:r>
            <a:r>
              <a:rPr lang="en-US" sz="4000" b="1" i="1" u="sng" dirty="0">
                <a:solidFill>
                  <a:srgbClr val="FF0000"/>
                </a:solidFill>
              </a:rPr>
              <a:t>The faith” </a:t>
            </a:r>
            <a:r>
              <a:rPr lang="en-US" sz="3600" u="sng" dirty="0">
                <a:solidFill>
                  <a:srgbClr val="FF0000"/>
                </a:solidFill>
              </a:rPr>
              <a:t>– Objective sense</a:t>
            </a:r>
            <a:r>
              <a:rPr lang="en-US" sz="3600" dirty="0">
                <a:solidFill>
                  <a:srgbClr val="FF0000"/>
                </a:solidFill>
              </a:rPr>
              <a:t>.  </a:t>
            </a:r>
          </a:p>
          <a:p>
            <a:pPr>
              <a:buNone/>
            </a:pPr>
            <a:endParaRPr lang="en-US" sz="3600" dirty="0"/>
          </a:p>
          <a:p>
            <a:pPr>
              <a:buNone/>
            </a:pPr>
            <a:r>
              <a:rPr lang="en-US" sz="3600" dirty="0"/>
              <a:t>Acts 13:4-12;  Gal. 1:11, 23</a:t>
            </a:r>
          </a:p>
          <a:p>
            <a:pPr>
              <a:buNone/>
            </a:pPr>
            <a:r>
              <a:rPr lang="en-US" sz="3600" dirty="0"/>
              <a:t>	The Word Of God = The Faith = The Teaching (Doctrine KJV) = The Gospel</a:t>
            </a:r>
            <a:endParaRPr lang="en-US" sz="2800"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2</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   </a:t>
            </a:r>
            <a:br>
              <a:rPr lang="en-US" dirty="0"/>
            </a:br>
            <a:r>
              <a:rPr lang="en-US" dirty="0"/>
              <a:t>James 2:1</a:t>
            </a:r>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686800" cy="5148072"/>
          </a:xfrm>
          <a:solidFill>
            <a:schemeClr val="bg1"/>
          </a:solidFill>
        </p:spPr>
        <p:txBody>
          <a:bodyPr>
            <a:normAutofit fontScale="85000" lnSpcReduction="20000"/>
          </a:bodyPr>
          <a:lstStyle/>
          <a:p>
            <a:r>
              <a:rPr lang="en-US" sz="4100" b="1" u="sng" dirty="0">
                <a:solidFill>
                  <a:srgbClr val="FF0000"/>
                </a:solidFill>
              </a:rPr>
              <a:t>Brotherly love &amp; mercy to be exercised</a:t>
            </a:r>
            <a:r>
              <a:rPr lang="en-US" sz="4100" b="1" dirty="0">
                <a:solidFill>
                  <a:srgbClr val="FF0000"/>
                </a:solidFill>
              </a:rPr>
              <a:t>. </a:t>
            </a:r>
            <a:br>
              <a:rPr lang="en-US" dirty="0"/>
            </a:br>
            <a:r>
              <a:rPr lang="en-US" sz="2800" i="1" dirty="0"/>
              <a:t>James 2:12 “So </a:t>
            </a:r>
            <a:r>
              <a:rPr lang="en-US" sz="2800" b="1" i="1" dirty="0"/>
              <a:t>speak ye</a:t>
            </a:r>
            <a:r>
              <a:rPr lang="en-US" sz="2800" i="1" dirty="0"/>
              <a:t>, and </a:t>
            </a:r>
            <a:r>
              <a:rPr lang="en-US" sz="2800" b="1" i="1" dirty="0"/>
              <a:t>so do</a:t>
            </a:r>
            <a:r>
              <a:rPr lang="en-US" sz="2800" i="1" dirty="0"/>
              <a:t>, as men that are to be judged by a law of liberty.”</a:t>
            </a:r>
          </a:p>
          <a:p>
            <a:r>
              <a:rPr lang="en-US" sz="2800" dirty="0"/>
              <a:t>We must all appear before the judgment seat of Christ. 2 Cor. 5:10</a:t>
            </a:r>
          </a:p>
          <a:p>
            <a:r>
              <a:rPr lang="en-US" sz="2800" dirty="0"/>
              <a:t>We came under the </a:t>
            </a:r>
            <a:r>
              <a:rPr lang="en-US" sz="2800" i="1" dirty="0"/>
              <a:t>“law of liberty” (1:25), </a:t>
            </a:r>
            <a:r>
              <a:rPr lang="en-US" sz="2800" dirty="0"/>
              <a:t>when we became </a:t>
            </a:r>
            <a:r>
              <a:rPr lang="en-US" sz="2800" i="1" dirty="0"/>
              <a:t>“free.”  </a:t>
            </a:r>
            <a:r>
              <a:rPr lang="en-US" sz="2800" dirty="0" err="1"/>
              <a:t>Jno</a:t>
            </a:r>
            <a:r>
              <a:rPr lang="en-US" sz="2800" dirty="0"/>
              <a:t>. 8:32</a:t>
            </a:r>
          </a:p>
          <a:p>
            <a:pPr lvl="1"/>
            <a:r>
              <a:rPr lang="en-US" sz="2800" dirty="0"/>
              <a:t>We shall be judged by the </a:t>
            </a:r>
            <a:r>
              <a:rPr lang="en-US" sz="2800" i="1" dirty="0"/>
              <a:t>“law of liberty.”  </a:t>
            </a:r>
            <a:br>
              <a:rPr lang="en-US" sz="2800" i="1" dirty="0"/>
            </a:br>
            <a:r>
              <a:rPr lang="en-US" sz="2800" dirty="0"/>
              <a:t>cf. </a:t>
            </a:r>
            <a:r>
              <a:rPr lang="en-US" sz="2800" dirty="0" err="1"/>
              <a:t>Jms</a:t>
            </a:r>
            <a:r>
              <a:rPr lang="en-US" sz="2800" dirty="0"/>
              <a:t>. 1:25</a:t>
            </a:r>
          </a:p>
          <a:p>
            <a:pPr lvl="1"/>
            <a:r>
              <a:rPr lang="en-US" sz="2800" dirty="0"/>
              <a:t>We shall be judged by the word of Christ. </a:t>
            </a:r>
            <a:br>
              <a:rPr lang="en-US" sz="2800" dirty="0"/>
            </a:br>
            <a:r>
              <a:rPr lang="en-US" sz="2800" dirty="0" err="1"/>
              <a:t>Jno</a:t>
            </a:r>
            <a:r>
              <a:rPr lang="en-US" sz="2800" dirty="0"/>
              <a:t>. 12:48</a:t>
            </a:r>
          </a:p>
          <a:p>
            <a:pPr lvl="1"/>
            <a:r>
              <a:rPr lang="en-US" sz="2800" dirty="0"/>
              <a:t>We shall be judged in righteousness. Rom. 2:16; Acts 17:11</a:t>
            </a:r>
          </a:p>
          <a:p>
            <a:endParaRPr lang="en-US"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20</a:t>
            </a:fld>
            <a:endParaRPr lang="en-US"/>
          </a:p>
        </p:txBody>
      </p:sp>
      <p:sp>
        <p:nvSpPr>
          <p:cNvPr id="2" name="Title 1"/>
          <p:cNvSpPr>
            <a:spLocks noGrp="1"/>
          </p:cNvSpPr>
          <p:nvPr>
            <p:ph type="title"/>
          </p:nvPr>
        </p:nvSpPr>
        <p:spPr/>
        <p:txBody>
          <a:bodyPr>
            <a:normAutofit fontScale="90000"/>
          </a:bodyPr>
          <a:lstStyle/>
          <a:p>
            <a:r>
              <a:rPr lang="en-US" dirty="0"/>
              <a:t>Showing Partiality Is Sinful</a:t>
            </a:r>
            <a:br>
              <a:rPr lang="en-US" dirty="0"/>
            </a:br>
            <a:r>
              <a:rPr lang="en-US" dirty="0"/>
              <a:t>James 2:9</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458200" cy="4525963"/>
          </a:xfrm>
        </p:spPr>
        <p:txBody>
          <a:bodyPr>
            <a:normAutofit/>
          </a:bodyPr>
          <a:lstStyle/>
          <a:p>
            <a:r>
              <a:rPr lang="en-US" sz="3200" b="1" u="sng" dirty="0">
                <a:solidFill>
                  <a:srgbClr val="FF0000"/>
                </a:solidFill>
              </a:rPr>
              <a:t>Brotherly love &amp; mercy to be exercised</a:t>
            </a:r>
            <a:r>
              <a:rPr lang="en-US" sz="3200" b="1" dirty="0">
                <a:solidFill>
                  <a:srgbClr val="FF0000"/>
                </a:solidFill>
              </a:rPr>
              <a:t>.  </a:t>
            </a:r>
          </a:p>
          <a:p>
            <a:pPr lvl="1"/>
            <a:r>
              <a:rPr lang="en-US" sz="2400" i="1" dirty="0"/>
              <a:t>James 2:13 “For judgment (is) without mercy to him that hath showed no mercy: mercy </a:t>
            </a:r>
            <a:r>
              <a:rPr lang="en-US" sz="2400" i="1" dirty="0" err="1"/>
              <a:t>glorieth</a:t>
            </a:r>
            <a:r>
              <a:rPr lang="en-US" sz="2400" i="1" dirty="0"/>
              <a:t> against judgment.”</a:t>
            </a:r>
          </a:p>
          <a:p>
            <a:pPr lvl="1"/>
            <a:r>
              <a:rPr lang="en-US" sz="2400" i="1" dirty="0"/>
              <a:t>Matt 5:7 “Blessed are the merciful: for they shall obtain mercy.”</a:t>
            </a:r>
          </a:p>
          <a:p>
            <a:pPr lvl="1"/>
            <a:r>
              <a:rPr lang="en-US" sz="2400" i="1" dirty="0"/>
              <a:t>Matt 9:11-13</a:t>
            </a:r>
            <a:r>
              <a:rPr lang="en-US" sz="2400" dirty="0"/>
              <a:t>  We need to learn what this means: </a:t>
            </a:r>
            <a:r>
              <a:rPr lang="en-US" sz="2400" i="1" dirty="0"/>
              <a:t>“I desire mercy and not sacrifice.”</a:t>
            </a:r>
          </a:p>
          <a:p>
            <a:pPr lvl="1"/>
            <a:r>
              <a:rPr lang="en-US" sz="2400" dirty="0"/>
              <a:t>Eph. 2:2-4  God is rich in mercy; </a:t>
            </a:r>
            <a:br>
              <a:rPr lang="en-US" sz="2400" dirty="0"/>
            </a:br>
            <a:r>
              <a:rPr lang="en-US" sz="2400" dirty="0"/>
              <a:t>	cf. Paul. 1 Tim. 1:1:13-16</a:t>
            </a:r>
          </a:p>
          <a:p>
            <a:pPr lvl="1"/>
            <a:r>
              <a:rPr lang="en-US" sz="2400" dirty="0"/>
              <a:t>Luke 15 Example of Jesus.</a:t>
            </a:r>
            <a:endParaRPr lang="en-US"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21</a:t>
            </a:fld>
            <a:endParaRPr lang="en-US"/>
          </a:p>
        </p:txBody>
      </p:sp>
      <p:sp>
        <p:nvSpPr>
          <p:cNvPr id="2" name="Title 1"/>
          <p:cNvSpPr>
            <a:spLocks noGrp="1"/>
          </p:cNvSpPr>
          <p:nvPr>
            <p:ph type="title"/>
          </p:nvPr>
        </p:nvSpPr>
        <p:spPr/>
        <p:txBody>
          <a:bodyPr>
            <a:normAutofit fontScale="90000"/>
          </a:bodyPr>
          <a:lstStyle/>
          <a:p>
            <a:r>
              <a:rPr lang="en-US" dirty="0"/>
              <a:t>Showing Partiality Is Sinful</a:t>
            </a:r>
            <a:br>
              <a:rPr lang="en-US" dirty="0"/>
            </a:br>
            <a:r>
              <a:rPr lang="en-US" dirty="0"/>
              <a:t>James 2:9</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000" dirty="0"/>
              <a:t>Do you </a:t>
            </a:r>
            <a:r>
              <a:rPr lang="en-US" sz="4000" b="1" i="1" dirty="0">
                <a:solidFill>
                  <a:srgbClr val="FF0000"/>
                </a:solidFill>
              </a:rPr>
              <a:t>“fulfill the royal law” </a:t>
            </a:r>
            <a:r>
              <a:rPr lang="en-US" sz="4000" dirty="0"/>
              <a:t>in all your relationships?</a:t>
            </a:r>
          </a:p>
          <a:p>
            <a:pPr lvl="1"/>
            <a:r>
              <a:rPr lang="en-US" sz="3600" dirty="0"/>
              <a:t>The gospel is for all. Mt. 28:19ff </a:t>
            </a:r>
          </a:p>
        </p:txBody>
      </p:sp>
      <p:sp>
        <p:nvSpPr>
          <p:cNvPr id="4" name="Slide Number Placeholder 3"/>
          <p:cNvSpPr>
            <a:spLocks noGrp="1"/>
          </p:cNvSpPr>
          <p:nvPr>
            <p:ph type="sldNum" sz="quarter" idx="12"/>
          </p:nvPr>
        </p:nvSpPr>
        <p:spPr/>
        <p:txBody>
          <a:bodyPr/>
          <a:lstStyle/>
          <a:p>
            <a:fld id="{C5B1C312-46C5-41C6-8D67-2C89A9B3F91B}" type="slidenum">
              <a:rPr lang="en-US" smtClean="0"/>
              <a:pPr/>
              <a:t>22</a:t>
            </a:fld>
            <a:endParaRPr lang="en-US"/>
          </a:p>
        </p:txBody>
      </p:sp>
      <p:sp>
        <p:nvSpPr>
          <p:cNvPr id="2" name="Title 1"/>
          <p:cNvSpPr>
            <a:spLocks noGrp="1"/>
          </p:cNvSpPr>
          <p:nvPr>
            <p:ph type="title"/>
          </p:nvPr>
        </p:nvSpPr>
        <p:spPr/>
        <p:txBody>
          <a:bodyPr/>
          <a:lstStyle/>
          <a:p>
            <a:r>
              <a:rPr lang="en-US" dirty="0"/>
              <a:t>Conclusion:</a:t>
            </a:r>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Autofit/>
          </a:bodyPr>
          <a:lstStyle/>
          <a:p>
            <a:pPr>
              <a:buNone/>
            </a:pPr>
            <a:r>
              <a:rPr lang="en-US" sz="4000" b="1" i="1" dirty="0">
                <a:solidFill>
                  <a:srgbClr val="FF0000"/>
                </a:solidFill>
              </a:rPr>
              <a:t>“</a:t>
            </a:r>
            <a:r>
              <a:rPr lang="en-US" sz="4000" b="1" i="1" u="sng" dirty="0">
                <a:solidFill>
                  <a:srgbClr val="FF0000"/>
                </a:solidFill>
              </a:rPr>
              <a:t>The faith” </a:t>
            </a:r>
            <a:r>
              <a:rPr lang="en-US" sz="3600" u="sng" dirty="0">
                <a:solidFill>
                  <a:srgbClr val="FF0000"/>
                </a:solidFill>
              </a:rPr>
              <a:t>– Objective sense</a:t>
            </a:r>
            <a:r>
              <a:rPr lang="en-US" sz="3600" dirty="0">
                <a:solidFill>
                  <a:srgbClr val="FF0000"/>
                </a:solidFill>
              </a:rPr>
              <a:t>.</a:t>
            </a:r>
            <a:r>
              <a:rPr lang="en-US" sz="3600" dirty="0"/>
              <a:t> </a:t>
            </a:r>
          </a:p>
          <a:p>
            <a:pPr>
              <a:buNone/>
            </a:pPr>
            <a:r>
              <a:rPr lang="en-US" sz="3600" dirty="0"/>
              <a:t> </a:t>
            </a:r>
            <a:endParaRPr lang="en-US" sz="2800" dirty="0"/>
          </a:p>
          <a:p>
            <a:r>
              <a:rPr lang="en-US" sz="2800" b="1" i="1" dirty="0">
                <a:solidFill>
                  <a:srgbClr val="FF0000"/>
                </a:solidFill>
              </a:rPr>
              <a:t>“One faith”  </a:t>
            </a:r>
            <a:r>
              <a:rPr lang="en-US" sz="2800" dirty="0"/>
              <a:t>Eph. 4:5; Gal. 3:23-24</a:t>
            </a:r>
          </a:p>
          <a:p>
            <a:r>
              <a:rPr lang="en-US" sz="2800" b="1" i="1" dirty="0">
                <a:solidFill>
                  <a:srgbClr val="FF0000"/>
                </a:solidFill>
              </a:rPr>
              <a:t>“The faith”  </a:t>
            </a:r>
            <a:r>
              <a:rPr lang="en-US" sz="2800" dirty="0"/>
              <a:t>may be preached. Rom. 10:8; Gal. 1:23</a:t>
            </a:r>
          </a:p>
        </p:txBody>
      </p:sp>
      <p:sp>
        <p:nvSpPr>
          <p:cNvPr id="4" name="Slide Number Placeholder 3"/>
          <p:cNvSpPr>
            <a:spLocks noGrp="1"/>
          </p:cNvSpPr>
          <p:nvPr>
            <p:ph type="sldNum" sz="quarter" idx="12"/>
          </p:nvPr>
        </p:nvSpPr>
        <p:spPr/>
        <p:txBody>
          <a:bodyPr/>
          <a:lstStyle/>
          <a:p>
            <a:fld id="{C5B1C312-46C5-41C6-8D67-2C89A9B3F91B}" type="slidenum">
              <a:rPr lang="en-US" smtClean="0"/>
              <a:pPr/>
              <a:t>3</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   </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Autofit/>
          </a:bodyPr>
          <a:lstStyle/>
          <a:p>
            <a:r>
              <a:rPr lang="en-US" sz="2800" b="1" i="1" dirty="0">
                <a:solidFill>
                  <a:srgbClr val="FF0000"/>
                </a:solidFill>
              </a:rPr>
              <a:t>“The faith” </a:t>
            </a:r>
            <a:r>
              <a:rPr lang="en-US" sz="2800" dirty="0"/>
              <a:t>may be obeyed. Acts 6:7; </a:t>
            </a:r>
            <a:br>
              <a:rPr lang="en-US" sz="2800" dirty="0"/>
            </a:br>
            <a:r>
              <a:rPr lang="en-US" sz="2800" dirty="0"/>
              <a:t>Rom. 1:5; Rom. 16:26</a:t>
            </a:r>
          </a:p>
          <a:p>
            <a:r>
              <a:rPr lang="en-US" sz="2800" dirty="0"/>
              <a:t>We may stand in </a:t>
            </a:r>
            <a:r>
              <a:rPr lang="en-US" sz="2800" b="1" i="1" dirty="0">
                <a:solidFill>
                  <a:srgbClr val="FF0000"/>
                </a:solidFill>
              </a:rPr>
              <a:t>“the faith.”</a:t>
            </a:r>
            <a:r>
              <a:rPr lang="en-US" sz="2800" b="1" dirty="0">
                <a:solidFill>
                  <a:srgbClr val="FF0000"/>
                </a:solidFill>
              </a:rPr>
              <a:t>  </a:t>
            </a:r>
            <a:r>
              <a:rPr lang="en-US" sz="2800" dirty="0"/>
              <a:t>1 Cor. 16:13</a:t>
            </a:r>
          </a:p>
          <a:p>
            <a:r>
              <a:rPr lang="en-US" sz="2800" dirty="0"/>
              <a:t>We may continue in </a:t>
            </a:r>
            <a:r>
              <a:rPr lang="en-US" sz="2800" b="1" i="1" dirty="0">
                <a:solidFill>
                  <a:srgbClr val="FF0000"/>
                </a:solidFill>
              </a:rPr>
              <a:t>“the faith.”  </a:t>
            </a:r>
            <a:r>
              <a:rPr lang="en-US" sz="2800" dirty="0"/>
              <a:t> Col. 1:23</a:t>
            </a:r>
          </a:p>
          <a:p>
            <a:r>
              <a:rPr lang="en-US" sz="2800" dirty="0"/>
              <a:t>We may strive (or contend) for </a:t>
            </a:r>
            <a:r>
              <a:rPr lang="en-US" sz="2800" b="1" i="1" dirty="0">
                <a:solidFill>
                  <a:srgbClr val="FF0000"/>
                </a:solidFill>
              </a:rPr>
              <a:t>“the faith.” </a:t>
            </a:r>
            <a:r>
              <a:rPr lang="en-US" sz="2800" dirty="0"/>
              <a:t>Phil. 1:27; Jude 3</a:t>
            </a:r>
          </a:p>
        </p:txBody>
      </p:sp>
      <p:sp>
        <p:nvSpPr>
          <p:cNvPr id="4" name="Slide Number Placeholder 3"/>
          <p:cNvSpPr>
            <a:spLocks noGrp="1"/>
          </p:cNvSpPr>
          <p:nvPr>
            <p:ph type="sldNum" sz="quarter" idx="12"/>
          </p:nvPr>
        </p:nvSpPr>
        <p:spPr/>
        <p:txBody>
          <a:bodyPr/>
          <a:lstStyle/>
          <a:p>
            <a:fld id="{C5B1C312-46C5-41C6-8D67-2C89A9B3F91B}" type="slidenum">
              <a:rPr lang="en-US" smtClean="0"/>
              <a:pPr/>
              <a:t>4</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   </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19472"/>
          </a:xfrm>
          <a:solidFill>
            <a:schemeClr val="bg1"/>
          </a:solidFill>
          <a:ln>
            <a:noFill/>
          </a:ln>
        </p:spPr>
        <p:txBody>
          <a:bodyPr>
            <a:noAutofit/>
          </a:bodyPr>
          <a:lstStyle/>
          <a:p>
            <a:pPr>
              <a:buNone/>
            </a:pPr>
            <a:r>
              <a:rPr lang="en-US" sz="2800" b="1" i="1" dirty="0"/>
              <a:t>“My brethren, hold not </a:t>
            </a:r>
            <a:r>
              <a:rPr lang="en-US" sz="4000" b="1" i="1" dirty="0">
                <a:solidFill>
                  <a:srgbClr val="FF0000"/>
                </a:solidFill>
              </a:rPr>
              <a:t>the faith </a:t>
            </a:r>
            <a:r>
              <a:rPr lang="en-US" sz="2800" b="1" i="1" dirty="0"/>
              <a:t>of our Lord Jesus Christ, (the Lord) of glory, </a:t>
            </a:r>
            <a:r>
              <a:rPr lang="en-US" sz="3200" b="1" i="1" u="sng" dirty="0">
                <a:solidFill>
                  <a:srgbClr val="FF0000"/>
                </a:solidFill>
              </a:rPr>
              <a:t>with respect of persons</a:t>
            </a:r>
            <a:r>
              <a:rPr lang="en-US" sz="3200" b="1" i="1" dirty="0">
                <a:solidFill>
                  <a:srgbClr val="FF0000"/>
                </a:solidFill>
              </a:rPr>
              <a:t>.”</a:t>
            </a:r>
            <a:endParaRPr lang="en-US" sz="2800" b="1" i="1" dirty="0">
              <a:solidFill>
                <a:srgbClr val="FF0000"/>
              </a:solidFill>
            </a:endParaRPr>
          </a:p>
          <a:p>
            <a:pPr>
              <a:buNone/>
            </a:pPr>
            <a:r>
              <a:rPr lang="en-US" sz="2400" b="1" i="1" dirty="0" err="1"/>
              <a:t>Prosopolepsia</a:t>
            </a:r>
            <a:r>
              <a:rPr lang="en-US" sz="2400" b="1" i="1" dirty="0"/>
              <a:t>:</a:t>
            </a:r>
            <a:r>
              <a:rPr lang="en-US" sz="2400" b="1" dirty="0"/>
              <a:t> </a:t>
            </a:r>
            <a:r>
              <a:rPr lang="en-US" sz="2400" dirty="0"/>
              <a:t>“partiality, the fault of one who when called on to requite or to give judgment has respect to the outward circumstances of men and not to their intrinsic merits, and so prefers, as the more worthy, one who is rich, high-born, or powerful, to another who is destitute of such gifts: Rom 2:11; Eph 6:9; Col 3:25; plural (which relates to the various occasions and instances in which this fault shows itself).” (Thayer)</a:t>
            </a:r>
          </a:p>
          <a:p>
            <a:endParaRPr lang="en-US" sz="2800"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5</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None/>
            </a:pPr>
            <a:r>
              <a:rPr lang="en-US" b="1" i="1" dirty="0"/>
              <a:t>“My brethren, hold not the faith of our Lord Jesus Christ, (the Lord) of glory, </a:t>
            </a:r>
            <a:r>
              <a:rPr lang="en-US" sz="3500" b="1" i="1" u="sng" dirty="0">
                <a:solidFill>
                  <a:srgbClr val="FF0000"/>
                </a:solidFill>
              </a:rPr>
              <a:t>with respect of persons</a:t>
            </a:r>
            <a:r>
              <a:rPr lang="en-US" sz="3500" b="1" i="1" dirty="0">
                <a:solidFill>
                  <a:srgbClr val="FF0000"/>
                </a:solidFill>
              </a:rPr>
              <a:t>.” </a:t>
            </a:r>
            <a:r>
              <a:rPr lang="en-US" b="1" i="1" dirty="0"/>
              <a:t>(ASV).  “Partiality” (NKJV) ; “Personal favoritism” (NASV); “Don’t show favoritism”  (NIV)</a:t>
            </a:r>
          </a:p>
          <a:p>
            <a:pPr>
              <a:buNone/>
            </a:pPr>
            <a:r>
              <a:rPr lang="en-US" u="sng" dirty="0"/>
              <a:t>[</a:t>
            </a:r>
          </a:p>
          <a:p>
            <a:pPr>
              <a:buNone/>
            </a:pPr>
            <a:r>
              <a:rPr lang="en-US" b="1" i="1" dirty="0" err="1">
                <a:effectLst>
                  <a:outerShdw blurRad="38100" dist="38100" dir="2700000" algn="tl">
                    <a:srgbClr val="000000">
                      <a:alpha val="43137"/>
                    </a:srgbClr>
                  </a:outerShdw>
                </a:effectLst>
              </a:rPr>
              <a:t>Prosoopoleempsiais</a:t>
            </a:r>
            <a:r>
              <a:rPr lang="en-US" b="1" i="1" dirty="0">
                <a:effectLst>
                  <a:outerShdw blurRad="38100" dist="38100" dir="2700000" algn="tl">
                    <a:srgbClr val="000000">
                      <a:alpha val="43137"/>
                    </a:srgbClr>
                  </a:outerShdw>
                </a:effectLst>
              </a:rPr>
              <a:t> </a:t>
            </a:r>
            <a:r>
              <a:rPr lang="en-US" dirty="0"/>
              <a:t>– “literally to lift up the face (countenance), meaning ‘to regard with favor,’ as in Mal. 1:8.  If you should offer blind, lame or sick animals to your governor, will he be pleased and accept you favorably?” </a:t>
            </a:r>
            <a:r>
              <a:rPr lang="en-US" sz="2200" dirty="0"/>
              <a:t>(James Cooper, </a:t>
            </a:r>
            <a:r>
              <a:rPr lang="en-US" sz="2200" u="sng" dirty="0"/>
              <a:t>Faith On Trial</a:t>
            </a:r>
            <a:r>
              <a:rPr lang="en-US" sz="2200" dirty="0"/>
              <a:t>)</a:t>
            </a:r>
            <a:endParaRPr lang="en-US" dirty="0"/>
          </a:p>
          <a:p>
            <a:pPr>
              <a:buNone/>
            </a:pPr>
            <a:endParaRPr lang="en-US" u="sng"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6</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a:solidFill>
            <a:schemeClr val="bg1"/>
          </a:solidFill>
        </p:spPr>
        <p:txBody>
          <a:bodyPr>
            <a:normAutofit fontScale="85000" lnSpcReduction="10000"/>
          </a:bodyPr>
          <a:lstStyle/>
          <a:p>
            <a:pPr>
              <a:buNone/>
            </a:pPr>
            <a:r>
              <a:rPr lang="en-US" sz="3800" b="1" u="sng" dirty="0">
                <a:solidFill>
                  <a:srgbClr val="FF0000"/>
                </a:solidFill>
              </a:rPr>
              <a:t>Forbidden in the Old Testament</a:t>
            </a:r>
            <a:r>
              <a:rPr lang="en-US" sz="3800" b="1" dirty="0">
                <a:solidFill>
                  <a:srgbClr val="FF0000"/>
                </a:solidFill>
              </a:rPr>
              <a:t>:  </a:t>
            </a:r>
          </a:p>
          <a:p>
            <a:pPr>
              <a:buNone/>
            </a:pPr>
            <a:r>
              <a:rPr lang="en-US" i="1" dirty="0"/>
              <a:t>Lev 19:15 “Ye shall do no unrighteousness in judgment: </a:t>
            </a:r>
            <a:r>
              <a:rPr lang="en-US" i="1" dirty="0">
                <a:solidFill>
                  <a:srgbClr val="FF0000"/>
                </a:solidFill>
              </a:rPr>
              <a:t>thou </a:t>
            </a:r>
            <a:r>
              <a:rPr lang="en-US" i="1" dirty="0" err="1">
                <a:solidFill>
                  <a:srgbClr val="FF0000"/>
                </a:solidFill>
              </a:rPr>
              <a:t>shalt</a:t>
            </a:r>
            <a:r>
              <a:rPr lang="en-US" i="1" dirty="0">
                <a:solidFill>
                  <a:srgbClr val="FF0000"/>
                </a:solidFill>
              </a:rPr>
              <a:t> not respect the person </a:t>
            </a:r>
            <a:r>
              <a:rPr lang="en-US" i="1" dirty="0"/>
              <a:t>of the poor, nor honor the person of the mighty; but in righteousness </a:t>
            </a:r>
            <a:r>
              <a:rPr lang="en-US" i="1" dirty="0" err="1"/>
              <a:t>shalt</a:t>
            </a:r>
            <a:r>
              <a:rPr lang="en-US" i="1" dirty="0"/>
              <a:t> thou judge thy neighbor.”</a:t>
            </a:r>
          </a:p>
          <a:p>
            <a:pPr>
              <a:buNone/>
            </a:pPr>
            <a:endParaRPr lang="en-US" i="1" dirty="0"/>
          </a:p>
          <a:p>
            <a:pPr>
              <a:buNone/>
            </a:pPr>
            <a:r>
              <a:rPr lang="en-US" i="1" dirty="0"/>
              <a:t>Deut 1:17 “</a:t>
            </a:r>
            <a:r>
              <a:rPr lang="en-US" i="1" dirty="0">
                <a:solidFill>
                  <a:srgbClr val="FF0000"/>
                </a:solidFill>
              </a:rPr>
              <a:t>Ye shall not respect persons </a:t>
            </a:r>
            <a:r>
              <a:rPr lang="en-US" i="1" dirty="0"/>
              <a:t>in judgment; ye shall hear the small and the great alike; ye shall not be afraid of the face of man; for the judgment is God's: and the cause that is too hard for you ye shall bring unto me, and I will hear it.”</a:t>
            </a:r>
          </a:p>
          <a:p>
            <a:pPr>
              <a:buNone/>
            </a:pPr>
            <a:endParaRPr lang="en-US" dirty="0"/>
          </a:p>
          <a:p>
            <a:pPr>
              <a:buNone/>
            </a:pPr>
            <a:r>
              <a:rPr lang="en-US" sz="4000" dirty="0"/>
              <a:t>James calls it </a:t>
            </a:r>
            <a:r>
              <a:rPr lang="en-US" sz="4000" i="1" dirty="0"/>
              <a:t>“sin.” vs. 9</a:t>
            </a:r>
          </a:p>
        </p:txBody>
      </p:sp>
      <p:sp>
        <p:nvSpPr>
          <p:cNvPr id="4" name="Slide Number Placeholder 3"/>
          <p:cNvSpPr>
            <a:spLocks noGrp="1"/>
          </p:cNvSpPr>
          <p:nvPr>
            <p:ph type="sldNum" sz="quarter" idx="12"/>
          </p:nvPr>
        </p:nvSpPr>
        <p:spPr/>
        <p:txBody>
          <a:bodyPr/>
          <a:lstStyle/>
          <a:p>
            <a:fld id="{C5B1C312-46C5-41C6-8D67-2C89A9B3F91B}" type="slidenum">
              <a:rPr lang="en-US" smtClean="0"/>
              <a:pPr/>
              <a:t>7</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81328"/>
            <a:ext cx="8686800" cy="4525963"/>
          </a:xfrm>
        </p:spPr>
        <p:txBody>
          <a:bodyPr>
            <a:noAutofit/>
          </a:bodyPr>
          <a:lstStyle/>
          <a:p>
            <a:pPr>
              <a:buNone/>
            </a:pPr>
            <a:r>
              <a:rPr lang="en-US" sz="3200" b="1" u="sng" dirty="0">
                <a:solidFill>
                  <a:srgbClr val="FF0000"/>
                </a:solidFill>
              </a:rPr>
              <a:t>Impartiality is a characteristic of God </a:t>
            </a:r>
            <a:br>
              <a:rPr lang="en-US" sz="3200" b="1" u="sng" dirty="0">
                <a:solidFill>
                  <a:srgbClr val="FF0000"/>
                </a:solidFill>
              </a:rPr>
            </a:br>
            <a:r>
              <a:rPr lang="en-US" sz="3200" b="1" u="sng" dirty="0">
                <a:solidFill>
                  <a:srgbClr val="FF0000"/>
                </a:solidFill>
              </a:rPr>
              <a:t>and Jesus</a:t>
            </a:r>
            <a:r>
              <a:rPr lang="en-US" sz="3200" b="1" dirty="0">
                <a:solidFill>
                  <a:srgbClr val="FF0000"/>
                </a:solidFill>
              </a:rPr>
              <a:t>. </a:t>
            </a:r>
          </a:p>
          <a:p>
            <a:pPr>
              <a:buNone/>
            </a:pPr>
            <a:r>
              <a:rPr lang="en-US" sz="2400" b="1" i="1" dirty="0"/>
              <a:t>Luke 20:21 </a:t>
            </a:r>
            <a:r>
              <a:rPr lang="en-US" sz="2400" i="1" dirty="0"/>
              <a:t>“And they asked him, saying, Teacher, we know that thou </a:t>
            </a:r>
            <a:r>
              <a:rPr lang="en-US" sz="2400" i="1" dirty="0" err="1"/>
              <a:t>sayest</a:t>
            </a:r>
            <a:r>
              <a:rPr lang="en-US" sz="2400" i="1" dirty="0"/>
              <a:t> and </a:t>
            </a:r>
            <a:r>
              <a:rPr lang="en-US" sz="2400" i="1" dirty="0" err="1"/>
              <a:t>teachest</a:t>
            </a:r>
            <a:r>
              <a:rPr lang="en-US" sz="2400" i="1" dirty="0"/>
              <a:t> rightly, and </a:t>
            </a:r>
            <a:r>
              <a:rPr lang="en-US" sz="2400" i="1" dirty="0" err="1">
                <a:solidFill>
                  <a:srgbClr val="FF0000"/>
                </a:solidFill>
              </a:rPr>
              <a:t>acceptest</a:t>
            </a:r>
            <a:r>
              <a:rPr lang="en-US" sz="2400" i="1" dirty="0">
                <a:solidFill>
                  <a:srgbClr val="FF0000"/>
                </a:solidFill>
              </a:rPr>
              <a:t> not the person (of any), </a:t>
            </a:r>
            <a:r>
              <a:rPr lang="en-US" sz="2400" i="1" dirty="0"/>
              <a:t>but of a truth </a:t>
            </a:r>
            <a:r>
              <a:rPr lang="en-US" sz="2400" i="1" dirty="0" err="1"/>
              <a:t>teachest</a:t>
            </a:r>
            <a:r>
              <a:rPr lang="en-US" sz="2400" i="1" dirty="0"/>
              <a:t> the way of God:”</a:t>
            </a:r>
          </a:p>
          <a:p>
            <a:pPr>
              <a:buNone/>
            </a:pPr>
            <a:r>
              <a:rPr lang="en-US" sz="2400" b="1" i="1" dirty="0"/>
              <a:t>Acts 10:34 </a:t>
            </a:r>
            <a:r>
              <a:rPr lang="en-US" sz="2400" i="1" dirty="0"/>
              <a:t>“Of a truth I perceive that God is </a:t>
            </a:r>
            <a:r>
              <a:rPr lang="en-US" sz="2400" i="1" dirty="0">
                <a:solidFill>
                  <a:srgbClr val="FF0000"/>
                </a:solidFill>
              </a:rPr>
              <a:t>no respecter of persons</a:t>
            </a:r>
            <a:r>
              <a:rPr lang="en-US" sz="2400" i="1" dirty="0"/>
              <a:t>:”</a:t>
            </a:r>
          </a:p>
          <a:p>
            <a:pPr>
              <a:buNone/>
            </a:pPr>
            <a:r>
              <a:rPr lang="en-US" sz="2400" b="1" i="1" dirty="0"/>
              <a:t>Gal 2:6</a:t>
            </a:r>
            <a:r>
              <a:rPr lang="en-US" sz="2400" i="1" dirty="0"/>
              <a:t> “But from those who were reputed to be somewhat (whatsoever they were, it </a:t>
            </a:r>
            <a:r>
              <a:rPr lang="en-US" sz="2400" i="1" dirty="0" err="1"/>
              <a:t>maketh</a:t>
            </a:r>
            <a:r>
              <a:rPr lang="en-US" sz="2400" i="1" dirty="0"/>
              <a:t> no matter to me</a:t>
            </a:r>
            <a:r>
              <a:rPr lang="en-US" sz="2400" i="1" dirty="0">
                <a:solidFill>
                  <a:srgbClr val="FF0000"/>
                </a:solidFill>
              </a:rPr>
              <a:t>: God </a:t>
            </a:r>
            <a:r>
              <a:rPr lang="en-US" sz="2400" i="1" dirty="0" err="1">
                <a:solidFill>
                  <a:srgbClr val="FF0000"/>
                </a:solidFill>
              </a:rPr>
              <a:t>accepteth</a:t>
            </a:r>
            <a:r>
              <a:rPr lang="en-US" sz="2400" i="1" dirty="0">
                <a:solidFill>
                  <a:srgbClr val="FF0000"/>
                </a:solidFill>
              </a:rPr>
              <a:t> not man's person</a:t>
            </a:r>
            <a:r>
              <a:rPr lang="en-US" sz="2400" i="1" dirty="0"/>
              <a:t>).”</a:t>
            </a:r>
          </a:p>
        </p:txBody>
      </p:sp>
      <p:sp>
        <p:nvSpPr>
          <p:cNvPr id="4" name="Slide Number Placeholder 3"/>
          <p:cNvSpPr>
            <a:spLocks noGrp="1"/>
          </p:cNvSpPr>
          <p:nvPr>
            <p:ph type="sldNum" sz="quarter" idx="12"/>
          </p:nvPr>
        </p:nvSpPr>
        <p:spPr/>
        <p:txBody>
          <a:bodyPr/>
          <a:lstStyle/>
          <a:p>
            <a:fld id="{C5B1C312-46C5-41C6-8D67-2C89A9B3F91B}" type="slidenum">
              <a:rPr lang="en-US" smtClean="0"/>
              <a:pPr/>
              <a:t>8</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buNone/>
            </a:pPr>
            <a:r>
              <a:rPr lang="en-US" sz="3500" b="1" u="sng" dirty="0">
                <a:solidFill>
                  <a:srgbClr val="FF0000"/>
                </a:solidFill>
              </a:rPr>
              <a:t>Impartiality is a characteristic of God and Jesus</a:t>
            </a:r>
            <a:r>
              <a:rPr lang="en-US" sz="3500" b="1" dirty="0">
                <a:solidFill>
                  <a:srgbClr val="FF0000"/>
                </a:solidFill>
              </a:rPr>
              <a:t>. </a:t>
            </a:r>
          </a:p>
          <a:p>
            <a:pPr>
              <a:buNone/>
            </a:pPr>
            <a:r>
              <a:rPr lang="en-US" sz="2800" b="1" i="1" dirty="0"/>
              <a:t>1 Pet 1:17 </a:t>
            </a:r>
            <a:r>
              <a:rPr lang="en-US" sz="2800" i="1" dirty="0"/>
              <a:t>“And if ye call on him as Father, who </a:t>
            </a:r>
            <a:r>
              <a:rPr lang="en-US" sz="2800" i="1" dirty="0">
                <a:solidFill>
                  <a:srgbClr val="FF0000"/>
                </a:solidFill>
              </a:rPr>
              <a:t>without respect of persons </a:t>
            </a:r>
            <a:r>
              <a:rPr lang="en-US" sz="2800" i="1" dirty="0" err="1"/>
              <a:t>judgeth</a:t>
            </a:r>
            <a:r>
              <a:rPr lang="en-US" sz="2800" i="1" dirty="0"/>
              <a:t> according to each man's work, pass the time of your sojourning in fear:”</a:t>
            </a:r>
          </a:p>
          <a:p>
            <a:pPr>
              <a:buNone/>
            </a:pPr>
            <a:r>
              <a:rPr lang="en-US" sz="2800" b="1" i="1" dirty="0"/>
              <a:t>Rom 2:10-11 </a:t>
            </a:r>
            <a:r>
              <a:rPr lang="en-US" sz="2800" i="1" dirty="0"/>
              <a:t>“but glory and honor and peace to every man that </a:t>
            </a:r>
            <a:r>
              <a:rPr lang="en-US" sz="2800" i="1" dirty="0" err="1"/>
              <a:t>worketh</a:t>
            </a:r>
            <a:r>
              <a:rPr lang="en-US" sz="2800" i="1" dirty="0"/>
              <a:t> good, to the Jew first, and also to the Greek: for there is </a:t>
            </a:r>
            <a:r>
              <a:rPr lang="en-US" sz="2800" i="1" dirty="0">
                <a:solidFill>
                  <a:srgbClr val="FF0000"/>
                </a:solidFill>
              </a:rPr>
              <a:t>no respect of persons with God</a:t>
            </a:r>
            <a:r>
              <a:rPr lang="en-US" sz="2800" i="1" dirty="0"/>
              <a:t>.”</a:t>
            </a:r>
          </a:p>
          <a:p>
            <a:pPr>
              <a:buNone/>
            </a:pPr>
            <a:r>
              <a:rPr lang="en-US" sz="2800" b="1" i="1" dirty="0"/>
              <a:t>Eph 6:9 </a:t>
            </a:r>
            <a:r>
              <a:rPr lang="en-US" sz="2800" i="1" dirty="0"/>
              <a:t>“knowing that he who is both their Master and yours is in heaven, and there is </a:t>
            </a:r>
            <a:r>
              <a:rPr lang="en-US" sz="2800" i="1" dirty="0">
                <a:solidFill>
                  <a:srgbClr val="FF0000"/>
                </a:solidFill>
              </a:rPr>
              <a:t>no respect of persons</a:t>
            </a:r>
            <a:r>
              <a:rPr lang="en-US" sz="2800" i="1" dirty="0"/>
              <a:t> with him.”</a:t>
            </a:r>
          </a:p>
          <a:p>
            <a:pPr>
              <a:buNone/>
            </a:pPr>
            <a:endParaRPr lang="en-US" dirty="0"/>
          </a:p>
        </p:txBody>
      </p:sp>
      <p:sp>
        <p:nvSpPr>
          <p:cNvPr id="4" name="Slide Number Placeholder 3"/>
          <p:cNvSpPr>
            <a:spLocks noGrp="1"/>
          </p:cNvSpPr>
          <p:nvPr>
            <p:ph type="sldNum" sz="quarter" idx="12"/>
          </p:nvPr>
        </p:nvSpPr>
        <p:spPr/>
        <p:txBody>
          <a:bodyPr/>
          <a:lstStyle/>
          <a:p>
            <a:fld id="{C5B1C312-46C5-41C6-8D67-2C89A9B3F91B}" type="slidenum">
              <a:rPr lang="en-US" smtClean="0"/>
              <a:pPr/>
              <a:t>9</a:t>
            </a:fld>
            <a:endParaRPr lang="en-US"/>
          </a:p>
        </p:txBody>
      </p:sp>
      <p:sp>
        <p:nvSpPr>
          <p:cNvPr id="2" name="Title 1"/>
          <p:cNvSpPr>
            <a:spLocks noGrp="1"/>
          </p:cNvSpPr>
          <p:nvPr>
            <p:ph type="title"/>
          </p:nvPr>
        </p:nvSpPr>
        <p:spPr>
          <a:xfrm>
            <a:off x="0" y="274638"/>
            <a:ext cx="9144000" cy="1143000"/>
          </a:xfrm>
        </p:spPr>
        <p:txBody>
          <a:bodyPr>
            <a:normAutofit fontScale="90000"/>
          </a:bodyPr>
          <a:lstStyle/>
          <a:p>
            <a:r>
              <a:rPr lang="en-US" i="1" dirty="0"/>
              <a:t>“The Faith” </a:t>
            </a:r>
            <a:r>
              <a:rPr lang="en-US" dirty="0"/>
              <a:t>Does Not Allow Favoritism</a:t>
            </a:r>
            <a:br>
              <a:rPr lang="en-US" dirty="0"/>
            </a:br>
            <a:r>
              <a:rPr lang="en-US" dirty="0"/>
              <a:t>James 2:1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1302</TotalTime>
  <Words>1018</Words>
  <Application>Microsoft Office PowerPoint</Application>
  <PresentationFormat>On-screen Show (4:3)</PresentationFormat>
  <Paragraphs>142</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Calibri</vt:lpstr>
      <vt:lpstr>Lucida Sans Unicode</vt:lpstr>
      <vt:lpstr>Verdana</vt:lpstr>
      <vt:lpstr>Wingdings 2</vt:lpstr>
      <vt:lpstr>Wingdings 3</vt:lpstr>
      <vt:lpstr>Theme16</vt:lpstr>
      <vt:lpstr>Fulfilling The Royal Law</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“The Faith” Does Not Allow Favoritism James 2:1</vt:lpstr>
      <vt:lpstr>Two Arguments Against Partiality</vt:lpstr>
      <vt:lpstr>Two Arguments Against Partiality</vt:lpstr>
      <vt:lpstr>Two Arguments Against Partiality</vt:lpstr>
      <vt:lpstr>Two Arguments Against Partiality</vt:lpstr>
      <vt:lpstr>Showing Partiality Is Sinful James 2:9</vt:lpstr>
      <vt:lpstr>Showing Partiality Is Sinful James 2:9</vt:lpstr>
      <vt:lpstr>Showing Partiality Is Sinful James 2:9</vt:lpstr>
      <vt:lpstr>Showing Partiality Is Sinful James 2:9</vt:lpstr>
      <vt:lpstr>Conclusion: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Fulfilling The Royal Law</dc:title>
  <dc:creator>Micky Galloway</dc:creator>
  <cp:lastModifiedBy>Thomas Thornhill</cp:lastModifiedBy>
  <cp:revision>33</cp:revision>
  <dcterms:created xsi:type="dcterms:W3CDTF">2014-03-09T21:12:53Z</dcterms:created>
  <dcterms:modified xsi:type="dcterms:W3CDTF">2016-04-11T15:53:32Z</dcterms:modified>
</cp:coreProperties>
</file>