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79" r:id="rId5"/>
    <p:sldId id="283" r:id="rId6"/>
    <p:sldId id="282" r:id="rId7"/>
    <p:sldId id="284" r:id="rId8"/>
    <p:sldId id="285" r:id="rId9"/>
    <p:sldId id="273" r:id="rId10"/>
    <p:sldId id="281" r:id="rId11"/>
    <p:sldId id="274" r:id="rId12"/>
    <p:sldId id="275" r:id="rId13"/>
    <p:sldId id="260" r:id="rId14"/>
    <p:sldId id="261" r:id="rId15"/>
    <p:sldId id="262" r:id="rId16"/>
    <p:sldId id="264" r:id="rId17"/>
    <p:sldId id="263" r:id="rId18"/>
    <p:sldId id="265" r:id="rId19"/>
    <p:sldId id="267" r:id="rId20"/>
    <p:sldId id="269" r:id="rId21"/>
    <p:sldId id="268" r:id="rId22"/>
    <p:sldId id="271" r:id="rId23"/>
    <p:sldId id="272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7" autoAdjust="0"/>
    <p:restoredTop sz="94660"/>
  </p:normalViewPr>
  <p:slideViewPr>
    <p:cSldViewPr>
      <p:cViewPr varScale="1">
        <p:scale>
          <a:sx n="69" d="100"/>
          <a:sy n="69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8"/>
    </p:cViewPr>
  </p:sorterViewPr>
  <p:notesViewPr>
    <p:cSldViewPr>
      <p:cViewPr varScale="1">
        <p:scale>
          <a:sx n="52" d="100"/>
          <a:sy n="52" d="100"/>
        </p:scale>
        <p:origin x="-1866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7B20F7-09E4-4A11-B490-4F36EE3FBC80}" type="datetimeFigureOut">
              <a:rPr lang="en-US" smtClean="0"/>
              <a:pPr/>
              <a:t>4/6/2016</a:t>
            </a:fld>
            <a:r>
              <a:rPr lang="en-US" dirty="0" smtClean="0"/>
              <a:t>  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52D6FA8-9C7D-4496-9626-726702EF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2F5FF4-B6B7-4A85-8116-FBE6352525E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7340C6-CABD-4FE8-82EE-F16BD9A45F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340C6-CABD-4FE8-82EE-F16BD9A45F5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C53AB7-780B-47D4-9D98-C6A084039B05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31A91-1688-46CA-A93E-E0F9FFE98214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33D31-26BA-4FFB-9970-BF005F90E86D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6D936-E997-4BFA-8DBC-C57451D86C4C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A6C705-10C5-4A0F-8699-C579E2FBED61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81C136-8FEF-404F-A279-6B6E24B14242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B9FDD-8F1A-42E9-8A7B-9B4FBED15945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B1A880-2C70-4FE2-90D1-B5E5ABC3D97A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3CAA3F-182A-4BFE-AE8E-44F9EB069341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AC1ABEE-5C31-4E9D-882F-20F5B2E74958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4B1D53-5774-4A35-BF59-386CECB989C1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5973C6-D1B6-4A07-AA84-ACA1B62745BA}" type="datetime1">
              <a:rPr lang="en-US" smtClean="0"/>
              <a:pPr/>
              <a:t>4/6/2016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563666-AD30-483F-A305-047004CE3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Faith And 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2:14-26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752600"/>
            <a:ext cx="8610600" cy="51054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1.	There are two general kinds of </a:t>
            </a:r>
            <a:r>
              <a:rPr lang="en-US" sz="2800" dirty="0" smtClean="0"/>
              <a:t>faith mentioned </a:t>
            </a:r>
            <a:r>
              <a:rPr lang="en-US" sz="2800" dirty="0"/>
              <a:t>in the Scriptures.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a.	A narrow faith which involves only the acceptance of testimony. </a:t>
            </a:r>
            <a:r>
              <a:rPr lang="en-US" sz="2400" dirty="0" err="1"/>
              <a:t>Jno</a:t>
            </a:r>
            <a:r>
              <a:rPr lang="en-US" sz="2400" dirty="0"/>
              <a:t>. 12:42; </a:t>
            </a:r>
            <a:r>
              <a:rPr lang="en-US" sz="2400" dirty="0" err="1"/>
              <a:t>Jms</a:t>
            </a:r>
            <a:r>
              <a:rPr lang="en-US" sz="2400" dirty="0"/>
              <a:t>. 2:19.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b.	A comprehensive faith which includes conviction, trust and obedience. </a:t>
            </a:r>
            <a:r>
              <a:rPr lang="en-US" sz="2400" dirty="0" err="1">
                <a:solidFill>
                  <a:srgbClr val="FF0000"/>
                </a:solidFill>
              </a:rPr>
              <a:t>Jno</a:t>
            </a:r>
            <a:r>
              <a:rPr lang="en-US" sz="2400" dirty="0">
                <a:solidFill>
                  <a:srgbClr val="FF0000"/>
                </a:solidFill>
              </a:rPr>
              <a:t>. 3:16; Eph. 2:8; Rom. 5:1.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2.	There are three kinds of works mentioned in the Scriptures.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a.	Works of the law of Moses. Rom. 3:28; Gal. 3:2.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b.	Works of human merit and glory. Eph. 2:9;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Tit</a:t>
            </a:r>
            <a:r>
              <a:rPr lang="en-US" sz="2400" dirty="0"/>
              <a:t>. 3:5.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c.	Works of faith, righteousness, obedience.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Acts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smtClean="0">
                <a:solidFill>
                  <a:srgbClr val="FF0000"/>
                </a:solidFill>
              </a:rPr>
              <a:t>10:34-35; 1 </a:t>
            </a:r>
            <a:r>
              <a:rPr lang="en-US" sz="2400" dirty="0">
                <a:solidFill>
                  <a:srgbClr val="FF0000"/>
                </a:solidFill>
              </a:rPr>
              <a:t>Thess. </a:t>
            </a:r>
            <a:r>
              <a:rPr lang="en-US" sz="2400" dirty="0" smtClean="0">
                <a:solidFill>
                  <a:srgbClr val="FF0000"/>
                </a:solidFill>
              </a:rPr>
              <a:t>1:3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95400"/>
          </a:xfrm>
          <a:noFill/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Faith And Works Reconciled</a:t>
            </a:r>
            <a:endParaRPr lang="en-US" sz="4800" dirty="0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7391400" y="3886200"/>
            <a:ext cx="1066800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649954" y="2590800"/>
            <a:ext cx="494046" cy="28623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</a:t>
            </a:r>
          </a:p>
          <a:p>
            <a:r>
              <a:rPr lang="en-US" sz="3600" b="1" dirty="0" smtClean="0"/>
              <a:t>A</a:t>
            </a:r>
          </a:p>
          <a:p>
            <a:r>
              <a:rPr lang="en-US" sz="3600" b="1" dirty="0" smtClean="0"/>
              <a:t>V</a:t>
            </a:r>
          </a:p>
          <a:p>
            <a:r>
              <a:rPr lang="en-US" sz="3600" b="1" dirty="0" smtClean="0"/>
              <a:t>E</a:t>
            </a:r>
          </a:p>
          <a:p>
            <a:r>
              <a:rPr lang="en-US" sz="3600" b="1" dirty="0" smtClean="0"/>
              <a:t>S</a:t>
            </a:r>
            <a:endParaRPr lang="en-US" sz="3600" b="1" dirty="0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5105400" y="4419600"/>
            <a:ext cx="3429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8915400" cy="438912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dirty="0" smtClean="0"/>
              <a:t>Wide-spread Denominational Explanation </a:t>
            </a:r>
            <a:r>
              <a:rPr lang="en-US" sz="2800" dirty="0" smtClean="0"/>
              <a:t>– </a:t>
            </a:r>
            <a:r>
              <a:rPr lang="en-US" sz="2800" b="1" dirty="0" smtClean="0">
                <a:solidFill>
                  <a:srgbClr val="FF0000"/>
                </a:solidFill>
              </a:rPr>
              <a:t>Unacceptable.</a:t>
            </a:r>
          </a:p>
          <a:p>
            <a:endParaRPr lang="en-US" sz="2800" dirty="0" smtClean="0"/>
          </a:p>
          <a:p>
            <a:r>
              <a:rPr lang="en-US" sz="2800" dirty="0" smtClean="0"/>
              <a:t>“The passage is applicable to the Christian, but not to the sinner.</a:t>
            </a:r>
          </a:p>
          <a:p>
            <a:pPr lvl="1"/>
            <a:r>
              <a:rPr lang="en-US" sz="2400" dirty="0" smtClean="0"/>
              <a:t>Good works are necessary to show one has been saved, but works are wholly unnecessary in order to be saved.” 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Explanations Of James 2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95300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Wide-spread Denominational Explanation </a:t>
            </a:r>
            <a:r>
              <a:rPr lang="en-US" dirty="0" smtClean="0"/>
              <a:t>– </a:t>
            </a:r>
            <a:r>
              <a:rPr lang="en-US" b="1" dirty="0" smtClean="0">
                <a:solidFill>
                  <a:srgbClr val="FF0000"/>
                </a:solidFill>
              </a:rPr>
              <a:t>Unacceptable</a:t>
            </a:r>
          </a:p>
          <a:p>
            <a:endParaRPr lang="en-US" u="sng" dirty="0" smtClean="0"/>
          </a:p>
          <a:p>
            <a:r>
              <a:rPr lang="en-US" u="sng" dirty="0" smtClean="0"/>
              <a:t>Requires two kinds of faith</a:t>
            </a:r>
            <a:r>
              <a:rPr lang="en-US" dirty="0" smtClean="0"/>
              <a:t>: 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One that saves: (Non-working, inactive)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One that keeps us saved. (Working, active, obedient)</a:t>
            </a:r>
          </a:p>
          <a:p>
            <a:r>
              <a:rPr lang="en-US" dirty="0" smtClean="0"/>
              <a:t>  We are not saved by a dead faith and kept saved by a living faith!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Explanations Of James 2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3200" i="1" dirty="0" smtClean="0"/>
              <a:t>James 2:14 “What doth it profit, my brethren, if a man say </a:t>
            </a:r>
            <a:r>
              <a:rPr lang="en-US" sz="3200" i="1" u="sng" dirty="0" smtClean="0"/>
              <a:t>he hath faith</a:t>
            </a:r>
            <a:r>
              <a:rPr lang="en-US" sz="3200" i="1" dirty="0" smtClean="0"/>
              <a:t>, but have not works? </a:t>
            </a:r>
            <a:r>
              <a:rPr lang="en-US" sz="3200" i="1" u="sng" dirty="0" smtClean="0"/>
              <a:t>can that faith</a:t>
            </a:r>
            <a:r>
              <a:rPr lang="en-US" sz="3200" i="1" dirty="0" smtClean="0"/>
              <a:t> save him?”</a:t>
            </a:r>
          </a:p>
          <a:p>
            <a:pPr>
              <a:buNone/>
            </a:pPr>
            <a:endParaRPr lang="en-US" sz="3200" i="1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Can the kind of faith that has no works save him?</a:t>
            </a:r>
            <a:r>
              <a:rPr lang="en-US" sz="32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</a:t>
            </a:r>
            <a:r>
              <a:rPr lang="en-US" sz="2800" u="sng" dirty="0" smtClean="0"/>
              <a:t>faith </a:t>
            </a:r>
            <a:r>
              <a:rPr lang="en-US" sz="2800" dirty="0" smtClean="0"/>
              <a:t>which involves only the acceptance of testimony. </a:t>
            </a:r>
            <a:r>
              <a:rPr lang="en-US" sz="2800" dirty="0" err="1" smtClean="0"/>
              <a:t>Jno</a:t>
            </a:r>
            <a:r>
              <a:rPr lang="en-US" sz="2800" dirty="0" smtClean="0"/>
              <a:t>. 8:30-44; </a:t>
            </a:r>
            <a:r>
              <a:rPr lang="en-US" sz="2800" dirty="0" err="1" smtClean="0"/>
              <a:t>Jno</a:t>
            </a:r>
            <a:r>
              <a:rPr lang="en-US" sz="2800" dirty="0" smtClean="0"/>
              <a:t>. 12:42; </a:t>
            </a:r>
            <a:r>
              <a:rPr lang="en-US" sz="2800" dirty="0" err="1" smtClean="0"/>
              <a:t>Jms</a:t>
            </a:r>
            <a:r>
              <a:rPr lang="en-US" sz="2800" dirty="0" smtClean="0"/>
              <a:t>. 2:19</a:t>
            </a:r>
            <a:r>
              <a:rPr lang="en-US" sz="2800" dirty="0" smtClean="0"/>
              <a:t>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900" b="1" dirty="0" smtClean="0">
                <a:solidFill>
                  <a:srgbClr val="FF0000"/>
                </a:solidFill>
              </a:rPr>
              <a:t>NO!!!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Proposition Stated </a:t>
            </a:r>
            <a:br>
              <a:rPr lang="en-US" dirty="0" smtClean="0"/>
            </a:br>
            <a:r>
              <a:rPr lang="en-US" dirty="0" smtClean="0"/>
              <a:t>– James 2:14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200" i="1" dirty="0" smtClean="0"/>
              <a:t>John 3:16 “whosoever </a:t>
            </a:r>
            <a:r>
              <a:rPr lang="en-US" sz="3200" i="1" u="sng" dirty="0" smtClean="0"/>
              <a:t>believeth</a:t>
            </a:r>
            <a:r>
              <a:rPr lang="en-US" sz="3200" i="1" dirty="0" smtClean="0"/>
              <a:t> on him should not perish, but have eternal life.”</a:t>
            </a:r>
          </a:p>
          <a:p>
            <a:pPr>
              <a:buNone/>
            </a:pPr>
            <a:r>
              <a:rPr lang="en-US" sz="3200" i="1" dirty="0" smtClean="0"/>
              <a:t>John 3:36 “He that </a:t>
            </a:r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en-US" sz="3200" i="1" dirty="0" err="1" smtClean="0">
                <a:solidFill>
                  <a:srgbClr val="FF0000"/>
                </a:solidFill>
              </a:rPr>
              <a:t>obeyeth</a:t>
            </a:r>
            <a:r>
              <a:rPr lang="en-US" sz="3200" i="1" dirty="0" smtClean="0">
                <a:solidFill>
                  <a:srgbClr val="FF0000"/>
                </a:solidFill>
              </a:rPr>
              <a:t> not, ASV), </a:t>
            </a:r>
            <a:r>
              <a:rPr lang="en-US" sz="3200" i="1" dirty="0" smtClean="0"/>
              <a:t>the Son shall not see life.”</a:t>
            </a:r>
          </a:p>
          <a:p>
            <a:pPr>
              <a:buNone/>
            </a:pPr>
            <a:endParaRPr lang="en-US" sz="3200" i="1" dirty="0" smtClean="0"/>
          </a:p>
          <a:p>
            <a:pPr>
              <a:buNone/>
            </a:pPr>
            <a:r>
              <a:rPr lang="en-US" sz="3200" i="1" dirty="0" err="1" smtClean="0"/>
              <a:t>Apeithéœ</a:t>
            </a:r>
            <a:r>
              <a:rPr lang="en-US" sz="3200" i="1" dirty="0" smtClean="0"/>
              <a:t>. “This word means "to be disobedient" and is a significant term in the LXX for disobedience to God.” 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… </a:t>
            </a:r>
            <a:r>
              <a:rPr lang="en-US" sz="3200" i="1" dirty="0" err="1" smtClean="0"/>
              <a:t>Jno</a:t>
            </a:r>
            <a:r>
              <a:rPr lang="en-US" sz="3200" i="1" dirty="0" smtClean="0"/>
              <a:t>. </a:t>
            </a:r>
            <a:r>
              <a:rPr lang="en-US" sz="3200" i="1" dirty="0" smtClean="0"/>
              <a:t>3:36  </a:t>
            </a:r>
            <a:r>
              <a:rPr lang="en-US" sz="2000" i="1" dirty="0" smtClean="0"/>
              <a:t>(Theological </a:t>
            </a:r>
            <a:r>
              <a:rPr lang="en-US" sz="2000" i="1" dirty="0" smtClean="0"/>
              <a:t>Dictionary of the New Testament)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Saving Faith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33600" y="2819400"/>
            <a:ext cx="28956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i="1" dirty="0" smtClean="0"/>
              <a:t>Rom 5:1-2 “Being therefore justified </a:t>
            </a:r>
            <a:r>
              <a:rPr lang="en-US" sz="3200" i="1" u="sng" dirty="0" smtClean="0">
                <a:solidFill>
                  <a:srgbClr val="FF0000"/>
                </a:solidFill>
              </a:rPr>
              <a:t>by faith</a:t>
            </a:r>
            <a:r>
              <a:rPr lang="en-US" sz="3200" i="1" dirty="0" smtClean="0">
                <a:solidFill>
                  <a:srgbClr val="FF0000"/>
                </a:solidFill>
              </a:rPr>
              <a:t>,</a:t>
            </a:r>
            <a:r>
              <a:rPr lang="en-US" sz="3200" i="1" dirty="0" smtClean="0"/>
              <a:t> we have peace with God through our Lord Jesus Christ; through whom also we have had our access </a:t>
            </a:r>
            <a:r>
              <a:rPr lang="en-US" sz="3200" i="1" u="sng" dirty="0" smtClean="0">
                <a:solidFill>
                  <a:srgbClr val="FF0000"/>
                </a:solidFill>
              </a:rPr>
              <a:t>by faith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smtClean="0"/>
              <a:t>into this grace wherein we stand.” </a:t>
            </a:r>
          </a:p>
          <a:p>
            <a:pPr>
              <a:buNone/>
            </a:pPr>
            <a:r>
              <a:rPr lang="en-US" sz="3200" i="1" dirty="0" smtClean="0"/>
              <a:t>Gal 3:26-27 “For ye are all sons of God, </a:t>
            </a:r>
            <a:r>
              <a:rPr lang="en-US" sz="3200" i="1" u="sng" dirty="0" smtClean="0">
                <a:solidFill>
                  <a:srgbClr val="FF0000"/>
                </a:solidFill>
              </a:rPr>
              <a:t>through faith</a:t>
            </a:r>
            <a:r>
              <a:rPr lang="en-US" sz="3200" i="1" dirty="0" smtClean="0">
                <a:solidFill>
                  <a:srgbClr val="FF0000"/>
                </a:solidFill>
              </a:rPr>
              <a:t>, </a:t>
            </a:r>
            <a:r>
              <a:rPr lang="en-US" sz="3200" i="1" dirty="0" smtClean="0"/>
              <a:t>in Christ Jesus. For as many of you as were baptized into Christ did put on Christ.”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Saving Faith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i="1" dirty="0" smtClean="0"/>
              <a:t>James 2:15-17 “If a brother or sister be naked and in lack of daily food, and one of you say unto them, Go in peace, be ye warmed and filled; and yet ye give them not the things needful to the body; what doth it profit?</a:t>
            </a:r>
          </a:p>
          <a:p>
            <a:pPr>
              <a:buNone/>
            </a:pPr>
            <a:r>
              <a:rPr lang="en-US" sz="3200" b="1" i="1" u="sng" dirty="0" smtClean="0">
                <a:solidFill>
                  <a:srgbClr val="FF0000"/>
                </a:solidFill>
              </a:rPr>
              <a:t>Even so faith, if it have not works, is dead in itself</a:t>
            </a:r>
            <a:r>
              <a:rPr lang="en-US" sz="3200" b="1" i="1" dirty="0" smtClean="0">
                <a:solidFill>
                  <a:srgbClr val="FF0000"/>
                </a:solidFill>
              </a:rPr>
              <a:t>.”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3200" i="1" dirty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Saving faith </a:t>
            </a:r>
            <a:r>
              <a:rPr lang="en-US" sz="3200" i="1" dirty="0" smtClean="0"/>
              <a:t>“works by love.”</a:t>
            </a:r>
            <a:r>
              <a:rPr lang="en-US" sz="3200" dirty="0" smtClean="0"/>
              <a:t> cf. Gal. 5:6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Proposition Illustrated </a:t>
            </a:r>
            <a:br>
              <a:rPr lang="en-US" dirty="0" smtClean="0"/>
            </a:br>
            <a:r>
              <a:rPr lang="en-US" dirty="0" smtClean="0"/>
              <a:t>– James 2:15-16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u="sng" dirty="0" smtClean="0">
                <a:solidFill>
                  <a:srgbClr val="FF0000"/>
                </a:solidFill>
              </a:rPr>
              <a:t>Faith Without Works</a:t>
            </a:r>
            <a:r>
              <a:rPr lang="en-US" sz="3500" b="1" dirty="0" smtClean="0">
                <a:solidFill>
                  <a:srgbClr val="FF0000"/>
                </a:solidFill>
              </a:rPr>
              <a:t>. Vs. 14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 smtClean="0"/>
              <a:t>Profession is not enough. </a:t>
            </a:r>
            <a:r>
              <a:rPr lang="en-US" sz="3400" dirty="0" err="1" smtClean="0"/>
              <a:t>Lk</a:t>
            </a:r>
            <a:r>
              <a:rPr lang="en-US" sz="3400" dirty="0" smtClean="0"/>
              <a:t>. 6:46; 7:21ff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 smtClean="0"/>
              <a:t>Lord demands doing. Mt. 7:24; 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Acts </a:t>
            </a:r>
            <a:r>
              <a:rPr lang="en-US" sz="3400" dirty="0" smtClean="0"/>
              <a:t>2:37; </a:t>
            </a:r>
            <a:r>
              <a:rPr lang="en-US" sz="3400" dirty="0" smtClean="0"/>
              <a:t>2 </a:t>
            </a:r>
            <a:r>
              <a:rPr lang="en-US" sz="3400" dirty="0" smtClean="0"/>
              <a:t>Pet. 1:10</a:t>
            </a:r>
          </a:p>
          <a:p>
            <a:pPr algn="just">
              <a:buFont typeface="Wingdings" pitchFamily="2" charset="2"/>
              <a:buChar char="Ø"/>
            </a:pPr>
            <a:endParaRPr lang="en-US" u="sng" dirty="0"/>
          </a:p>
          <a:p>
            <a:pPr algn="just">
              <a:buNone/>
            </a:pPr>
            <a:r>
              <a:rPr lang="en-US" sz="3600" u="sng" dirty="0" smtClean="0"/>
              <a:t>Faith without works condemns</a:t>
            </a:r>
            <a:r>
              <a:rPr lang="en-US" sz="3600" dirty="0" smtClean="0"/>
              <a:t>!</a:t>
            </a:r>
            <a:r>
              <a:rPr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5480"/>
            <a:ext cx="868680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b="1" u="sng" dirty="0" smtClean="0">
                <a:solidFill>
                  <a:srgbClr val="FF0000"/>
                </a:solidFill>
              </a:rPr>
              <a:t>James’ </a:t>
            </a:r>
            <a:r>
              <a:rPr lang="en-US" sz="3500" b="1" u="sng" dirty="0" smtClean="0">
                <a:solidFill>
                  <a:srgbClr val="FF0000"/>
                </a:solidFill>
              </a:rPr>
              <a:t>challenge</a:t>
            </a:r>
            <a:r>
              <a:rPr lang="en-US" sz="3500" b="1" dirty="0" smtClean="0">
                <a:solidFill>
                  <a:srgbClr val="FF0000"/>
                </a:solidFill>
              </a:rPr>
              <a:t>: </a:t>
            </a:r>
          </a:p>
          <a:p>
            <a:pPr>
              <a:buNone/>
            </a:pPr>
            <a:r>
              <a:rPr lang="en-US" sz="3200" i="1" dirty="0" smtClean="0"/>
              <a:t>“show me thy faith apart from (thy) works.” </a:t>
            </a:r>
            <a:br>
              <a:rPr lang="en-US" sz="3200" i="1" dirty="0" smtClean="0"/>
            </a:br>
            <a:r>
              <a:rPr lang="en-US" sz="3200" i="1" dirty="0" smtClean="0"/>
              <a:t> cf. Mt. 7:21  </a:t>
            </a:r>
          </a:p>
          <a:p>
            <a:endParaRPr lang="en-US" sz="3200" i="1" dirty="0"/>
          </a:p>
          <a:p>
            <a:pPr>
              <a:buNone/>
            </a:pPr>
            <a:r>
              <a:rPr lang="en-US" sz="3500" b="1" u="sng" dirty="0" smtClean="0">
                <a:solidFill>
                  <a:srgbClr val="FF0000"/>
                </a:solidFill>
              </a:rPr>
              <a:t>Demons believe and shudder</a:t>
            </a:r>
            <a:r>
              <a:rPr lang="en-US" sz="3500" b="1" dirty="0" smtClean="0">
                <a:solidFill>
                  <a:srgbClr val="FF0000"/>
                </a:solidFill>
              </a:rPr>
              <a:t>. </a:t>
            </a:r>
            <a:r>
              <a:rPr lang="en-US" sz="3500" b="1" dirty="0" err="1" smtClean="0">
                <a:solidFill>
                  <a:srgbClr val="FF0000"/>
                </a:solidFill>
              </a:rPr>
              <a:t>Jms</a:t>
            </a:r>
            <a:r>
              <a:rPr lang="en-US" sz="3500" b="1" dirty="0" smtClean="0">
                <a:solidFill>
                  <a:srgbClr val="FF0000"/>
                </a:solidFill>
              </a:rPr>
              <a:t>. </a:t>
            </a:r>
            <a:r>
              <a:rPr lang="en-US" sz="3500" b="1" dirty="0" smtClean="0">
                <a:solidFill>
                  <a:srgbClr val="FF0000"/>
                </a:solidFill>
              </a:rPr>
              <a:t>2:19</a:t>
            </a:r>
          </a:p>
          <a:p>
            <a:r>
              <a:rPr lang="en-US" sz="3200" dirty="0" smtClean="0"/>
              <a:t>Conscious that Jesus </a:t>
            </a:r>
            <a:r>
              <a:rPr lang="en-US" sz="3200" dirty="0" smtClean="0"/>
              <a:t>was their destroyer.  Mk. 1:24; 5:7</a:t>
            </a:r>
          </a:p>
          <a:p>
            <a:pPr marL="512064" lvl="2" indent="-274320">
              <a:buClr>
                <a:schemeClr val="accent3"/>
              </a:buClr>
              <a:buSzPct val="95000"/>
            </a:pPr>
            <a:r>
              <a:rPr lang="en-US" sz="2800" dirty="0" smtClean="0"/>
              <a:t>Recognized Jesus and confessed Him to be God’s Son and trembled at His presence.  Mk. 5:7;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Lk</a:t>
            </a:r>
            <a:r>
              <a:rPr lang="en-US" sz="2800" dirty="0" smtClean="0"/>
              <a:t>. 4:34</a:t>
            </a:r>
          </a:p>
          <a:p>
            <a:pPr marL="512064" lvl="2" indent="-274320">
              <a:buClr>
                <a:schemeClr val="accent3"/>
              </a:buClr>
              <a:buSzPct val="95000"/>
            </a:pPr>
            <a:r>
              <a:rPr lang="en-US" sz="3000" dirty="0" smtClean="0"/>
              <a:t>Jesus was to torment them.  Mt. 8:29</a:t>
            </a:r>
          </a:p>
          <a:p>
            <a:endParaRPr lang="en-US" sz="3200" i="1" dirty="0" smtClean="0"/>
          </a:p>
          <a:p>
            <a:pPr lvl="1"/>
            <a:endParaRPr lang="en-US" sz="3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(Saving) Faith Be Separated From Works?  -- James 2:18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  <a:noFill/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b="1" u="sng" dirty="0" smtClean="0">
                <a:solidFill>
                  <a:srgbClr val="FF0000"/>
                </a:solidFill>
              </a:rPr>
              <a:t>Abraham</a:t>
            </a:r>
            <a:r>
              <a:rPr lang="en-US" sz="3200" b="1" dirty="0" smtClean="0">
                <a:solidFill>
                  <a:srgbClr val="FF0000"/>
                </a:solidFill>
              </a:rPr>
              <a:t>. Vs. 21-23</a:t>
            </a:r>
          </a:p>
          <a:p>
            <a:r>
              <a:rPr lang="en-US" sz="3200" i="1" dirty="0" smtClean="0"/>
              <a:t>“Abraham… </a:t>
            </a:r>
            <a:r>
              <a:rPr lang="en-US" sz="3200" i="1" u="sng" dirty="0" smtClean="0"/>
              <a:t>justified by works</a:t>
            </a:r>
            <a:r>
              <a:rPr lang="en-US" sz="3200" i="1" dirty="0" smtClean="0"/>
              <a:t>, in that he offered up Isaac.” </a:t>
            </a:r>
            <a:r>
              <a:rPr lang="en-US" sz="3200" i="1" dirty="0" err="1" smtClean="0"/>
              <a:t>Jms</a:t>
            </a:r>
            <a:r>
              <a:rPr lang="en-US" sz="3200" i="1" dirty="0" smtClean="0"/>
              <a:t>. 2:21</a:t>
            </a:r>
          </a:p>
          <a:p>
            <a:r>
              <a:rPr lang="en-US" sz="3200" i="1" dirty="0" smtClean="0"/>
              <a:t>“</a:t>
            </a:r>
            <a:r>
              <a:rPr lang="en-US" sz="3200" i="1" u="sng" dirty="0" smtClean="0"/>
              <a:t>By faith</a:t>
            </a:r>
            <a:r>
              <a:rPr lang="en-US" sz="3200" i="1" dirty="0" smtClean="0"/>
              <a:t> Abraham… offered up Isaac.” Heb. 11:17</a:t>
            </a:r>
          </a:p>
          <a:p>
            <a:endParaRPr lang="en-US" sz="3200" dirty="0" smtClean="0"/>
          </a:p>
          <a:p>
            <a:r>
              <a:rPr lang="en-US" sz="3200" b="1" dirty="0" smtClean="0">
                <a:solidFill>
                  <a:srgbClr val="FF0000"/>
                </a:solidFill>
              </a:rPr>
              <a:t>Read Gen. 22:1-14. (Note words of action.)</a:t>
            </a:r>
          </a:p>
          <a:p>
            <a:pPr lvl="1"/>
            <a:r>
              <a:rPr lang="en-US" sz="3000" dirty="0" smtClean="0"/>
              <a:t>Abraham believed God! (Trust and Obedience)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r>
              <a:rPr lang="en-US" dirty="0" smtClean="0"/>
              <a:t>Saving Faith Illustrated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344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u="sng" dirty="0" smtClean="0"/>
              <a:t>Review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Must be a </a:t>
            </a:r>
            <a:r>
              <a:rPr lang="en-US" sz="4000" b="1" i="1" dirty="0" smtClean="0">
                <a:solidFill>
                  <a:srgbClr val="FF0000"/>
                </a:solidFill>
              </a:rPr>
              <a:t>“doer” </a:t>
            </a:r>
            <a:r>
              <a:rPr lang="en-US" sz="3200" dirty="0" smtClean="0"/>
              <a:t>and not a </a:t>
            </a:r>
            <a:r>
              <a:rPr lang="en-US" sz="3200" i="1" dirty="0" smtClean="0"/>
              <a:t>“hearer only</a:t>
            </a:r>
            <a:r>
              <a:rPr lang="en-US" sz="3200" i="1" smtClean="0"/>
              <a:t>.”  Jms</a:t>
            </a:r>
            <a:r>
              <a:rPr lang="en-US" sz="3200" i="1" dirty="0" smtClean="0"/>
              <a:t>. 1:22-25</a:t>
            </a:r>
          </a:p>
          <a:p>
            <a:r>
              <a:rPr lang="en-US" sz="4000" b="1" dirty="0" smtClean="0">
                <a:solidFill>
                  <a:srgbClr val="FF0000"/>
                </a:solidFill>
              </a:rPr>
              <a:t>Inactive faith </a:t>
            </a:r>
            <a:r>
              <a:rPr lang="en-US" sz="3200" dirty="0" smtClean="0"/>
              <a:t>renders </a:t>
            </a:r>
            <a:r>
              <a:rPr lang="en-US" sz="3200" i="1" dirty="0" smtClean="0"/>
              <a:t>“vain” </a:t>
            </a:r>
            <a:r>
              <a:rPr lang="en-US" sz="3200" dirty="0" smtClean="0"/>
              <a:t>one’s religion. </a:t>
            </a:r>
            <a:r>
              <a:rPr lang="en-US" sz="3200" dirty="0" err="1" smtClean="0"/>
              <a:t>Jms</a:t>
            </a:r>
            <a:r>
              <a:rPr lang="en-US" sz="3200" dirty="0" smtClean="0"/>
              <a:t>. 1:26-27</a:t>
            </a:r>
          </a:p>
          <a:p>
            <a:r>
              <a:rPr lang="en-US" sz="3200" dirty="0" smtClean="0"/>
              <a:t>A </a:t>
            </a:r>
            <a:r>
              <a:rPr lang="en-US" sz="4000" b="1" i="1" dirty="0" smtClean="0">
                <a:solidFill>
                  <a:srgbClr val="FF0000"/>
                </a:solidFill>
              </a:rPr>
              <a:t>“doer of the word” </a:t>
            </a:r>
            <a:r>
              <a:rPr lang="en-US" sz="3200" dirty="0" smtClean="0"/>
              <a:t>does not discriminate. </a:t>
            </a:r>
            <a:r>
              <a:rPr lang="en-US" sz="3200" dirty="0" err="1" smtClean="0"/>
              <a:t>Jms</a:t>
            </a:r>
            <a:r>
              <a:rPr lang="en-US" sz="3200" dirty="0" smtClean="0"/>
              <a:t>. 2:1-13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 &amp; Works – James 2:14-26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 smtClean="0">
                <a:solidFill>
                  <a:srgbClr val="FF0000"/>
                </a:solidFill>
              </a:rPr>
              <a:t>Abraham</a:t>
            </a:r>
            <a:r>
              <a:rPr lang="en-US" sz="3200" b="1" dirty="0" smtClean="0">
                <a:solidFill>
                  <a:srgbClr val="FF0000"/>
                </a:solidFill>
              </a:rPr>
              <a:t>. Vs. 21-23</a:t>
            </a:r>
          </a:p>
          <a:p>
            <a:r>
              <a:rPr lang="en-US" sz="3200" dirty="0" smtClean="0"/>
              <a:t>NOTE: </a:t>
            </a:r>
            <a:r>
              <a:rPr lang="en-US" sz="3200" i="1" dirty="0" smtClean="0"/>
              <a:t>“Thou </a:t>
            </a:r>
            <a:r>
              <a:rPr lang="en-US" sz="3200" i="1" dirty="0" err="1" smtClean="0"/>
              <a:t>seest</a:t>
            </a:r>
            <a:r>
              <a:rPr lang="en-US" sz="3200" i="1" dirty="0" smtClean="0"/>
              <a:t> that faith wrought with his works, and by works was faith made </a:t>
            </a:r>
            <a:r>
              <a:rPr lang="en-US" sz="3200" i="1" u="sng" dirty="0" smtClean="0"/>
              <a:t>perfect</a:t>
            </a:r>
            <a:r>
              <a:rPr lang="en-US" sz="3200" i="1" dirty="0" smtClean="0"/>
              <a:t>.” vs. 22</a:t>
            </a:r>
          </a:p>
          <a:p>
            <a:pPr>
              <a:buNone/>
            </a:pPr>
            <a:endParaRPr lang="en-US" sz="3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r>
              <a:rPr lang="en-US" dirty="0" smtClean="0"/>
              <a:t>Saving Faith Illustrated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029200"/>
          </a:xfrm>
          <a:noFill/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500" b="1" u="sng" dirty="0" err="1" smtClean="0">
                <a:solidFill>
                  <a:srgbClr val="FF0000"/>
                </a:solidFill>
              </a:rPr>
              <a:t>Rahab</a:t>
            </a:r>
            <a:r>
              <a:rPr lang="en-US" sz="3500" b="1" dirty="0" smtClean="0">
                <a:solidFill>
                  <a:srgbClr val="FF0000"/>
                </a:solidFill>
              </a:rPr>
              <a:t>.  Vs. 25</a:t>
            </a:r>
          </a:p>
          <a:p>
            <a:r>
              <a:rPr lang="en-US" sz="2800" i="1" dirty="0" smtClean="0"/>
              <a:t>“</a:t>
            </a:r>
            <a:r>
              <a:rPr lang="en-US" sz="2800" i="1" u="sng" dirty="0" smtClean="0"/>
              <a:t>By faith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Rahab</a:t>
            </a:r>
            <a:r>
              <a:rPr lang="en-US" sz="2800" i="1" dirty="0" smtClean="0"/>
              <a:t>… received the spies with peace.” Heb. 11:31</a:t>
            </a:r>
          </a:p>
          <a:p>
            <a:r>
              <a:rPr lang="en-US" sz="2800" i="1" dirty="0" smtClean="0"/>
              <a:t>“</a:t>
            </a:r>
            <a:r>
              <a:rPr lang="en-US" sz="2800" i="1" dirty="0" err="1" smtClean="0"/>
              <a:t>Rahab</a:t>
            </a:r>
            <a:r>
              <a:rPr lang="en-US" sz="2800" i="1" dirty="0" smtClean="0"/>
              <a:t>… </a:t>
            </a:r>
            <a:r>
              <a:rPr lang="en-US" sz="2800" i="1" u="sng" dirty="0" smtClean="0"/>
              <a:t>justified by works</a:t>
            </a:r>
            <a:r>
              <a:rPr lang="en-US" sz="2800" i="1" dirty="0" smtClean="0"/>
              <a:t>, in that she received the messengers and sent them out another way.” </a:t>
            </a:r>
            <a:br>
              <a:rPr lang="en-US" sz="2800" i="1" dirty="0" smtClean="0"/>
            </a:br>
            <a:r>
              <a:rPr lang="en-US" sz="2800" i="1" dirty="0" err="1" smtClean="0"/>
              <a:t>Jms</a:t>
            </a:r>
            <a:r>
              <a:rPr lang="en-US" sz="2800" i="1" dirty="0" smtClean="0"/>
              <a:t>. 2:25</a:t>
            </a:r>
          </a:p>
          <a:p>
            <a:pPr lvl="1"/>
            <a:r>
              <a:rPr lang="en-US" sz="3200" b="1" dirty="0" smtClean="0">
                <a:solidFill>
                  <a:srgbClr val="FF0000"/>
                </a:solidFill>
              </a:rPr>
              <a:t>Read Josh. 2:1-21. (Note words of action.)  </a:t>
            </a:r>
          </a:p>
          <a:p>
            <a:pPr algn="just"/>
            <a:r>
              <a:rPr lang="en-US" sz="2800" dirty="0" smtClean="0"/>
              <a:t>NOTE: </a:t>
            </a:r>
            <a:r>
              <a:rPr lang="en-US" sz="2800" i="1" dirty="0" smtClean="0"/>
              <a:t>“</a:t>
            </a:r>
            <a:r>
              <a:rPr lang="en-US" sz="2800" i="1" u="sng" dirty="0" smtClean="0"/>
              <a:t>And in like manner</a:t>
            </a:r>
            <a:r>
              <a:rPr lang="en-US" sz="2800" i="1" dirty="0" smtClean="0"/>
              <a:t>…” “Thou </a:t>
            </a:r>
            <a:r>
              <a:rPr lang="en-US" sz="2800" i="1" dirty="0" err="1" smtClean="0"/>
              <a:t>seest</a:t>
            </a:r>
            <a:r>
              <a:rPr lang="en-US" sz="2800" i="1" dirty="0" smtClean="0"/>
              <a:t> that faith wrought with his (her) works, and by works was faith made </a:t>
            </a:r>
            <a:r>
              <a:rPr lang="en-US" sz="2800" i="1" u="sng" dirty="0" smtClean="0"/>
              <a:t>perfect</a:t>
            </a:r>
            <a:r>
              <a:rPr lang="en-US" sz="2800" i="1" dirty="0" smtClean="0"/>
              <a:t>.” vs. 22</a:t>
            </a:r>
            <a:r>
              <a:rPr lang="en-US" sz="28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r>
              <a:rPr lang="en-US" dirty="0" smtClean="0"/>
              <a:t>Saving Faith Illustrated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79637"/>
            <a:ext cx="8610600" cy="452596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What did </a:t>
            </a:r>
            <a:r>
              <a:rPr lang="en-US" sz="3200" b="1" dirty="0">
                <a:solidFill>
                  <a:srgbClr val="FF0000"/>
                </a:solidFill>
              </a:rPr>
              <a:t>the Ephesians do that Paul calls, </a:t>
            </a:r>
            <a:r>
              <a:rPr lang="en-US" sz="3200" b="1" i="1" dirty="0">
                <a:solidFill>
                  <a:srgbClr val="FF0000"/>
                </a:solidFill>
              </a:rPr>
              <a:t>“Saved by Grace Through Faith</a:t>
            </a:r>
            <a:r>
              <a:rPr lang="en-US" sz="3200" b="1" i="1" dirty="0" smtClean="0">
                <a:solidFill>
                  <a:srgbClr val="FF0000"/>
                </a:solidFill>
              </a:rPr>
              <a:t>...” </a:t>
            </a:r>
            <a:r>
              <a:rPr lang="en-US" sz="3200" b="1" dirty="0" smtClean="0">
                <a:solidFill>
                  <a:srgbClr val="FF0000"/>
                </a:solidFill>
              </a:rPr>
              <a:t>???</a:t>
            </a:r>
          </a:p>
          <a:p>
            <a:pPr>
              <a:buNone/>
            </a:pPr>
            <a:r>
              <a:rPr lang="en-US" sz="3200" dirty="0"/>
              <a:t>1.	</a:t>
            </a:r>
            <a:r>
              <a:rPr lang="en-US" sz="3200" dirty="0" smtClean="0"/>
              <a:t>Heard </a:t>
            </a:r>
            <a:r>
              <a:rPr lang="en-US" sz="3200" dirty="0"/>
              <a:t>– Eph. 1:13; Rom. 10:17</a:t>
            </a:r>
          </a:p>
          <a:p>
            <a:pPr>
              <a:buNone/>
            </a:pPr>
            <a:r>
              <a:rPr lang="en-US" sz="3200" dirty="0"/>
              <a:t>2.	Believed – Eph. 1:13; Acts 19:5, 18</a:t>
            </a:r>
          </a:p>
          <a:p>
            <a:pPr>
              <a:buNone/>
            </a:pPr>
            <a:r>
              <a:rPr lang="en-US" sz="3200" dirty="0"/>
              <a:t>3.	Repented – Acts 19:19; 20:21</a:t>
            </a:r>
          </a:p>
          <a:p>
            <a:pPr>
              <a:buNone/>
            </a:pPr>
            <a:r>
              <a:rPr lang="en-US" sz="3200" dirty="0"/>
              <a:t>4.	Confessed – Acts 19:18;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	Rom</a:t>
            </a:r>
            <a:r>
              <a:rPr lang="en-US" sz="3200" dirty="0"/>
              <a:t>. 10:9,10</a:t>
            </a:r>
          </a:p>
          <a:p>
            <a:pPr>
              <a:buNone/>
            </a:pPr>
            <a:r>
              <a:rPr lang="en-US" sz="3200" dirty="0"/>
              <a:t>5.	Baptized – Acts 19:5; 2:38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582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dirty="0"/>
              <a:t>Salvation </a:t>
            </a:r>
            <a:r>
              <a:rPr lang="en-US" dirty="0" smtClean="0"/>
              <a:t>By </a:t>
            </a:r>
            <a:r>
              <a:rPr lang="en-US" dirty="0"/>
              <a:t>Grace Through Faith.... </a:t>
            </a:r>
            <a:r>
              <a:rPr lang="en-US" dirty="0" smtClean="0"/>
              <a:t>Ephesians 2:8-9 &amp; James Reconciled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i="1" dirty="0" smtClean="0"/>
              <a:t>James 2:17 “Even so </a:t>
            </a:r>
            <a:r>
              <a:rPr lang="en-US" sz="3200" b="1" i="1" dirty="0" smtClean="0">
                <a:solidFill>
                  <a:srgbClr val="FF0000"/>
                </a:solidFill>
              </a:rPr>
              <a:t>faith, if it have not works, is dead</a:t>
            </a:r>
            <a:r>
              <a:rPr lang="en-US" sz="3200" i="1" dirty="0" smtClean="0"/>
              <a:t> in itself.” </a:t>
            </a:r>
          </a:p>
          <a:p>
            <a:pPr>
              <a:buNone/>
            </a:pPr>
            <a:r>
              <a:rPr lang="en-US" sz="3200" i="1" dirty="0" smtClean="0"/>
              <a:t>James 2:20 “But wilt thou know, O vain man, that </a:t>
            </a:r>
            <a:r>
              <a:rPr lang="en-US" sz="3200" b="1" i="1" dirty="0" smtClean="0">
                <a:solidFill>
                  <a:srgbClr val="FF0000"/>
                </a:solidFill>
              </a:rPr>
              <a:t>faith apart from works is barren</a:t>
            </a:r>
            <a:r>
              <a:rPr lang="en-US" sz="3200" i="1" dirty="0" smtClean="0"/>
              <a:t>?”</a:t>
            </a:r>
          </a:p>
          <a:p>
            <a:pPr>
              <a:buNone/>
            </a:pPr>
            <a:r>
              <a:rPr lang="en-US" sz="3200" i="1" dirty="0" smtClean="0"/>
              <a:t>James 2:26 “For as the body apart from the spirit is dead, even so </a:t>
            </a:r>
            <a:r>
              <a:rPr lang="en-US" sz="3200" b="1" i="1" dirty="0" smtClean="0">
                <a:solidFill>
                  <a:srgbClr val="FF0000"/>
                </a:solidFill>
              </a:rPr>
              <a:t>faith apart from works is dead</a:t>
            </a:r>
            <a:r>
              <a:rPr lang="en-US" sz="3200" i="1" dirty="0" smtClean="0"/>
              <a:t>.”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Statement: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u="sng" dirty="0" smtClean="0"/>
              <a:t>Three Divisions Of The Text</a:t>
            </a:r>
            <a:r>
              <a:rPr lang="en-US" sz="3200" dirty="0" smtClean="0"/>
              <a:t>: </a:t>
            </a:r>
          </a:p>
          <a:p>
            <a:r>
              <a:rPr lang="en-US" sz="3200" dirty="0" smtClean="0"/>
              <a:t>Can faith without works save?  2:14-17</a:t>
            </a:r>
          </a:p>
          <a:p>
            <a:r>
              <a:rPr lang="en-US" sz="3200" dirty="0" smtClean="0"/>
              <a:t>Can faith </a:t>
            </a:r>
            <a:r>
              <a:rPr lang="en-US" sz="3200" b="1" dirty="0" smtClean="0">
                <a:solidFill>
                  <a:srgbClr val="FF0000"/>
                </a:solidFill>
              </a:rPr>
              <a:t>(saving faith) </a:t>
            </a:r>
            <a:r>
              <a:rPr lang="en-US" sz="3200" dirty="0" smtClean="0"/>
              <a:t>be separated from works? 2:18-25</a:t>
            </a:r>
          </a:p>
          <a:p>
            <a:r>
              <a:rPr lang="en-US" sz="3200" dirty="0" smtClean="0"/>
              <a:t>Conclusion:  Faith without works is dead. 2:26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3666-AD30-483F-A305-047004CE356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 &amp; Works – James 2:14-26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76800"/>
          </a:xfrm>
          <a:noFill/>
        </p:spPr>
        <p:txBody>
          <a:bodyPr>
            <a:normAutofit/>
          </a:bodyPr>
          <a:lstStyle/>
          <a:p>
            <a:r>
              <a:rPr lang="en-US" sz="4400" dirty="0" smtClean="0"/>
              <a:t>Faith without </a:t>
            </a:r>
            <a:r>
              <a:rPr lang="en-US" sz="4400" dirty="0" smtClean="0"/>
              <a:t>works is </a:t>
            </a:r>
            <a:r>
              <a:rPr lang="en-US" sz="4400" u="sng" dirty="0" smtClean="0"/>
              <a:t>NOT saving </a:t>
            </a:r>
            <a:r>
              <a:rPr lang="en-US" sz="4400" u="sng" dirty="0" smtClean="0"/>
              <a:t>faith</a:t>
            </a:r>
            <a:r>
              <a:rPr lang="en-US" sz="4400" dirty="0" smtClean="0"/>
              <a:t>. Vs. 14</a:t>
            </a:r>
          </a:p>
          <a:p>
            <a:pPr lvl="1"/>
            <a:r>
              <a:rPr lang="en-US" sz="4000" i="1" dirty="0" smtClean="0"/>
              <a:t>“Can </a:t>
            </a:r>
            <a:r>
              <a:rPr lang="en-US" sz="4000" b="1" i="1" dirty="0" smtClean="0">
                <a:solidFill>
                  <a:srgbClr val="FF0000"/>
                </a:solidFill>
              </a:rPr>
              <a:t>THAT</a:t>
            </a:r>
            <a:r>
              <a:rPr lang="en-US" sz="4000" i="1" dirty="0" smtClean="0"/>
              <a:t> faith save him?”  </a:t>
            </a:r>
            <a:r>
              <a:rPr lang="en-US" sz="4000" dirty="0" smtClean="0"/>
              <a:t>NO!</a:t>
            </a:r>
          </a:p>
          <a:p>
            <a:pPr lvl="1"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Faith Only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76800"/>
          </a:xfrm>
          <a:noFill/>
        </p:spPr>
        <p:txBody>
          <a:bodyPr>
            <a:normAutofit/>
          </a:bodyPr>
          <a:lstStyle/>
          <a:p>
            <a:r>
              <a:rPr lang="en-US" sz="3200" dirty="0" smtClean="0"/>
              <a:t>Faith saves. Eph. 2:8</a:t>
            </a:r>
          </a:p>
          <a:p>
            <a:r>
              <a:rPr lang="en-US" sz="3200" dirty="0" smtClean="0"/>
              <a:t>Faith justifies. Rom. 5:1</a:t>
            </a:r>
          </a:p>
          <a:p>
            <a:r>
              <a:rPr lang="en-US" sz="3200" dirty="0" smtClean="0"/>
              <a:t>Faith purifies. Acts 15:9</a:t>
            </a:r>
          </a:p>
          <a:p>
            <a:r>
              <a:rPr lang="en-US" sz="3200" dirty="0" smtClean="0"/>
              <a:t>Children of God by faith. Gal. 3:26-27  (When?)</a:t>
            </a:r>
            <a:endParaRPr lang="en-US" dirty="0" smtClean="0"/>
          </a:p>
          <a:p>
            <a:pPr lvl="1"/>
            <a:endParaRPr lang="en-US" dirty="0"/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Importance of Faith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981200"/>
            <a:ext cx="4038600" cy="4876800"/>
          </a:xfrm>
          <a:noFill/>
        </p:spPr>
        <p:txBody>
          <a:bodyPr>
            <a:normAutofit/>
          </a:bodyPr>
          <a:lstStyle/>
          <a:p>
            <a:pPr lvl="1">
              <a:buNone/>
            </a:pP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Eph 2:8-9</a:t>
            </a:r>
          </a:p>
          <a:p>
            <a:pPr algn="just">
              <a:buFont typeface="Wingdings" pitchFamily="2" charset="2"/>
              <a:buNone/>
            </a:pPr>
            <a:r>
              <a:rPr lang="en-US" sz="2800" i="1" dirty="0" smtClean="0">
                <a:cs typeface="Times New Roman" pitchFamily="18" charset="0"/>
              </a:rPr>
              <a:t>“For by grace have ye been saved through faith; and that not of yourselves, (it is) the gift of God; </a:t>
            </a:r>
            <a:r>
              <a:rPr 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not of works, </a:t>
            </a:r>
            <a:r>
              <a:rPr lang="en-US" sz="2800" i="1" dirty="0" smtClean="0">
                <a:cs typeface="Times New Roman" pitchFamily="18" charset="0"/>
              </a:rPr>
              <a:t>that no man should glory.”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Conflict? 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James 2:24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“Ye see then how that by works a man is justified, </a:t>
            </a:r>
            <a:r>
              <a:rPr 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and NOT by faith only.</a:t>
            </a:r>
            <a:r>
              <a:rPr lang="en-US" sz="2800" i="1" dirty="0" smtClean="0">
                <a:cs typeface="Times New Roman" pitchFamily="18" charset="0"/>
              </a:rPr>
              <a:t>”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KJV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981200"/>
            <a:ext cx="4038600" cy="4876800"/>
          </a:xfrm>
          <a:noFill/>
        </p:spPr>
        <p:txBody>
          <a:bodyPr>
            <a:normAutofit/>
          </a:bodyPr>
          <a:lstStyle/>
          <a:p>
            <a:pPr lvl="1">
              <a:buNone/>
            </a:pP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en-US" dirty="0" smtClean="0">
                <a:cs typeface="Times New Roman" pitchFamily="18" charset="0"/>
              </a:rPr>
              <a:t>“Wherefore, </a:t>
            </a:r>
            <a:r>
              <a:rPr lang="en-US" b="1" u="sng" dirty="0" smtClean="0">
                <a:cs typeface="Times New Roman" pitchFamily="18" charset="0"/>
              </a:rPr>
              <a:t>that we are justified by faith only, is a most wholesome doctrine, and very full of comfort.”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(METHODIST CHURCH "The Articles of Religion," Art. IX; </a:t>
            </a:r>
            <a:r>
              <a:rPr lang="en-US" sz="2000" u="sng" dirty="0" smtClean="0">
                <a:cs typeface="Times New Roman" pitchFamily="18" charset="0"/>
              </a:rPr>
              <a:t>The Book of Discipline</a:t>
            </a:r>
            <a:r>
              <a:rPr lang="en-US" sz="2000" dirty="0" smtClean="0">
                <a:cs typeface="Times New Roman" pitchFamily="18" charset="0"/>
              </a:rPr>
              <a:t>, p. 57)</a:t>
            </a:r>
            <a:endParaRPr lang="en-US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Conflict?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James 2:24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“Ye see then how that by works a man is justified, </a:t>
            </a:r>
            <a:r>
              <a:rPr 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and NOT by faith only.</a:t>
            </a:r>
            <a:r>
              <a:rPr lang="en-US" sz="2800" i="1" dirty="0" smtClean="0">
                <a:cs typeface="Times New Roman" pitchFamily="18" charset="0"/>
              </a:rPr>
              <a:t>”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KJV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981200"/>
            <a:ext cx="4038600" cy="4876800"/>
          </a:xfrm>
          <a:noFill/>
        </p:spPr>
        <p:txBody>
          <a:bodyPr>
            <a:normAutofit/>
          </a:bodyPr>
          <a:lstStyle/>
          <a:p>
            <a:pPr lvl="1">
              <a:buNone/>
            </a:pP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Eph 2:8-9</a:t>
            </a:r>
          </a:p>
          <a:p>
            <a:pPr algn="just">
              <a:buFont typeface="Wingdings" pitchFamily="2" charset="2"/>
              <a:buNone/>
            </a:pPr>
            <a:r>
              <a:rPr lang="en-US" sz="2800" i="1" dirty="0" smtClean="0">
                <a:cs typeface="Times New Roman" pitchFamily="18" charset="0"/>
              </a:rPr>
              <a:t>“For by grace have ye been saved through faith; and that not of yourselves, (it is) the gift of God; </a:t>
            </a:r>
            <a:r>
              <a:rPr 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not of works, </a:t>
            </a:r>
            <a:r>
              <a:rPr lang="en-US" sz="2800" i="1" dirty="0" smtClean="0">
                <a:cs typeface="Times New Roman" pitchFamily="18" charset="0"/>
              </a:rPr>
              <a:t>that no man should glory.”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No Conflict ! 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981200"/>
            <a:ext cx="4038600" cy="48768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James 2:24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“Ye see then how that by works a man is justified, </a:t>
            </a:r>
            <a:r>
              <a:rPr lang="en-US" sz="3600" b="1" i="1" dirty="0" smtClean="0">
                <a:solidFill>
                  <a:srgbClr val="FF0000"/>
                </a:solidFill>
                <a:cs typeface="Times New Roman" pitchFamily="18" charset="0"/>
              </a:rPr>
              <a:t>and NOT by faith only.</a:t>
            </a:r>
            <a:r>
              <a:rPr lang="en-US" sz="2800" i="1" dirty="0" smtClean="0">
                <a:cs typeface="Times New Roman" pitchFamily="18" charset="0"/>
              </a:rPr>
              <a:t>”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2800" i="1" dirty="0" smtClean="0">
                <a:cs typeface="Times New Roman" pitchFamily="18" charset="0"/>
              </a:rPr>
              <a:t>KJV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343400"/>
          </a:xfrm>
          <a:noFill/>
        </p:spPr>
        <p:txBody>
          <a:bodyPr>
            <a:normAutofit lnSpcReduction="10000"/>
          </a:bodyPr>
          <a:lstStyle/>
          <a:p>
            <a:r>
              <a:rPr lang="en-US" dirty="0" smtClean="0"/>
              <a:t>Changed Rom. 3:28 to read, </a:t>
            </a:r>
            <a:r>
              <a:rPr lang="en-US" i="1" dirty="0" smtClean="0"/>
              <a:t>“We reckon therefore that a man is justified by </a:t>
            </a:r>
            <a:r>
              <a:rPr lang="en-US" b="1" i="1" u="sng" dirty="0" smtClean="0"/>
              <a:t>faith only</a:t>
            </a:r>
            <a:r>
              <a:rPr lang="en-US" b="1" i="1" dirty="0" smtClean="0"/>
              <a:t>.”</a:t>
            </a:r>
          </a:p>
          <a:p>
            <a:r>
              <a:rPr lang="en-US" dirty="0" smtClean="0"/>
              <a:t>Rejected the book of James.   </a:t>
            </a:r>
            <a:br>
              <a:rPr lang="en-US" dirty="0" smtClean="0"/>
            </a:br>
            <a:r>
              <a:rPr lang="en-US" dirty="0" smtClean="0"/>
              <a:t>“James is a </a:t>
            </a:r>
            <a:r>
              <a:rPr lang="en-US" sz="3500" b="1" u="sng" dirty="0" smtClean="0"/>
              <a:t>right </a:t>
            </a:r>
            <a:r>
              <a:rPr lang="en-US" sz="3500" b="1" u="sng" dirty="0" err="1" smtClean="0"/>
              <a:t>strawy</a:t>
            </a:r>
            <a:r>
              <a:rPr lang="en-US" sz="3500" b="1" u="sng" dirty="0" smtClean="0"/>
              <a:t> </a:t>
            </a:r>
            <a:r>
              <a:rPr lang="en-US" dirty="0" smtClean="0"/>
              <a:t>epistle,”… “no gospel character in it,”… “</a:t>
            </a:r>
            <a:r>
              <a:rPr lang="en-US" sz="3500" b="1" u="sng" dirty="0" smtClean="0"/>
              <a:t>I will not have it in my Bible </a:t>
            </a:r>
            <a:r>
              <a:rPr lang="en-US" dirty="0" smtClean="0"/>
              <a:t>in the number of the proper chief books.”</a:t>
            </a:r>
          </a:p>
          <a:p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/>
              <a:t>NOTE: Gal. 1:6-9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Faith Only --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Martin Luther’s Explanation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1511</TotalTime>
  <Words>1042</Words>
  <Application>Microsoft Office PowerPoint</Application>
  <PresentationFormat>On-screen Show (4:3)</PresentationFormat>
  <Paragraphs>170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Theme16</vt:lpstr>
      <vt:lpstr>Faith And Works</vt:lpstr>
      <vt:lpstr>Faith &amp; Works – James 2:14-26</vt:lpstr>
      <vt:lpstr>Faith &amp; Works – James 2:14-26</vt:lpstr>
      <vt:lpstr>Faith Only</vt:lpstr>
      <vt:lpstr>Importance of Faith</vt:lpstr>
      <vt:lpstr>Conflict?  </vt:lpstr>
      <vt:lpstr>Conflict?</vt:lpstr>
      <vt:lpstr>No Conflict !  </vt:lpstr>
      <vt:lpstr>Faith Only -- Martin Luther’s Explanation</vt:lpstr>
      <vt:lpstr>Faith And Works Reconciled</vt:lpstr>
      <vt:lpstr>Explanations Of James 2</vt:lpstr>
      <vt:lpstr>Explanations Of James 2</vt:lpstr>
      <vt:lpstr>The Proposition Stated  – James 2:14</vt:lpstr>
      <vt:lpstr>Importance of Saving Faith</vt:lpstr>
      <vt:lpstr>Importance of Saving Faith</vt:lpstr>
      <vt:lpstr>The Proposition Illustrated  – James 2:15-16</vt:lpstr>
      <vt:lpstr>Slide 17</vt:lpstr>
      <vt:lpstr>Can (Saving) Faith Be Separated From Works?  -- James 2:18</vt:lpstr>
      <vt:lpstr>Saving Faith Illustrated</vt:lpstr>
      <vt:lpstr>Saving Faith Illustrated</vt:lpstr>
      <vt:lpstr>Saving Faith Illustrated</vt:lpstr>
      <vt:lpstr>Salvation By Grace Through Faith.... Ephesians 2:8-9 &amp; James Reconciled</vt:lpstr>
      <vt:lpstr>Final Statement: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 And Works</dc:title>
  <dc:creator>Micky Galloway</dc:creator>
  <cp:lastModifiedBy>Micky Galloway</cp:lastModifiedBy>
  <cp:revision>38</cp:revision>
  <dcterms:created xsi:type="dcterms:W3CDTF">2014-03-16T21:40:13Z</dcterms:created>
  <dcterms:modified xsi:type="dcterms:W3CDTF">2016-04-06T21:41:58Z</dcterms:modified>
</cp:coreProperties>
</file>