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notesMasterIdLst>
    <p:notesMasterId r:id="rId34"/>
  </p:notesMasterIdLst>
  <p:handoutMasterIdLst>
    <p:handoutMasterId r:id="rId35"/>
  </p:handoutMasterIdLst>
  <p:sldIdLst>
    <p:sldId id="256" r:id="rId2"/>
    <p:sldId id="257" r:id="rId3"/>
    <p:sldId id="258" r:id="rId4"/>
    <p:sldId id="290" r:id="rId5"/>
    <p:sldId id="259" r:id="rId6"/>
    <p:sldId id="260" r:id="rId7"/>
    <p:sldId id="287" r:id="rId8"/>
    <p:sldId id="262" r:id="rId9"/>
    <p:sldId id="292" r:id="rId10"/>
    <p:sldId id="263" r:id="rId11"/>
    <p:sldId id="264" r:id="rId12"/>
    <p:sldId id="277" r:id="rId13"/>
    <p:sldId id="279" r:id="rId14"/>
    <p:sldId id="278" r:id="rId15"/>
    <p:sldId id="291" r:id="rId16"/>
    <p:sldId id="265" r:id="rId17"/>
    <p:sldId id="266" r:id="rId18"/>
    <p:sldId id="267" r:id="rId19"/>
    <p:sldId id="268" r:id="rId20"/>
    <p:sldId id="269" r:id="rId21"/>
    <p:sldId id="270" r:id="rId22"/>
    <p:sldId id="271" r:id="rId23"/>
    <p:sldId id="272" r:id="rId24"/>
    <p:sldId id="281" r:id="rId25"/>
    <p:sldId id="282" r:id="rId26"/>
    <p:sldId id="280" r:id="rId27"/>
    <p:sldId id="283" r:id="rId28"/>
    <p:sldId id="273" r:id="rId29"/>
    <p:sldId id="284" r:id="rId30"/>
    <p:sldId id="274" r:id="rId31"/>
    <p:sldId id="275" r:id="rId32"/>
    <p:sldId id="288" r:id="rId3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57" autoAdjust="0"/>
    <p:restoredTop sz="94660"/>
  </p:normalViewPr>
  <p:slideViewPr>
    <p:cSldViewPr>
      <p:cViewPr varScale="1">
        <p:scale>
          <a:sx n="69" d="100"/>
          <a:sy n="69" d="100"/>
        </p:scale>
        <p:origin x="-1260"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2" d="100"/>
          <a:sy n="52" d="100"/>
        </p:scale>
        <p:origin x="-2880"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8E8CEF3-E3E1-4C77-A85F-BA90DC63E559}" type="datetimeFigureOut">
              <a:rPr lang="en-US" smtClean="0"/>
              <a:pPr/>
              <a:t>4/6/2016</a:t>
            </a:fld>
            <a:r>
              <a:rPr lang="en-US" dirty="0" smtClean="0"/>
              <a:t>  PM</a:t>
            </a:r>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140D021-3B2D-4AD8-91B5-1EFA34E31EAA}"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45E339-B626-4FD0-93E9-0A6C853BF7EA}" type="datetimeFigureOut">
              <a:rPr lang="en-US" smtClean="0"/>
              <a:pPr/>
              <a:t>4/6/2016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72B6E2-F50D-48F5-A5FE-F9F21E8F496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F2F31E27-128F-46DE-93DA-7F2755603CE3}" type="slidenum">
              <a:rPr lang="en-US" smtClean="0"/>
              <a:pPr>
                <a:defRPr/>
              </a:pPr>
              <a:t>‹#›</a:t>
            </a:fld>
            <a:endParaRPr 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D45BA64-9844-4C5C-85E9-2B857A92666D}" type="slidenum">
              <a:rPr lang="en-US" smtClean="0"/>
              <a:pPr>
                <a:defRPr/>
              </a:pPr>
              <a:t>‹#›</a:t>
            </a:fld>
            <a:endParaRPr lang="en-US"/>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B8E9E012-9E43-4A0D-A62F-7F413C1938B3}" type="slidenum">
              <a:rPr lang="en-US" smtClean="0"/>
              <a:pPr>
                <a:defRPr/>
              </a:pPr>
              <a:t>‹#›</a:t>
            </a:fld>
            <a:endParaRPr lang="en-US"/>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7F37266F-456A-464F-9F43-49D17A60DD1F}" type="slidenum">
              <a:rPr lang="en-US" smtClean="0"/>
              <a:pPr>
                <a:defRPr/>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C974C9B-6DE8-4765-8042-22BF591BE461}" type="slidenum">
              <a:rPr lang="en-US" smtClean="0"/>
              <a:pPr>
                <a:defRPr/>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EFD8781E-F219-4655-8E56-4B8329F32D41}" type="slidenum">
              <a:rPr lang="en-US" smtClean="0"/>
              <a:pPr>
                <a:defRPr/>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D5337009-A9EC-4715-8624-29B59E55E118}"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3935A228-0641-46E8-9C0F-A1DFF412243D}" type="slidenum">
              <a:rPr lang="en-US" smtClean="0"/>
              <a:pPr>
                <a:defRPr/>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80667A71-F0AF-4092-BDF3-E404DF56B474}" type="slidenum">
              <a:rPr lang="en-US" smtClean="0"/>
              <a:pPr>
                <a:defRPr/>
              </a:pPr>
              <a:t>‹#›</a:t>
            </a:fld>
            <a:endParaRPr lang="en-US"/>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55D8FA10-041A-40F1-8D18-AA005E16179E}"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53B20E2B-5BAF-4C5C-A19E-D61696C60404}" type="slidenum">
              <a:rPr lang="en-US" smtClean="0"/>
              <a:pPr>
                <a:defRPr/>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1977B21C-AF5B-4BD1-BC22-72DA4596E24E}"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ransition>
    <p:fade thruBlk="1"/>
  </p:transition>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noFill/>
        </p:spPr>
        <p:txBody>
          <a:bodyPr/>
          <a:lstStyle/>
          <a:p>
            <a:pPr eaLnBrk="1" hangingPunct="1">
              <a:defRPr/>
            </a:pPr>
            <a:r>
              <a:rPr lang="en-US" dirty="0" smtClean="0"/>
              <a:t>Taming The Tongue</a:t>
            </a:r>
          </a:p>
        </p:txBody>
      </p:sp>
      <p:sp>
        <p:nvSpPr>
          <p:cNvPr id="2051" name="Rectangle 3"/>
          <p:cNvSpPr>
            <a:spLocks noGrp="1" noChangeArrowheads="1"/>
          </p:cNvSpPr>
          <p:nvPr>
            <p:ph type="subTitle" idx="1"/>
          </p:nvPr>
        </p:nvSpPr>
        <p:spPr/>
        <p:txBody>
          <a:bodyPr/>
          <a:lstStyle/>
          <a:p>
            <a:pPr eaLnBrk="1" hangingPunct="1">
              <a:defRPr/>
            </a:pPr>
            <a:r>
              <a:rPr lang="en-US" sz="4000" dirty="0" smtClean="0"/>
              <a:t>James 3:1-12</a:t>
            </a:r>
          </a:p>
        </p:txBody>
      </p:sp>
      <p:sp>
        <p:nvSpPr>
          <p:cNvPr id="4" name="Slide Number Placeholder 3"/>
          <p:cNvSpPr>
            <a:spLocks noGrp="1"/>
          </p:cNvSpPr>
          <p:nvPr>
            <p:ph type="sldNum" sz="quarter" idx="12"/>
          </p:nvPr>
        </p:nvSpPr>
        <p:spPr/>
        <p:txBody>
          <a:bodyPr/>
          <a:lstStyle/>
          <a:p>
            <a:pPr>
              <a:defRPr/>
            </a:pPr>
            <a:fld id="{F2F31E27-128F-46DE-93DA-7F2755603CE3}" type="slidenum">
              <a:rPr lang="en-US" smtClean="0"/>
              <a:pPr>
                <a:defRPr/>
              </a:pPr>
              <a:t>1</a:t>
            </a:fld>
            <a:endParaRPr lang="en-US"/>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228600" y="1600200"/>
            <a:ext cx="8915400" cy="5257800"/>
          </a:xfrm>
          <a:solidFill>
            <a:schemeClr val="bg1"/>
          </a:solidFill>
        </p:spPr>
        <p:txBody>
          <a:bodyPr/>
          <a:lstStyle/>
          <a:p>
            <a:pPr eaLnBrk="1" hangingPunct="1">
              <a:defRPr/>
            </a:pPr>
            <a:r>
              <a:rPr lang="en-US" sz="3600" dirty="0" smtClean="0"/>
              <a:t>Important message. 1 Cor. 1:21; </a:t>
            </a:r>
            <a:br>
              <a:rPr lang="en-US" sz="3600" dirty="0" smtClean="0"/>
            </a:br>
            <a:r>
              <a:rPr lang="en-US" sz="3600" dirty="0" smtClean="0"/>
              <a:t>cf. 1 Cor. 2:3</a:t>
            </a:r>
          </a:p>
          <a:p>
            <a:pPr eaLnBrk="1" hangingPunct="1">
              <a:defRPr/>
            </a:pPr>
            <a:r>
              <a:rPr lang="en-US" sz="3600" dirty="0" smtClean="0"/>
              <a:t>Preach the word. 2 Tim. 4:2ff; </a:t>
            </a:r>
            <a:br>
              <a:rPr lang="en-US" sz="3600" dirty="0" smtClean="0"/>
            </a:br>
            <a:r>
              <a:rPr lang="en-US" sz="3600" dirty="0" smtClean="0"/>
              <a:t>1 Pet. 4:11</a:t>
            </a:r>
          </a:p>
          <a:p>
            <a:pPr eaLnBrk="1" hangingPunct="1">
              <a:defRPr/>
            </a:pPr>
            <a:r>
              <a:rPr lang="en-US" sz="3600" dirty="0" smtClean="0"/>
              <a:t>What if I fail???</a:t>
            </a:r>
          </a:p>
          <a:p>
            <a:pPr lvl="1" eaLnBrk="1" hangingPunct="1">
              <a:defRPr/>
            </a:pPr>
            <a:r>
              <a:rPr lang="en-US" sz="3200" dirty="0" smtClean="0"/>
              <a:t>Acts 20:20, 27 Responsible for others.</a:t>
            </a:r>
          </a:p>
          <a:p>
            <a:pPr lvl="1" eaLnBrk="1" hangingPunct="1">
              <a:defRPr/>
            </a:pPr>
            <a:r>
              <a:rPr lang="en-US" sz="3200" dirty="0" smtClean="0"/>
              <a:t>Gal. 1:6ff Anathema of God.</a:t>
            </a:r>
          </a:p>
          <a:p>
            <a:pPr lvl="1" eaLnBrk="1" hangingPunct="1">
              <a:defRPr/>
            </a:pPr>
            <a:r>
              <a:rPr lang="en-US" sz="3200" dirty="0" smtClean="0"/>
              <a:t>Gal. 2:5 Truth does not continue. </a:t>
            </a:r>
          </a:p>
          <a:p>
            <a:pPr lvl="1" eaLnBrk="1" hangingPunct="1">
              <a:defRPr/>
            </a:pPr>
            <a:r>
              <a:rPr lang="en-US" sz="3200" dirty="0" smtClean="0"/>
              <a:t>2 </a:t>
            </a:r>
            <a:r>
              <a:rPr lang="en-US" sz="3200" dirty="0" err="1" smtClean="0"/>
              <a:t>Jno</a:t>
            </a:r>
            <a:r>
              <a:rPr lang="en-US" sz="3200" dirty="0" smtClean="0"/>
              <a:t>. 9ff Fellowship with God severed.</a:t>
            </a:r>
          </a:p>
          <a:p>
            <a:pPr lvl="1" eaLnBrk="1" hangingPunct="1">
              <a:defRPr/>
            </a:pPr>
            <a:endParaRPr lang="en-US" sz="3200" dirty="0" smtClean="0"/>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10</a:t>
            </a:fld>
            <a:endParaRPr lang="en-US"/>
          </a:p>
        </p:txBody>
      </p:sp>
      <p:sp>
        <p:nvSpPr>
          <p:cNvPr id="9218" name="Rectangle 2"/>
          <p:cNvSpPr>
            <a:spLocks noGrp="1" noRot="1" noChangeArrowheads="1"/>
          </p:cNvSpPr>
          <p:nvPr>
            <p:ph type="title"/>
          </p:nvPr>
        </p:nvSpPr>
        <p:spPr>
          <a:noFill/>
        </p:spPr>
        <p:txBody>
          <a:bodyPr/>
          <a:lstStyle/>
          <a:p>
            <a:pPr eaLnBrk="1" hangingPunct="1">
              <a:defRPr/>
            </a:pPr>
            <a:r>
              <a:rPr lang="en-US" i="1" dirty="0" smtClean="0">
                <a:solidFill>
                  <a:srgbClr val="FF0000"/>
                </a:solidFill>
              </a:rPr>
              <a:t>“Greater judgment” James 3:1</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9">
                                            <p:bg/>
                                          </p:spTgt>
                                        </p:tgtEl>
                                        <p:attrNameLst>
                                          <p:attrName>style.visibility</p:attrName>
                                        </p:attrNameLst>
                                      </p:cBhvr>
                                      <p:to>
                                        <p:strVal val="visible"/>
                                      </p:to>
                                    </p:set>
                                    <p:anim calcmode="lin" valueType="num">
                                      <p:cBhvr additive="base">
                                        <p:cTn id="7" dur="500" fill="hold"/>
                                        <p:tgtEl>
                                          <p:spTgt spid="9219">
                                            <p:bg/>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9">
                                            <p:txEl>
                                              <p:pRg st="0" end="0"/>
                                            </p:txEl>
                                          </p:spTgt>
                                        </p:tgtEl>
                                        <p:attrNameLst>
                                          <p:attrName>style.visibility</p:attrName>
                                        </p:attrNameLst>
                                      </p:cBhvr>
                                      <p:to>
                                        <p:strVal val="visible"/>
                                      </p:to>
                                    </p:set>
                                    <p:anim calcmode="lin" valueType="num">
                                      <p:cBhvr additive="base">
                                        <p:cTn id="13"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19">
                                            <p:txEl>
                                              <p:pRg st="1" end="1"/>
                                            </p:txEl>
                                          </p:spTgt>
                                        </p:tgtEl>
                                        <p:attrNameLst>
                                          <p:attrName>style.visibility</p:attrName>
                                        </p:attrNameLst>
                                      </p:cBhvr>
                                      <p:to>
                                        <p:strVal val="visible"/>
                                      </p:to>
                                    </p:set>
                                    <p:anim calcmode="lin" valueType="num">
                                      <p:cBhvr additive="base">
                                        <p:cTn id="19" dur="5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19">
                                            <p:txEl>
                                              <p:pRg st="2" end="2"/>
                                            </p:txEl>
                                          </p:spTgt>
                                        </p:tgtEl>
                                        <p:attrNameLst>
                                          <p:attrName>style.visibility</p:attrName>
                                        </p:attrNameLst>
                                      </p:cBhvr>
                                      <p:to>
                                        <p:strVal val="visible"/>
                                      </p:to>
                                    </p:set>
                                    <p:anim calcmode="lin" valueType="num">
                                      <p:cBhvr additive="base">
                                        <p:cTn id="25"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9219">
                                            <p:txEl>
                                              <p:pRg st="3" end="3"/>
                                            </p:txEl>
                                          </p:spTgt>
                                        </p:tgtEl>
                                        <p:attrNameLst>
                                          <p:attrName>style.visibility</p:attrName>
                                        </p:attrNameLst>
                                      </p:cBhvr>
                                      <p:to>
                                        <p:strVal val="visible"/>
                                      </p:to>
                                    </p:set>
                                    <p:anim calcmode="lin" valueType="num">
                                      <p:cBhvr additive="base">
                                        <p:cTn id="29"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9219">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9219">
                                            <p:txEl>
                                              <p:pRg st="4" end="4"/>
                                            </p:txEl>
                                          </p:spTgt>
                                        </p:tgtEl>
                                        <p:attrNameLst>
                                          <p:attrName>style.visibility</p:attrName>
                                        </p:attrNameLst>
                                      </p:cBhvr>
                                      <p:to>
                                        <p:strVal val="visible"/>
                                      </p:to>
                                    </p:set>
                                    <p:anim calcmode="lin" valueType="num">
                                      <p:cBhvr additive="base">
                                        <p:cTn id="33"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9219">
                                            <p:txEl>
                                              <p:pRg st="4" end="4"/>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9219">
                                            <p:txEl>
                                              <p:pRg st="5" end="5"/>
                                            </p:txEl>
                                          </p:spTgt>
                                        </p:tgtEl>
                                        <p:attrNameLst>
                                          <p:attrName>style.visibility</p:attrName>
                                        </p:attrNameLst>
                                      </p:cBhvr>
                                      <p:to>
                                        <p:strVal val="visible"/>
                                      </p:to>
                                    </p:set>
                                    <p:anim calcmode="lin" valueType="num">
                                      <p:cBhvr additive="base">
                                        <p:cTn id="37" dur="500" fill="hold"/>
                                        <p:tgtEl>
                                          <p:spTgt spid="9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19">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9219">
                                            <p:txEl>
                                              <p:pRg st="6" end="6"/>
                                            </p:txEl>
                                          </p:spTgt>
                                        </p:tgtEl>
                                        <p:attrNameLst>
                                          <p:attrName>style.visibility</p:attrName>
                                        </p:attrNameLst>
                                      </p:cBhvr>
                                      <p:to>
                                        <p:strVal val="visible"/>
                                      </p:to>
                                    </p:set>
                                    <p:anim calcmode="lin" valueType="num">
                                      <p:cBhvr additive="base">
                                        <p:cTn id="41" dur="500" fill="hold"/>
                                        <p:tgtEl>
                                          <p:spTgt spid="9219">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152400" y="1371600"/>
            <a:ext cx="8991600" cy="5486400"/>
          </a:xfrm>
        </p:spPr>
        <p:txBody>
          <a:bodyPr>
            <a:normAutofit/>
          </a:bodyPr>
          <a:lstStyle/>
          <a:p>
            <a:pPr eaLnBrk="1" hangingPunct="1">
              <a:lnSpc>
                <a:spcPct val="90000"/>
              </a:lnSpc>
              <a:defRPr/>
            </a:pPr>
            <a:r>
              <a:rPr lang="en-US" sz="3200" b="1" i="1" dirty="0" smtClean="0"/>
              <a:t>1 Timothy 1:3ff</a:t>
            </a:r>
            <a:r>
              <a:rPr lang="en-US" sz="3200" b="1" dirty="0" smtClean="0"/>
              <a:t> - </a:t>
            </a:r>
            <a:r>
              <a:rPr lang="en-US" sz="3200" dirty="0" smtClean="0"/>
              <a:t>strife and questions follow such teaching. </a:t>
            </a:r>
          </a:p>
          <a:p>
            <a:pPr eaLnBrk="1" hangingPunct="1">
              <a:lnSpc>
                <a:spcPct val="90000"/>
              </a:lnSpc>
              <a:defRPr/>
            </a:pPr>
            <a:r>
              <a:rPr lang="en-US" sz="3200" dirty="0" smtClean="0"/>
              <a:t>Paul warned the </a:t>
            </a:r>
            <a:r>
              <a:rPr lang="en-US" sz="3200" dirty="0" err="1" smtClean="0"/>
              <a:t>Ephesian</a:t>
            </a:r>
            <a:r>
              <a:rPr lang="en-US" sz="3200" dirty="0" smtClean="0"/>
              <a:t> elders, </a:t>
            </a:r>
            <a:r>
              <a:rPr lang="en-US" sz="3200" b="1" i="1" dirty="0" smtClean="0"/>
              <a:t>“And from among your own selves shall men arise, speaking perverse things, to draw away the disciples after them.” </a:t>
            </a:r>
            <a:br>
              <a:rPr lang="en-US" sz="3200" b="1" i="1" dirty="0" smtClean="0"/>
            </a:br>
            <a:r>
              <a:rPr lang="en-US" sz="3200" b="1" i="1" dirty="0" smtClean="0"/>
              <a:t>(Acts 20:30)</a:t>
            </a:r>
            <a:r>
              <a:rPr lang="en-US" sz="3200" b="1" dirty="0" smtClean="0"/>
              <a:t>  </a:t>
            </a:r>
          </a:p>
          <a:p>
            <a:pPr eaLnBrk="1" hangingPunct="1">
              <a:lnSpc>
                <a:spcPct val="90000"/>
              </a:lnSpc>
              <a:defRPr/>
            </a:pPr>
            <a:r>
              <a:rPr lang="en-US" sz="3200" dirty="0" smtClean="0"/>
              <a:t>Those who taught the Gentiles to be circumcised were </a:t>
            </a:r>
            <a:r>
              <a:rPr lang="en-US" sz="3200" b="1" i="1" dirty="0" smtClean="0"/>
              <a:t>“subverting your souls.” (cf. Acts 15:24)  </a:t>
            </a:r>
            <a:endParaRPr lang="en-US" sz="3200" b="1" dirty="0" smtClean="0"/>
          </a:p>
        </p:txBody>
      </p:sp>
      <p:sp>
        <p:nvSpPr>
          <p:cNvPr id="7" name="Slide Number Placeholder 6"/>
          <p:cNvSpPr>
            <a:spLocks noGrp="1"/>
          </p:cNvSpPr>
          <p:nvPr>
            <p:ph type="sldNum" sz="quarter" idx="12"/>
          </p:nvPr>
        </p:nvSpPr>
        <p:spPr/>
        <p:txBody>
          <a:bodyPr/>
          <a:lstStyle/>
          <a:p>
            <a:pPr>
              <a:defRPr/>
            </a:pPr>
            <a:fld id="{7F37266F-456A-464F-9F43-49D17A60DD1F}" type="slidenum">
              <a:rPr lang="en-US" smtClean="0"/>
              <a:pPr>
                <a:defRPr/>
              </a:pPr>
              <a:t>11</a:t>
            </a:fld>
            <a:endParaRPr lang="en-US"/>
          </a:p>
        </p:txBody>
      </p:sp>
      <p:sp>
        <p:nvSpPr>
          <p:cNvPr id="10242" name="Rectangle 2"/>
          <p:cNvSpPr>
            <a:spLocks noGrp="1" noRot="1" noChangeArrowheads="1"/>
          </p:cNvSpPr>
          <p:nvPr>
            <p:ph type="title"/>
          </p:nvPr>
        </p:nvSpPr>
        <p:spPr>
          <a:xfrm>
            <a:off x="152400" y="0"/>
            <a:ext cx="8991600" cy="1173163"/>
          </a:xfrm>
          <a:noFill/>
        </p:spPr>
        <p:txBody>
          <a:bodyPr>
            <a:normAutofit fontScale="90000"/>
          </a:bodyPr>
          <a:lstStyle/>
          <a:p>
            <a:pPr eaLnBrk="1" hangingPunct="1">
              <a:defRPr/>
            </a:pPr>
            <a:r>
              <a:rPr lang="en-US" sz="4000" dirty="0" smtClean="0">
                <a:solidFill>
                  <a:srgbClr val="FF0000"/>
                </a:solidFill>
              </a:rPr>
              <a:t>Eternal consequences for leading men in the wrong direction.</a:t>
            </a:r>
          </a:p>
        </p:txBody>
      </p:sp>
      <p:sp>
        <p:nvSpPr>
          <p:cNvPr id="10244" name="Line 4"/>
          <p:cNvSpPr>
            <a:spLocks noChangeShapeType="1"/>
          </p:cNvSpPr>
          <p:nvPr/>
        </p:nvSpPr>
        <p:spPr bwMode="auto">
          <a:xfrm>
            <a:off x="7086600" y="3581400"/>
            <a:ext cx="1524000" cy="0"/>
          </a:xfrm>
          <a:prstGeom prst="line">
            <a:avLst/>
          </a:prstGeom>
          <a:noFill/>
          <a:ln w="38100">
            <a:solidFill>
              <a:schemeClr val="tx1"/>
            </a:solidFill>
            <a:round/>
            <a:headEnd/>
            <a:tailEnd/>
          </a:ln>
        </p:spPr>
        <p:txBody>
          <a:bodyPr/>
          <a:lstStyle/>
          <a:p>
            <a:endParaRPr lang="en-US"/>
          </a:p>
        </p:txBody>
      </p:sp>
      <p:sp>
        <p:nvSpPr>
          <p:cNvPr id="10245" name="Line 5"/>
          <p:cNvSpPr>
            <a:spLocks noChangeShapeType="1"/>
          </p:cNvSpPr>
          <p:nvPr/>
        </p:nvSpPr>
        <p:spPr bwMode="auto">
          <a:xfrm>
            <a:off x="4419600" y="5410200"/>
            <a:ext cx="4191000" cy="0"/>
          </a:xfrm>
          <a:prstGeom prst="line">
            <a:avLst/>
          </a:prstGeom>
          <a:noFill/>
          <a:ln w="38100">
            <a:solidFill>
              <a:schemeClr val="tx1"/>
            </a:solidFill>
            <a:round/>
            <a:headEnd/>
            <a:tailEnd/>
          </a:ln>
        </p:spPr>
        <p:txBody>
          <a:bodyPr/>
          <a:lstStyle/>
          <a:p>
            <a:endParaRPr lang="en-US"/>
          </a:p>
        </p:txBody>
      </p:sp>
      <p:sp>
        <p:nvSpPr>
          <p:cNvPr id="6" name="Line 4"/>
          <p:cNvSpPr>
            <a:spLocks noChangeShapeType="1"/>
          </p:cNvSpPr>
          <p:nvPr/>
        </p:nvSpPr>
        <p:spPr bwMode="auto">
          <a:xfrm>
            <a:off x="609600" y="4038600"/>
            <a:ext cx="5791200" cy="0"/>
          </a:xfrm>
          <a:prstGeom prst="line">
            <a:avLst/>
          </a:prstGeom>
          <a:noFill/>
          <a:ln w="38100">
            <a:solidFill>
              <a:schemeClr val="tx1"/>
            </a:solidFill>
            <a:round/>
            <a:headEnd/>
            <a:tailEnd/>
          </a:ln>
        </p:spPr>
        <p:txBody>
          <a:bodyPr/>
          <a:lstStyle/>
          <a:p>
            <a:endParaRPr lang="en-US"/>
          </a:p>
        </p:txBody>
      </p:sp>
      <p:sp>
        <p:nvSpPr>
          <p:cNvPr id="9" name="Rectangular Callout 8"/>
          <p:cNvSpPr/>
          <p:nvPr/>
        </p:nvSpPr>
        <p:spPr>
          <a:xfrm>
            <a:off x="4343400" y="2667000"/>
            <a:ext cx="4419600" cy="1450848"/>
          </a:xfrm>
          <a:prstGeom prst="wedgeRectCallout">
            <a:avLst>
              <a:gd name="adj1" fmla="val -37536"/>
              <a:gd name="adj2" fmla="val 11426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“to turn away violently from a right state, to unsettle” (Thayer).</a:t>
            </a:r>
            <a:endParaRPr lang="en-US" sz="2400"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10244"/>
                                        </p:tgtEl>
                                        <p:attrNameLst>
                                          <p:attrName>style.visibility</p:attrName>
                                        </p:attrNameLst>
                                      </p:cBhvr>
                                      <p:to>
                                        <p:strVal val="visible"/>
                                      </p:to>
                                    </p:set>
                                    <p:animEffect transition="in" filter="wipe(left)">
                                      <p:cBhvr>
                                        <p:cTn id="19" dur="500"/>
                                        <p:tgtEl>
                                          <p:spTgt spid="10244"/>
                                        </p:tgtEl>
                                      </p:cBhvr>
                                    </p:animEffect>
                                  </p:childTnLst>
                                </p:cTn>
                              </p:par>
                            </p:childTnLst>
                          </p:cTn>
                        </p:par>
                        <p:par>
                          <p:cTn id="20" fill="hold">
                            <p:stCondLst>
                              <p:cond delay="500"/>
                            </p:stCondLst>
                            <p:childTnLst>
                              <p:par>
                                <p:cTn id="21" presetID="22" presetClass="entr" presetSubtype="8" fill="hold" grpId="0"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left)">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10243">
                                            <p:txEl>
                                              <p:pRg st="2" end="2"/>
                                            </p:txEl>
                                          </p:spTgt>
                                        </p:tgtEl>
                                        <p:attrNameLst>
                                          <p:attrName>style.visibility</p:attrName>
                                        </p:attrNameLst>
                                      </p:cBhvr>
                                      <p:to>
                                        <p:strVal val="visible"/>
                                      </p:to>
                                    </p:set>
                                    <p:anim calcmode="lin" valueType="num">
                                      <p:cBhvr additive="base">
                                        <p:cTn id="28" dur="5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02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10245"/>
                                        </p:tgtEl>
                                        <p:attrNameLst>
                                          <p:attrName>style.visibility</p:attrName>
                                        </p:attrNameLst>
                                      </p:cBhvr>
                                      <p:to>
                                        <p:strVal val="visible"/>
                                      </p:to>
                                    </p:set>
                                    <p:animEffect transition="in" filter="wipe(left)">
                                      <p:cBhvr>
                                        <p:cTn id="34" dur="500"/>
                                        <p:tgtEl>
                                          <p:spTgt spid="10245"/>
                                        </p:tgtEl>
                                      </p:cBhvr>
                                    </p:animEffect>
                                  </p:childTnLst>
                                </p:cTn>
                              </p:par>
                            </p:childTnLst>
                          </p:cTn>
                        </p:par>
                      </p:childTnLst>
                    </p:cTn>
                  </p:par>
                  <p:par>
                    <p:cTn id="35" fill="hold">
                      <p:stCondLst>
                        <p:cond delay="indefinite"/>
                      </p:stCondLst>
                      <p:childTnLst>
                        <p:par>
                          <p:cTn id="36" fill="hold">
                            <p:stCondLst>
                              <p:cond delay="0"/>
                            </p:stCondLst>
                            <p:childTnLst>
                              <p:par>
                                <p:cTn id="37" presetID="23" presetClass="entr" presetSubtype="16"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p:cTn id="39" dur="500" fill="hold"/>
                                        <p:tgtEl>
                                          <p:spTgt spid="9"/>
                                        </p:tgtEl>
                                        <p:attrNameLst>
                                          <p:attrName>ppt_w</p:attrName>
                                        </p:attrNameLst>
                                      </p:cBhvr>
                                      <p:tavLst>
                                        <p:tav tm="0">
                                          <p:val>
                                            <p:fltVal val="0"/>
                                          </p:val>
                                        </p:tav>
                                        <p:tav tm="100000">
                                          <p:val>
                                            <p:strVal val="#ppt_w"/>
                                          </p:val>
                                        </p:tav>
                                      </p:tavLst>
                                    </p:anim>
                                    <p:anim calcmode="lin" valueType="num">
                                      <p:cBhvr>
                                        <p:cTn id="40"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P spid="10244" grpId="0" animBg="1"/>
      <p:bldP spid="10245" grpId="0" animBg="1"/>
      <p:bldP spid="6"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152400" y="1143000"/>
            <a:ext cx="8991600" cy="5486400"/>
          </a:xfrm>
        </p:spPr>
        <p:txBody>
          <a:bodyPr>
            <a:normAutofit/>
          </a:bodyPr>
          <a:lstStyle/>
          <a:p>
            <a:pPr eaLnBrk="1" hangingPunct="1">
              <a:lnSpc>
                <a:spcPct val="90000"/>
              </a:lnSpc>
              <a:defRPr/>
            </a:pPr>
            <a:r>
              <a:rPr lang="en-US" sz="3200" dirty="0" err="1" smtClean="0"/>
              <a:t>Hymenaeus</a:t>
            </a:r>
            <a:r>
              <a:rPr lang="en-US" sz="3200" dirty="0" smtClean="0"/>
              <a:t> and </a:t>
            </a:r>
            <a:r>
              <a:rPr lang="en-US" sz="3200" dirty="0" err="1" smtClean="0"/>
              <a:t>Philetus</a:t>
            </a:r>
            <a:r>
              <a:rPr lang="en-US" sz="3200" dirty="0" smtClean="0"/>
              <a:t> erred, </a:t>
            </a:r>
            <a:r>
              <a:rPr lang="en-US" sz="3200" i="1" dirty="0" smtClean="0"/>
              <a:t>“saying that the resurrection is past already, and overthrow the faith of some.” (2 Tim. 2:14-18)</a:t>
            </a:r>
          </a:p>
          <a:p>
            <a:pPr eaLnBrk="1" hangingPunct="1">
              <a:lnSpc>
                <a:spcPct val="90000"/>
              </a:lnSpc>
              <a:defRPr/>
            </a:pPr>
            <a:r>
              <a:rPr lang="en-US" sz="3200" dirty="0" smtClean="0"/>
              <a:t>Peter said of false teachers, </a:t>
            </a:r>
            <a:r>
              <a:rPr lang="en-US" sz="3200" i="1" dirty="0" smtClean="0"/>
              <a:t>“And many shall follow their lascivious doings; by reason of whom the way of the truth shall be evil spoken of.” (2 Pet. 2:2)</a:t>
            </a:r>
          </a:p>
          <a:p>
            <a:pPr eaLnBrk="1" hangingPunct="1">
              <a:lnSpc>
                <a:spcPct val="90000"/>
              </a:lnSpc>
              <a:defRPr/>
            </a:pPr>
            <a:r>
              <a:rPr lang="en-US" sz="3200" dirty="0" smtClean="0"/>
              <a:t>Paul wrote, </a:t>
            </a:r>
            <a:r>
              <a:rPr lang="en-US" sz="3200" i="1" dirty="0" smtClean="0"/>
              <a:t>“This I say, that no one may delude you with persuasiveness of speech.” (Col. 2:4)</a:t>
            </a:r>
            <a:endParaRPr lang="en-US" sz="3200" dirty="0" smtClean="0"/>
          </a:p>
        </p:txBody>
      </p:sp>
      <p:sp>
        <p:nvSpPr>
          <p:cNvPr id="8" name="Slide Number Placeholder 7"/>
          <p:cNvSpPr>
            <a:spLocks noGrp="1"/>
          </p:cNvSpPr>
          <p:nvPr>
            <p:ph type="sldNum" sz="quarter" idx="12"/>
          </p:nvPr>
        </p:nvSpPr>
        <p:spPr/>
        <p:txBody>
          <a:bodyPr/>
          <a:lstStyle/>
          <a:p>
            <a:pPr>
              <a:defRPr/>
            </a:pPr>
            <a:fld id="{7F37266F-456A-464F-9F43-49D17A60DD1F}" type="slidenum">
              <a:rPr lang="en-US" smtClean="0"/>
              <a:pPr>
                <a:defRPr/>
              </a:pPr>
              <a:t>12</a:t>
            </a:fld>
            <a:endParaRPr lang="en-US"/>
          </a:p>
        </p:txBody>
      </p:sp>
      <p:sp>
        <p:nvSpPr>
          <p:cNvPr id="28674" name="Rectangle 2"/>
          <p:cNvSpPr>
            <a:spLocks noGrp="1" noRot="1" noChangeArrowheads="1"/>
          </p:cNvSpPr>
          <p:nvPr>
            <p:ph type="title"/>
          </p:nvPr>
        </p:nvSpPr>
        <p:spPr>
          <a:xfrm>
            <a:off x="152400" y="0"/>
            <a:ext cx="8991600" cy="1173163"/>
          </a:xfrm>
          <a:noFill/>
        </p:spPr>
        <p:txBody>
          <a:bodyPr>
            <a:normAutofit fontScale="90000"/>
          </a:bodyPr>
          <a:lstStyle/>
          <a:p>
            <a:pPr eaLnBrk="1" hangingPunct="1">
              <a:defRPr/>
            </a:pPr>
            <a:r>
              <a:rPr lang="en-US" sz="4000" dirty="0" smtClean="0">
                <a:solidFill>
                  <a:srgbClr val="FF0000"/>
                </a:solidFill>
              </a:rPr>
              <a:t>Eternal consequences for leading men in the wrong direction.</a:t>
            </a:r>
          </a:p>
        </p:txBody>
      </p:sp>
      <p:sp>
        <p:nvSpPr>
          <p:cNvPr id="28677" name="Line 5"/>
          <p:cNvSpPr>
            <a:spLocks noChangeShapeType="1"/>
          </p:cNvSpPr>
          <p:nvPr/>
        </p:nvSpPr>
        <p:spPr bwMode="auto">
          <a:xfrm>
            <a:off x="762000" y="2438400"/>
            <a:ext cx="5257800" cy="0"/>
          </a:xfrm>
          <a:prstGeom prst="line">
            <a:avLst/>
          </a:prstGeom>
          <a:noFill/>
          <a:ln w="38100">
            <a:solidFill>
              <a:schemeClr val="tx1"/>
            </a:solidFill>
            <a:round/>
            <a:headEnd/>
            <a:tailEnd/>
          </a:ln>
        </p:spPr>
        <p:txBody>
          <a:bodyPr/>
          <a:lstStyle/>
          <a:p>
            <a:endParaRPr lang="en-US"/>
          </a:p>
        </p:txBody>
      </p:sp>
      <p:sp>
        <p:nvSpPr>
          <p:cNvPr id="28678" name="Line 6"/>
          <p:cNvSpPr>
            <a:spLocks noChangeShapeType="1"/>
          </p:cNvSpPr>
          <p:nvPr/>
        </p:nvSpPr>
        <p:spPr bwMode="auto">
          <a:xfrm>
            <a:off x="1600200" y="3810000"/>
            <a:ext cx="1143000" cy="0"/>
          </a:xfrm>
          <a:prstGeom prst="line">
            <a:avLst/>
          </a:prstGeom>
          <a:noFill/>
          <a:ln w="38100">
            <a:solidFill>
              <a:schemeClr val="tx1"/>
            </a:solidFill>
            <a:round/>
            <a:headEnd/>
            <a:tailEnd/>
          </a:ln>
        </p:spPr>
        <p:txBody>
          <a:bodyPr/>
          <a:lstStyle/>
          <a:p>
            <a:endParaRPr lang="en-US"/>
          </a:p>
        </p:txBody>
      </p:sp>
      <p:sp>
        <p:nvSpPr>
          <p:cNvPr id="28679" name="Line 7"/>
          <p:cNvSpPr>
            <a:spLocks noChangeShapeType="1"/>
          </p:cNvSpPr>
          <p:nvPr/>
        </p:nvSpPr>
        <p:spPr bwMode="auto">
          <a:xfrm>
            <a:off x="685800" y="5638800"/>
            <a:ext cx="1295400" cy="0"/>
          </a:xfrm>
          <a:prstGeom prst="line">
            <a:avLst/>
          </a:prstGeom>
          <a:noFill/>
          <a:ln w="38100">
            <a:solidFill>
              <a:schemeClr val="tx1"/>
            </a:solidFill>
            <a:round/>
            <a:headEnd/>
            <a:tailEnd/>
          </a:ln>
        </p:spPr>
        <p:txBody>
          <a:bodyPr/>
          <a:lstStyle/>
          <a:p>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500" fill="hold"/>
                                        <p:tgtEl>
                                          <p:spTgt spid="286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675">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28677"/>
                                        </p:tgtEl>
                                        <p:attrNameLst>
                                          <p:attrName>style.visibility</p:attrName>
                                        </p:attrNameLst>
                                      </p:cBhvr>
                                      <p:to>
                                        <p:strVal val="visible"/>
                                      </p:to>
                                    </p:set>
                                    <p:animEffect transition="in" filter="wipe(left)">
                                      <p:cBhvr>
                                        <p:cTn id="12" dur="500"/>
                                        <p:tgtEl>
                                          <p:spTgt spid="2867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8675">
                                            <p:txEl>
                                              <p:pRg st="1" end="1"/>
                                            </p:txEl>
                                          </p:spTgt>
                                        </p:tgtEl>
                                        <p:attrNameLst>
                                          <p:attrName>style.visibility</p:attrName>
                                        </p:attrNameLst>
                                      </p:cBhvr>
                                      <p:to>
                                        <p:strVal val="visible"/>
                                      </p:to>
                                    </p:set>
                                    <p:anim calcmode="lin" valueType="num">
                                      <p:cBhvr additive="base">
                                        <p:cTn id="17" dur="500" fill="hold"/>
                                        <p:tgtEl>
                                          <p:spTgt spid="28675">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86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28678"/>
                                        </p:tgtEl>
                                        <p:attrNameLst>
                                          <p:attrName>style.visibility</p:attrName>
                                        </p:attrNameLst>
                                      </p:cBhvr>
                                      <p:to>
                                        <p:strVal val="visible"/>
                                      </p:to>
                                    </p:set>
                                    <p:animEffect transition="in" filter="wipe(left)">
                                      <p:cBhvr>
                                        <p:cTn id="23" dur="500"/>
                                        <p:tgtEl>
                                          <p:spTgt spid="28678"/>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28675">
                                            <p:txEl>
                                              <p:pRg st="2" end="2"/>
                                            </p:txEl>
                                          </p:spTgt>
                                        </p:tgtEl>
                                        <p:attrNameLst>
                                          <p:attrName>style.visibility</p:attrName>
                                        </p:attrNameLst>
                                      </p:cBhvr>
                                      <p:to>
                                        <p:strVal val="visible"/>
                                      </p:to>
                                    </p:set>
                                    <p:anim calcmode="lin" valueType="num">
                                      <p:cBhvr additive="base">
                                        <p:cTn id="28" dur="500" fill="hold"/>
                                        <p:tgtEl>
                                          <p:spTgt spid="28675">
                                            <p:txEl>
                                              <p:pRg st="2" end="2"/>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86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28679"/>
                                        </p:tgtEl>
                                        <p:attrNameLst>
                                          <p:attrName>style.visibility</p:attrName>
                                        </p:attrNameLst>
                                      </p:cBhvr>
                                      <p:to>
                                        <p:strVal val="visible"/>
                                      </p:to>
                                    </p:set>
                                    <p:animEffect transition="in" filter="wipe(left)">
                                      <p:cBhvr>
                                        <p:cTn id="34" dur="500"/>
                                        <p:tgtEl>
                                          <p:spTgt spid="286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7" grpId="0" animBg="1"/>
      <p:bldP spid="28678" grpId="0" animBg="1"/>
      <p:bldP spid="2867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a:xfrm>
            <a:off x="152400" y="1905000"/>
            <a:ext cx="8991600" cy="4953000"/>
          </a:xfrm>
        </p:spPr>
        <p:txBody>
          <a:bodyPr/>
          <a:lstStyle/>
          <a:p>
            <a:pPr eaLnBrk="1" hangingPunct="1">
              <a:lnSpc>
                <a:spcPct val="90000"/>
              </a:lnSpc>
              <a:defRPr/>
            </a:pPr>
            <a:r>
              <a:rPr lang="en-US" sz="6000" dirty="0" smtClean="0"/>
              <a:t>Little comfort in saying, “But I didn’t know….”</a:t>
            </a:r>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13</a:t>
            </a:fld>
            <a:endParaRPr lang="en-US"/>
          </a:p>
        </p:txBody>
      </p:sp>
      <p:sp>
        <p:nvSpPr>
          <p:cNvPr id="30722" name="Rectangle 2"/>
          <p:cNvSpPr>
            <a:spLocks noGrp="1" noRot="1" noChangeArrowheads="1"/>
          </p:cNvSpPr>
          <p:nvPr>
            <p:ph type="title"/>
          </p:nvPr>
        </p:nvSpPr>
        <p:spPr>
          <a:xfrm>
            <a:off x="152400" y="0"/>
            <a:ext cx="8991600" cy="1173163"/>
          </a:xfrm>
          <a:noFill/>
        </p:spPr>
        <p:txBody>
          <a:bodyPr>
            <a:normAutofit fontScale="90000"/>
          </a:bodyPr>
          <a:lstStyle/>
          <a:p>
            <a:pPr eaLnBrk="1" hangingPunct="1">
              <a:defRPr/>
            </a:pPr>
            <a:r>
              <a:rPr lang="en-US" sz="4000" dirty="0" smtClean="0">
                <a:solidFill>
                  <a:srgbClr val="FF0000"/>
                </a:solidFill>
              </a:rPr>
              <a:t>Eternal consequences for leading men in the wrong direction.</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 calcmode="lin" valueType="num">
                                      <p:cBhvr additive="base">
                                        <p:cTn id="7" dur="500" fill="hold"/>
                                        <p:tgtEl>
                                          <p:spTgt spid="307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2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a:xfrm>
            <a:off x="457200" y="1600200"/>
            <a:ext cx="8229600" cy="4357688"/>
          </a:xfrm>
        </p:spPr>
        <p:txBody>
          <a:bodyPr/>
          <a:lstStyle/>
          <a:p>
            <a:pPr eaLnBrk="1" hangingPunct="1">
              <a:defRPr/>
            </a:pPr>
            <a:r>
              <a:rPr lang="en-US" sz="4000" dirty="0" smtClean="0"/>
              <a:t>Phil. 1:15-18  </a:t>
            </a:r>
          </a:p>
          <a:p>
            <a:pPr lvl="1" eaLnBrk="1" hangingPunct="1">
              <a:buFont typeface="Wingdings" pitchFamily="2" charset="2"/>
              <a:buNone/>
              <a:defRPr/>
            </a:pPr>
            <a:r>
              <a:rPr lang="en-US" sz="3600" dirty="0" smtClean="0"/>
              <a:t>	Motive Wrong- Teaching right.</a:t>
            </a:r>
          </a:p>
          <a:p>
            <a:pPr eaLnBrk="1" hangingPunct="1">
              <a:defRPr/>
            </a:pPr>
            <a:r>
              <a:rPr lang="en-US" sz="4000" dirty="0" smtClean="0"/>
              <a:t>Gal. 1:13-14; Acts 23:1; 26:9; </a:t>
            </a:r>
            <a:br>
              <a:rPr lang="en-US" sz="4000" dirty="0" smtClean="0"/>
            </a:br>
            <a:r>
              <a:rPr lang="en-US" sz="4000" dirty="0" smtClean="0"/>
              <a:t>1 Tim. 1:13  </a:t>
            </a:r>
          </a:p>
          <a:p>
            <a:pPr lvl="1" eaLnBrk="1" hangingPunct="1">
              <a:buFont typeface="Wingdings" pitchFamily="2" charset="2"/>
              <a:buNone/>
              <a:defRPr/>
            </a:pPr>
            <a:r>
              <a:rPr lang="en-US" sz="3600" dirty="0" smtClean="0"/>
              <a:t>	Motive right- Teaching wrong.</a:t>
            </a:r>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14</a:t>
            </a:fld>
            <a:endParaRPr lang="en-US"/>
          </a:p>
        </p:txBody>
      </p:sp>
      <p:sp>
        <p:nvSpPr>
          <p:cNvPr id="29698" name="Rectangle 2"/>
          <p:cNvSpPr>
            <a:spLocks noGrp="1" noRot="1" noChangeArrowheads="1"/>
          </p:cNvSpPr>
          <p:nvPr>
            <p:ph type="title"/>
          </p:nvPr>
        </p:nvSpPr>
        <p:spPr>
          <a:noFill/>
        </p:spPr>
        <p:txBody>
          <a:bodyPr>
            <a:normAutofit fontScale="90000"/>
          </a:bodyPr>
          <a:lstStyle/>
          <a:p>
            <a:pPr eaLnBrk="1" hangingPunct="1">
              <a:defRPr/>
            </a:pPr>
            <a:r>
              <a:rPr lang="en-US" sz="4000" dirty="0" smtClean="0">
                <a:solidFill>
                  <a:srgbClr val="FF0000"/>
                </a:solidFill>
              </a:rPr>
              <a:t>Effect NOT Determined By Motive </a:t>
            </a:r>
            <a:br>
              <a:rPr lang="en-US" sz="4000" dirty="0" smtClean="0">
                <a:solidFill>
                  <a:srgbClr val="FF0000"/>
                </a:solidFill>
              </a:rPr>
            </a:br>
            <a:r>
              <a:rPr lang="en-US" sz="4000" dirty="0" smtClean="0">
                <a:solidFill>
                  <a:srgbClr val="FF0000"/>
                </a:solidFill>
              </a:rPr>
              <a:t>Of Teacher</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 calcmode="lin" valueType="num">
                                      <p:cBhvr additive="base">
                                        <p:cTn id="7" dur="500" fill="hold"/>
                                        <p:tgtEl>
                                          <p:spTgt spid="296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69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anim calcmode="lin" valueType="num">
                                      <p:cBhvr additive="base">
                                        <p:cTn id="11" dur="500" fill="hold"/>
                                        <p:tgtEl>
                                          <p:spTgt spid="2969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96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9699">
                                            <p:txEl>
                                              <p:pRg st="2" end="2"/>
                                            </p:txEl>
                                          </p:spTgt>
                                        </p:tgtEl>
                                        <p:attrNameLst>
                                          <p:attrName>style.visibility</p:attrName>
                                        </p:attrNameLst>
                                      </p:cBhvr>
                                      <p:to>
                                        <p:strVal val="visible"/>
                                      </p:to>
                                    </p:set>
                                    <p:anim calcmode="lin" valueType="num">
                                      <p:cBhvr additive="base">
                                        <p:cTn id="17" dur="500" fill="hold"/>
                                        <p:tgtEl>
                                          <p:spTgt spid="29699">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9699">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9699">
                                            <p:txEl>
                                              <p:pRg st="3" end="3"/>
                                            </p:txEl>
                                          </p:spTgt>
                                        </p:tgtEl>
                                        <p:attrNameLst>
                                          <p:attrName>style.visibility</p:attrName>
                                        </p:attrNameLst>
                                      </p:cBhvr>
                                      <p:to>
                                        <p:strVal val="visible"/>
                                      </p:to>
                                    </p:set>
                                    <p:anim calcmode="lin" valueType="num">
                                      <p:cBhvr additive="base">
                                        <p:cTn id="21" dur="500" fill="hold"/>
                                        <p:tgtEl>
                                          <p:spTgt spid="29699">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969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Slide Number Placeholder 2"/>
          <p:cNvSpPr>
            <a:spLocks noGrp="1"/>
          </p:cNvSpPr>
          <p:nvPr>
            <p:ph type="sldNum" sz="quarter" idx="12"/>
          </p:nvPr>
        </p:nvSpPr>
        <p:spPr/>
        <p:txBody>
          <a:bodyPr/>
          <a:lstStyle/>
          <a:p>
            <a:pPr>
              <a:defRPr/>
            </a:pPr>
            <a:fld id="{7F37266F-456A-464F-9F43-49D17A60DD1F}" type="slidenum">
              <a:rPr lang="en-US" smtClean="0"/>
              <a:pPr>
                <a:defRPr/>
              </a:pPr>
              <a:t>15</a:t>
            </a:fld>
            <a:endParaRPr lang="en-US"/>
          </a:p>
        </p:txBody>
      </p:sp>
      <p:sp>
        <p:nvSpPr>
          <p:cNvPr id="4" name="Title 3"/>
          <p:cNvSpPr>
            <a:spLocks noGrp="1"/>
          </p:cNvSpPr>
          <p:nvPr>
            <p:ph type="title"/>
          </p:nvPr>
        </p:nvSpPr>
        <p:spPr/>
        <p:txBody>
          <a:bodyPr/>
          <a:lstStyle/>
          <a:p>
            <a:endParaRPr lang="en-US"/>
          </a:p>
        </p:txBody>
      </p:sp>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228600" y="1600200"/>
            <a:ext cx="8915400" cy="3810000"/>
          </a:xfrm>
        </p:spPr>
        <p:txBody>
          <a:bodyPr>
            <a:normAutofit/>
          </a:bodyPr>
          <a:lstStyle/>
          <a:p>
            <a:pPr eaLnBrk="1" hangingPunct="1">
              <a:lnSpc>
                <a:spcPct val="90000"/>
              </a:lnSpc>
              <a:defRPr/>
            </a:pPr>
            <a:r>
              <a:rPr lang="en-US" sz="3000" dirty="0" smtClean="0"/>
              <a:t>Sin is universal (Rom. 3:23), YET among all men, the sins of the tongue seem to be most universal and the most difficult to control.</a:t>
            </a:r>
            <a:br>
              <a:rPr lang="en-US" sz="3000" dirty="0" smtClean="0"/>
            </a:br>
            <a:r>
              <a:rPr lang="en-US" sz="3000" dirty="0" smtClean="0"/>
              <a:t>  </a:t>
            </a:r>
          </a:p>
          <a:p>
            <a:pPr eaLnBrk="1" hangingPunct="1">
              <a:lnSpc>
                <a:spcPct val="90000"/>
              </a:lnSpc>
              <a:defRPr/>
            </a:pPr>
            <a:r>
              <a:rPr lang="en-US" sz="3600" b="1" dirty="0" smtClean="0"/>
              <a:t>Teachers must be careful for…</a:t>
            </a:r>
          </a:p>
          <a:p>
            <a:pPr lvl="1" eaLnBrk="1" hangingPunct="1">
              <a:lnSpc>
                <a:spcPct val="90000"/>
              </a:lnSpc>
              <a:defRPr/>
            </a:pPr>
            <a:r>
              <a:rPr lang="en-US" sz="3200" b="1" u="sng" dirty="0" smtClean="0"/>
              <a:t>WHAT</a:t>
            </a:r>
            <a:r>
              <a:rPr lang="en-US" sz="3200" b="1" dirty="0" smtClean="0"/>
              <a:t> they teach</a:t>
            </a:r>
          </a:p>
          <a:p>
            <a:pPr lvl="2" eaLnBrk="1" hangingPunct="1">
              <a:lnSpc>
                <a:spcPct val="90000"/>
              </a:lnSpc>
              <a:buFont typeface="Wingdings" pitchFamily="2" charset="2"/>
              <a:buNone/>
              <a:defRPr/>
            </a:pPr>
            <a:r>
              <a:rPr lang="en-US" sz="2800" b="1" dirty="0" smtClean="0"/>
              <a:t>and</a:t>
            </a:r>
          </a:p>
          <a:p>
            <a:pPr lvl="1" eaLnBrk="1" hangingPunct="1">
              <a:lnSpc>
                <a:spcPct val="90000"/>
              </a:lnSpc>
              <a:defRPr/>
            </a:pPr>
            <a:r>
              <a:rPr lang="en-US" sz="3200" b="1" u="sng" dirty="0" smtClean="0"/>
              <a:t>HOW</a:t>
            </a:r>
            <a:r>
              <a:rPr lang="en-US" sz="3200" b="1" dirty="0" smtClean="0"/>
              <a:t> they teach</a:t>
            </a:r>
          </a:p>
        </p:txBody>
      </p:sp>
      <p:sp>
        <p:nvSpPr>
          <p:cNvPr id="6" name="Slide Number Placeholder 5"/>
          <p:cNvSpPr>
            <a:spLocks noGrp="1"/>
          </p:cNvSpPr>
          <p:nvPr>
            <p:ph type="sldNum" sz="quarter" idx="12"/>
          </p:nvPr>
        </p:nvSpPr>
        <p:spPr/>
        <p:txBody>
          <a:bodyPr/>
          <a:lstStyle/>
          <a:p>
            <a:pPr>
              <a:defRPr/>
            </a:pPr>
            <a:fld id="{7F37266F-456A-464F-9F43-49D17A60DD1F}" type="slidenum">
              <a:rPr lang="en-US" smtClean="0"/>
              <a:pPr>
                <a:defRPr/>
              </a:pPr>
              <a:t>16</a:t>
            </a:fld>
            <a:endParaRPr lang="en-US"/>
          </a:p>
        </p:txBody>
      </p:sp>
      <p:sp>
        <p:nvSpPr>
          <p:cNvPr id="11266" name="Rectangle 2"/>
          <p:cNvSpPr>
            <a:spLocks noGrp="1" noRot="1" noChangeArrowheads="1"/>
          </p:cNvSpPr>
          <p:nvPr>
            <p:ph type="title"/>
          </p:nvPr>
        </p:nvSpPr>
        <p:spPr>
          <a:noFill/>
        </p:spPr>
        <p:txBody>
          <a:bodyPr>
            <a:normAutofit fontScale="90000"/>
          </a:bodyPr>
          <a:lstStyle/>
          <a:p>
            <a:pPr eaLnBrk="1" hangingPunct="1">
              <a:defRPr/>
            </a:pPr>
            <a:r>
              <a:rPr lang="en-US" sz="4000" i="1" dirty="0" smtClean="0">
                <a:solidFill>
                  <a:srgbClr val="FF0000"/>
                </a:solidFill>
              </a:rPr>
              <a:t>“For in many things we all stumble…” James 3:2 </a:t>
            </a:r>
          </a:p>
        </p:txBody>
      </p:sp>
      <p:sp>
        <p:nvSpPr>
          <p:cNvPr id="11268" name="Text Box 4"/>
          <p:cNvSpPr txBox="1">
            <a:spLocks noChangeArrowheads="1"/>
          </p:cNvSpPr>
          <p:nvPr/>
        </p:nvSpPr>
        <p:spPr bwMode="auto">
          <a:xfrm>
            <a:off x="4495800" y="4205287"/>
            <a:ext cx="2481770" cy="523220"/>
          </a:xfrm>
          <a:prstGeom prst="rect">
            <a:avLst/>
          </a:prstGeom>
          <a:noFill/>
          <a:ln w="9525">
            <a:noFill/>
            <a:miter lim="800000"/>
            <a:headEnd/>
            <a:tailEnd/>
          </a:ln>
          <a:effectLst/>
        </p:spPr>
        <p:txBody>
          <a:bodyPr wrap="none">
            <a:spAutoFit/>
          </a:bodyPr>
          <a:lstStyle/>
          <a:p>
            <a:pPr eaLnBrk="1" hangingPunct="1">
              <a:defRPr/>
            </a:pPr>
            <a:r>
              <a:rPr lang="en-US" sz="2800" b="1" i="1" dirty="0">
                <a:solidFill>
                  <a:srgbClr val="FF0000"/>
                </a:solidFill>
                <a:latin typeface="Arial" charset="0"/>
              </a:rPr>
              <a:t>Cf. </a:t>
            </a:r>
            <a:r>
              <a:rPr lang="en-US" sz="2800" b="1" i="1" dirty="0" smtClean="0">
                <a:solidFill>
                  <a:srgbClr val="FF0000"/>
                </a:solidFill>
                <a:latin typeface="Arial" charset="0"/>
              </a:rPr>
              <a:t> </a:t>
            </a:r>
            <a:r>
              <a:rPr lang="en-US" sz="2800" b="1" i="1" dirty="0">
                <a:solidFill>
                  <a:srgbClr val="FF0000"/>
                </a:solidFill>
                <a:latin typeface="Arial" charset="0"/>
              </a:rPr>
              <a:t>Col. 4:4-6</a:t>
            </a:r>
          </a:p>
        </p:txBody>
      </p:sp>
      <p:sp>
        <p:nvSpPr>
          <p:cNvPr id="11269" name="Text Box 5"/>
          <p:cNvSpPr txBox="1">
            <a:spLocks noChangeArrowheads="1"/>
          </p:cNvSpPr>
          <p:nvPr/>
        </p:nvSpPr>
        <p:spPr bwMode="auto">
          <a:xfrm>
            <a:off x="0" y="5546725"/>
            <a:ext cx="9144000" cy="1384995"/>
          </a:xfrm>
          <a:prstGeom prst="rect">
            <a:avLst/>
          </a:prstGeom>
          <a:gradFill flip="none" rotWithShape="1">
            <a:gsLst>
              <a:gs pos="0">
                <a:schemeClr val="tx1">
                  <a:tint val="66000"/>
                  <a:satMod val="160000"/>
                </a:schemeClr>
              </a:gs>
              <a:gs pos="50000">
                <a:schemeClr val="tx1">
                  <a:tint val="44500"/>
                  <a:satMod val="160000"/>
                </a:schemeClr>
              </a:gs>
              <a:gs pos="100000">
                <a:schemeClr val="tx1">
                  <a:tint val="23500"/>
                  <a:satMod val="160000"/>
                </a:schemeClr>
              </a:gs>
            </a:gsLst>
            <a:lin ang="8100000" scaled="1"/>
            <a:tileRect/>
          </a:gradFill>
          <a:ln w="9525">
            <a:noFill/>
            <a:miter lim="800000"/>
            <a:headEnd/>
            <a:tailEnd/>
          </a:ln>
        </p:spPr>
        <p:txBody>
          <a:bodyPr>
            <a:spAutoFit/>
          </a:bodyPr>
          <a:lstStyle/>
          <a:p>
            <a:pPr algn="ctr" eaLnBrk="1" hangingPunct="1"/>
            <a:r>
              <a:rPr lang="en-US" sz="4000" dirty="0">
                <a:solidFill>
                  <a:srgbClr val="FF0000"/>
                </a:solidFill>
                <a:latin typeface="Arial" charset="0"/>
              </a:rPr>
              <a:t>Man who tames his tongue is a   </a:t>
            </a:r>
            <a:r>
              <a:rPr lang="en-US" sz="4400" b="1" i="1" dirty="0" smtClean="0">
                <a:solidFill>
                  <a:srgbClr val="FF0000"/>
                </a:solidFill>
                <a:latin typeface="Arial" charset="0"/>
              </a:rPr>
              <a:t>“perfect man.” </a:t>
            </a:r>
            <a:r>
              <a:rPr lang="en-US" sz="4000" i="1" dirty="0" smtClean="0">
                <a:solidFill>
                  <a:srgbClr val="FF0000"/>
                </a:solidFill>
                <a:latin typeface="Arial" charset="0"/>
              </a:rPr>
              <a:t>cf. 1:4; 2:23</a:t>
            </a:r>
            <a:endParaRPr lang="en-US" sz="4000" i="1" dirty="0">
              <a:solidFill>
                <a:srgbClr val="FF0000"/>
              </a:solidFill>
              <a:latin typeface="Arial"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7">
                                            <p:txEl>
                                              <p:pRg st="1" end="1"/>
                                            </p:txEl>
                                          </p:spTgt>
                                        </p:tgtEl>
                                        <p:attrNameLst>
                                          <p:attrName>style.visibility</p:attrName>
                                        </p:attrNameLst>
                                      </p:cBhvr>
                                      <p:to>
                                        <p:strVal val="visible"/>
                                      </p:to>
                                    </p:set>
                                    <p:anim calcmode="lin" valueType="num">
                                      <p:cBhvr additive="base">
                                        <p:cTn id="13" dur="5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7">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 calcmode="lin" valueType="num">
                                      <p:cBhvr additive="base">
                                        <p:cTn id="17" dur="5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126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1267">
                                            <p:txEl>
                                              <p:pRg st="3" end="3"/>
                                            </p:txEl>
                                          </p:spTgt>
                                        </p:tgtEl>
                                        <p:attrNameLst>
                                          <p:attrName>style.visibility</p:attrName>
                                        </p:attrNameLst>
                                      </p:cBhvr>
                                      <p:to>
                                        <p:strVal val="visible"/>
                                      </p:to>
                                    </p:set>
                                    <p:anim calcmode="lin" valueType="num">
                                      <p:cBhvr additive="base">
                                        <p:cTn id="21" dur="5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1267">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1267">
                                            <p:txEl>
                                              <p:pRg st="4" end="4"/>
                                            </p:txEl>
                                          </p:spTgt>
                                        </p:tgtEl>
                                        <p:attrNameLst>
                                          <p:attrName>style.visibility</p:attrName>
                                        </p:attrNameLst>
                                      </p:cBhvr>
                                      <p:to>
                                        <p:strVal val="visible"/>
                                      </p:to>
                                    </p:set>
                                    <p:anim calcmode="lin" valueType="num">
                                      <p:cBhvr additive="base">
                                        <p:cTn id="25" dur="500" fill="hold"/>
                                        <p:tgtEl>
                                          <p:spTgt spid="1126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7">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1268"/>
                                        </p:tgtEl>
                                        <p:attrNameLst>
                                          <p:attrName>style.visibility</p:attrName>
                                        </p:attrNameLst>
                                      </p:cBhvr>
                                      <p:to>
                                        <p:strVal val="visible"/>
                                      </p:to>
                                    </p:set>
                                    <p:anim calcmode="lin" valueType="num">
                                      <p:cBhvr additive="base">
                                        <p:cTn id="29" dur="500" fill="hold"/>
                                        <p:tgtEl>
                                          <p:spTgt spid="11268"/>
                                        </p:tgtEl>
                                        <p:attrNameLst>
                                          <p:attrName>ppt_x</p:attrName>
                                        </p:attrNameLst>
                                      </p:cBhvr>
                                      <p:tavLst>
                                        <p:tav tm="0">
                                          <p:val>
                                            <p:strVal val="#ppt_x"/>
                                          </p:val>
                                        </p:tav>
                                        <p:tav tm="100000">
                                          <p:val>
                                            <p:strVal val="#ppt_x"/>
                                          </p:val>
                                        </p:tav>
                                      </p:tavLst>
                                    </p:anim>
                                    <p:anim calcmode="lin" valueType="num">
                                      <p:cBhvr additive="base">
                                        <p:cTn id="30" dur="500" fill="hold"/>
                                        <p:tgtEl>
                                          <p:spTgt spid="11268"/>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1269"/>
                                        </p:tgtEl>
                                        <p:attrNameLst>
                                          <p:attrName>style.visibility</p:attrName>
                                        </p:attrNameLst>
                                      </p:cBhvr>
                                      <p:to>
                                        <p:strVal val="visible"/>
                                      </p:to>
                                    </p:set>
                                    <p:anim calcmode="lin" valueType="num">
                                      <p:cBhvr additive="base">
                                        <p:cTn id="35" dur="500" fill="hold"/>
                                        <p:tgtEl>
                                          <p:spTgt spid="11269"/>
                                        </p:tgtEl>
                                        <p:attrNameLst>
                                          <p:attrName>ppt_x</p:attrName>
                                        </p:attrNameLst>
                                      </p:cBhvr>
                                      <p:tavLst>
                                        <p:tav tm="0">
                                          <p:val>
                                            <p:strVal val="#ppt_x"/>
                                          </p:val>
                                        </p:tav>
                                        <p:tav tm="100000">
                                          <p:val>
                                            <p:strVal val="#ppt_x"/>
                                          </p:val>
                                        </p:tav>
                                      </p:tavLst>
                                    </p:anim>
                                    <p:anim calcmode="lin" valueType="num">
                                      <p:cBhvr additive="base">
                                        <p:cTn id="36" dur="500" fill="hold"/>
                                        <p:tgtEl>
                                          <p:spTgt spid="1126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P spid="11268" grpId="0"/>
      <p:bldP spid="1126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228600" y="1600200"/>
            <a:ext cx="8915400" cy="4525963"/>
          </a:xfrm>
        </p:spPr>
        <p:txBody>
          <a:bodyPr>
            <a:normAutofit/>
          </a:bodyPr>
          <a:lstStyle/>
          <a:p>
            <a:pPr eaLnBrk="1" hangingPunct="1">
              <a:defRPr/>
            </a:pPr>
            <a:r>
              <a:rPr lang="en-US" sz="4000" dirty="0" smtClean="0"/>
              <a:t>Illustrations:</a:t>
            </a:r>
          </a:p>
          <a:p>
            <a:pPr lvl="1" eaLnBrk="1" hangingPunct="1">
              <a:defRPr/>
            </a:pPr>
            <a:r>
              <a:rPr lang="en-US" sz="3600" dirty="0" smtClean="0"/>
              <a:t>Bit in horses mouth.</a:t>
            </a:r>
          </a:p>
          <a:p>
            <a:pPr lvl="1" eaLnBrk="1" hangingPunct="1">
              <a:defRPr/>
            </a:pPr>
            <a:r>
              <a:rPr lang="en-US" sz="3600" dirty="0" smtClean="0"/>
              <a:t>Small rudder of a great ship.</a:t>
            </a:r>
          </a:p>
          <a:p>
            <a:pPr lvl="1" eaLnBrk="1" hangingPunct="1">
              <a:defRPr/>
            </a:pPr>
            <a:endParaRPr lang="en-US" sz="3600" dirty="0" smtClean="0"/>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17</a:t>
            </a:fld>
            <a:endParaRPr lang="en-US"/>
          </a:p>
        </p:txBody>
      </p:sp>
      <p:sp>
        <p:nvSpPr>
          <p:cNvPr id="12290" name="Rectangle 2"/>
          <p:cNvSpPr>
            <a:spLocks noGrp="1" noRot="1" noChangeArrowheads="1"/>
          </p:cNvSpPr>
          <p:nvPr>
            <p:ph type="title"/>
          </p:nvPr>
        </p:nvSpPr>
        <p:spPr>
          <a:noFill/>
        </p:spPr>
        <p:txBody>
          <a:bodyPr>
            <a:normAutofit fontScale="90000"/>
          </a:bodyPr>
          <a:lstStyle/>
          <a:p>
            <a:pPr eaLnBrk="1" hangingPunct="1">
              <a:defRPr/>
            </a:pPr>
            <a:r>
              <a:rPr lang="en-US" sz="4000" dirty="0" smtClean="0">
                <a:solidFill>
                  <a:srgbClr val="FF0000"/>
                </a:solidFill>
              </a:rPr>
              <a:t>Tongue is small but powerful… </a:t>
            </a:r>
            <a:br>
              <a:rPr lang="en-US" sz="4000" dirty="0" smtClean="0">
                <a:solidFill>
                  <a:srgbClr val="FF0000"/>
                </a:solidFill>
              </a:rPr>
            </a:br>
            <a:r>
              <a:rPr lang="en-US" sz="4000" dirty="0" smtClean="0">
                <a:solidFill>
                  <a:srgbClr val="FF0000"/>
                </a:solidFill>
              </a:rPr>
              <a:t>James 3:3-6</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anim calcmode="lin" valueType="num">
                                      <p:cBhvr additive="base">
                                        <p:cTn id="11" dur="5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2291">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anim calcmode="lin" valueType="num">
                                      <p:cBhvr additive="base">
                                        <p:cTn id="15" dur="5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229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0" y="1600200"/>
            <a:ext cx="9144000" cy="4525963"/>
          </a:xfrm>
        </p:spPr>
        <p:txBody>
          <a:bodyPr/>
          <a:lstStyle/>
          <a:p>
            <a:pPr eaLnBrk="1" hangingPunct="1">
              <a:defRPr/>
            </a:pPr>
            <a:r>
              <a:rPr lang="en-US" i="1" dirty="0" smtClean="0">
                <a:solidFill>
                  <a:srgbClr val="FF0000"/>
                </a:solidFill>
              </a:rPr>
              <a:t>“How much wood is kindled by how small a fire! The tongue is a fire: the world of iniquity among our members is the tongue.”</a:t>
            </a:r>
            <a:r>
              <a:rPr lang="en-US" dirty="0" smtClean="0">
                <a:solidFill>
                  <a:srgbClr val="FF0000"/>
                </a:solidFill>
              </a:rPr>
              <a:t> (</a:t>
            </a:r>
            <a:r>
              <a:rPr lang="en-US" dirty="0" err="1" smtClean="0">
                <a:solidFill>
                  <a:srgbClr val="FF0000"/>
                </a:solidFill>
              </a:rPr>
              <a:t>Jms</a:t>
            </a:r>
            <a:r>
              <a:rPr lang="en-US" dirty="0" smtClean="0">
                <a:solidFill>
                  <a:srgbClr val="FF0000"/>
                </a:solidFill>
              </a:rPr>
              <a:t>. 3:6) </a:t>
            </a:r>
          </a:p>
          <a:p>
            <a:pPr eaLnBrk="1" hangingPunct="1">
              <a:defRPr/>
            </a:pPr>
            <a:r>
              <a:rPr lang="en-US" i="1" dirty="0" smtClean="0"/>
              <a:t>“Death and life are in the power of the tongue...” (Prov. 18:21)</a:t>
            </a:r>
          </a:p>
          <a:p>
            <a:pPr eaLnBrk="1" hangingPunct="1">
              <a:defRPr/>
            </a:pPr>
            <a:r>
              <a:rPr lang="en-US" i="1" dirty="0" smtClean="0"/>
              <a:t>“An ungodly man digs up evil, and it is on his lips like a burning fire.  A perverse man sows strife, and a whisperer separates the best of friends” (KJV Prov. 16:27-28).</a:t>
            </a:r>
            <a:r>
              <a:rPr lang="en-US" dirty="0" smtClean="0"/>
              <a:t> Cf. Gal. 5:15</a:t>
            </a:r>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18</a:t>
            </a:fld>
            <a:endParaRPr lang="en-US"/>
          </a:p>
        </p:txBody>
      </p:sp>
      <p:sp>
        <p:nvSpPr>
          <p:cNvPr id="13314" name="Rectangle 2"/>
          <p:cNvSpPr>
            <a:spLocks noGrp="1" noRot="1" noChangeArrowheads="1"/>
          </p:cNvSpPr>
          <p:nvPr>
            <p:ph type="title"/>
          </p:nvPr>
        </p:nvSpPr>
        <p:spPr>
          <a:xfrm>
            <a:off x="228600" y="274638"/>
            <a:ext cx="8763000" cy="1143000"/>
          </a:xfrm>
          <a:noFill/>
        </p:spPr>
        <p:txBody>
          <a:bodyPr>
            <a:normAutofit fontScale="90000"/>
          </a:bodyPr>
          <a:lstStyle/>
          <a:p>
            <a:pPr eaLnBrk="1" hangingPunct="1">
              <a:defRPr/>
            </a:pPr>
            <a:r>
              <a:rPr lang="en-US" sz="4000" dirty="0" smtClean="0">
                <a:solidFill>
                  <a:srgbClr val="FF0000"/>
                </a:solidFill>
              </a:rPr>
              <a:t>Tongue is small but powerful… </a:t>
            </a:r>
            <a:br>
              <a:rPr lang="en-US" sz="4000" dirty="0" smtClean="0">
                <a:solidFill>
                  <a:srgbClr val="FF0000"/>
                </a:solidFill>
              </a:rPr>
            </a:br>
            <a:r>
              <a:rPr lang="en-US" sz="4000" dirty="0" smtClean="0">
                <a:solidFill>
                  <a:srgbClr val="FF0000"/>
                </a:solidFill>
              </a:rPr>
              <a:t>James 3:3-6</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anim calcmode="lin" valueType="num">
                                      <p:cBhvr additive="base">
                                        <p:cTn id="7" dur="5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15">
                                            <p:txEl>
                                              <p:pRg st="2" end="2"/>
                                            </p:txEl>
                                          </p:spTgt>
                                        </p:tgtEl>
                                        <p:attrNameLst>
                                          <p:attrName>style.visibility</p:attrName>
                                        </p:attrNameLst>
                                      </p:cBhvr>
                                      <p:to>
                                        <p:strVal val="visible"/>
                                      </p:to>
                                    </p:set>
                                    <p:anim calcmode="lin" valueType="num">
                                      <p:cBhvr additive="base">
                                        <p:cTn id="13" dur="5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0" y="1600200"/>
            <a:ext cx="9144000" cy="5257800"/>
          </a:xfrm>
        </p:spPr>
        <p:txBody>
          <a:bodyPr/>
          <a:lstStyle/>
          <a:p>
            <a:pPr eaLnBrk="1" hangingPunct="1">
              <a:lnSpc>
                <a:spcPct val="90000"/>
              </a:lnSpc>
              <a:defRPr/>
            </a:pPr>
            <a:r>
              <a:rPr lang="en-US" i="1" dirty="0" smtClean="0">
                <a:solidFill>
                  <a:srgbClr val="FF0000"/>
                </a:solidFill>
              </a:rPr>
              <a:t>“The tongue can no man tame...”</a:t>
            </a:r>
            <a:r>
              <a:rPr lang="en-US" dirty="0" smtClean="0">
                <a:solidFill>
                  <a:srgbClr val="FF0000"/>
                </a:solidFill>
              </a:rPr>
              <a:t> </a:t>
            </a:r>
            <a:r>
              <a:rPr lang="en-US" dirty="0" smtClean="0"/>
              <a:t>Hyperbole (of language) deliberately exaggerated.</a:t>
            </a:r>
          </a:p>
          <a:p>
            <a:pPr lvl="1">
              <a:lnSpc>
                <a:spcPct val="90000"/>
              </a:lnSpc>
              <a:defRPr/>
            </a:pPr>
            <a:r>
              <a:rPr lang="en-US" dirty="0" smtClean="0"/>
              <a:t>NOTE: Eph. 4:29; Col. 4:6</a:t>
            </a:r>
          </a:p>
          <a:p>
            <a:pPr eaLnBrk="1" hangingPunct="1">
              <a:lnSpc>
                <a:spcPct val="90000"/>
              </a:lnSpc>
              <a:defRPr/>
            </a:pPr>
            <a:r>
              <a:rPr lang="en-US" dirty="0" smtClean="0"/>
              <a:t>David said,</a:t>
            </a:r>
            <a:r>
              <a:rPr lang="en-US" i="1" dirty="0" smtClean="0"/>
              <a:t> “Keep thy tongue from evil, and thy lips from speaking guile”</a:t>
            </a:r>
            <a:r>
              <a:rPr lang="en-US" dirty="0" smtClean="0"/>
              <a:t> and then prayed that God might </a:t>
            </a:r>
            <a:r>
              <a:rPr lang="en-US" i="1" dirty="0" smtClean="0"/>
              <a:t>“set a watch... before my mouth, and keep the door of my lips” (Ps 34:13; 141:3).</a:t>
            </a:r>
            <a:r>
              <a:rPr lang="en-US" dirty="0" smtClean="0"/>
              <a:t>  </a:t>
            </a:r>
          </a:p>
          <a:p>
            <a:pPr eaLnBrk="1" hangingPunct="1">
              <a:lnSpc>
                <a:spcPct val="90000"/>
              </a:lnSpc>
              <a:defRPr/>
            </a:pPr>
            <a:r>
              <a:rPr lang="en-US" dirty="0" smtClean="0"/>
              <a:t>Peter wrote, </a:t>
            </a:r>
            <a:r>
              <a:rPr lang="en-US" i="1" dirty="0" smtClean="0"/>
              <a:t>“For he that would love life, and see good days, let him refrain his tongue from evil, and his lips that they speak no guile (1 Pet 3:10).</a:t>
            </a:r>
            <a:endParaRPr lang="en-US" dirty="0" smtClean="0"/>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19</a:t>
            </a:fld>
            <a:endParaRPr lang="en-US"/>
          </a:p>
        </p:txBody>
      </p:sp>
      <p:sp>
        <p:nvSpPr>
          <p:cNvPr id="14338" name="Rectangle 2"/>
          <p:cNvSpPr>
            <a:spLocks noGrp="1" noRot="1" noChangeArrowheads="1"/>
          </p:cNvSpPr>
          <p:nvPr>
            <p:ph type="title"/>
          </p:nvPr>
        </p:nvSpPr>
        <p:spPr>
          <a:noFill/>
        </p:spPr>
        <p:txBody>
          <a:bodyPr>
            <a:normAutofit fontScale="90000"/>
          </a:bodyPr>
          <a:lstStyle/>
          <a:p>
            <a:pPr eaLnBrk="1" hangingPunct="1">
              <a:defRPr/>
            </a:pPr>
            <a:r>
              <a:rPr lang="en-US" sz="4000" dirty="0" smtClean="0">
                <a:solidFill>
                  <a:srgbClr val="FF0000"/>
                </a:solidFill>
              </a:rPr>
              <a:t>Difficulty Of Taming The Tongue</a:t>
            </a:r>
            <a:br>
              <a:rPr lang="en-US" sz="4000" dirty="0" smtClean="0">
                <a:solidFill>
                  <a:srgbClr val="FF0000"/>
                </a:solidFill>
              </a:rPr>
            </a:br>
            <a:r>
              <a:rPr lang="en-US" sz="4000" dirty="0" smtClean="0">
                <a:solidFill>
                  <a:srgbClr val="FF0000"/>
                </a:solidFill>
              </a:rPr>
              <a:t>James 3:7-8</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9">
                                            <p:txEl>
                                              <p:pRg st="2" end="2"/>
                                            </p:txEl>
                                          </p:spTgt>
                                        </p:tgtEl>
                                        <p:attrNameLst>
                                          <p:attrName>style.visibility</p:attrName>
                                        </p:attrNameLst>
                                      </p:cBhvr>
                                      <p:to>
                                        <p:strVal val="visible"/>
                                      </p:to>
                                    </p:set>
                                    <p:anim calcmode="lin" valueType="num">
                                      <p:cBhvr additive="base">
                                        <p:cTn id="7" dur="5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339">
                                            <p:txEl>
                                              <p:pRg st="3" end="3"/>
                                            </p:txEl>
                                          </p:spTgt>
                                        </p:tgtEl>
                                        <p:attrNameLst>
                                          <p:attrName>style.visibility</p:attrName>
                                        </p:attrNameLst>
                                      </p:cBhvr>
                                      <p:to>
                                        <p:strVal val="visible"/>
                                      </p:to>
                                    </p:set>
                                    <p:anim calcmode="lin" valueType="num">
                                      <p:cBhvr additive="base">
                                        <p:cTn id="13" dur="5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33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152400" y="1524000"/>
            <a:ext cx="8991600" cy="5334000"/>
          </a:xfrm>
          <a:solidFill>
            <a:schemeClr val="bg1"/>
          </a:solidFill>
        </p:spPr>
        <p:txBody>
          <a:bodyPr>
            <a:normAutofit fontScale="92500"/>
          </a:bodyPr>
          <a:lstStyle/>
          <a:p>
            <a:pPr>
              <a:defRPr/>
            </a:pPr>
            <a:r>
              <a:rPr lang="en-US" sz="3200" b="1" i="1" dirty="0" smtClean="0">
                <a:solidFill>
                  <a:srgbClr val="FF0000"/>
                </a:solidFill>
              </a:rPr>
              <a:t>James 1:22 “Be ye doers of the word and not hearers only, deluding your own selves…”</a:t>
            </a:r>
          </a:p>
          <a:p>
            <a:pPr>
              <a:defRPr/>
            </a:pPr>
            <a:endParaRPr lang="en-US" sz="3200" b="1" i="1" dirty="0" smtClean="0">
              <a:solidFill>
                <a:srgbClr val="FF0000"/>
              </a:solidFill>
            </a:endParaRPr>
          </a:p>
          <a:p>
            <a:pPr>
              <a:defRPr/>
            </a:pPr>
            <a:r>
              <a:rPr lang="en-US" sz="3200" b="1" i="1" dirty="0" smtClean="0">
                <a:solidFill>
                  <a:srgbClr val="FF0000"/>
                </a:solidFill>
              </a:rPr>
              <a:t>James 1:26 If any man </a:t>
            </a:r>
            <a:r>
              <a:rPr lang="en-US" sz="3200" b="1" i="1" dirty="0" err="1" smtClean="0">
                <a:solidFill>
                  <a:srgbClr val="FF0000"/>
                </a:solidFill>
              </a:rPr>
              <a:t>thinketh</a:t>
            </a:r>
            <a:r>
              <a:rPr lang="en-US" sz="3200" b="1" i="1" dirty="0" smtClean="0">
                <a:solidFill>
                  <a:srgbClr val="FF0000"/>
                </a:solidFill>
              </a:rPr>
              <a:t> himself to be religious, while he </a:t>
            </a:r>
            <a:r>
              <a:rPr lang="en-US" sz="3200" b="1" i="1" dirty="0" err="1" smtClean="0">
                <a:solidFill>
                  <a:srgbClr val="FF0000"/>
                </a:solidFill>
              </a:rPr>
              <a:t>bridleth</a:t>
            </a:r>
            <a:r>
              <a:rPr lang="en-US" sz="3200" b="1" i="1" dirty="0" smtClean="0">
                <a:solidFill>
                  <a:srgbClr val="FF0000"/>
                </a:solidFill>
              </a:rPr>
              <a:t> not his tongue but </a:t>
            </a:r>
            <a:r>
              <a:rPr lang="en-US" sz="3200" b="1" i="1" dirty="0" err="1" smtClean="0">
                <a:solidFill>
                  <a:srgbClr val="FF0000"/>
                </a:solidFill>
              </a:rPr>
              <a:t>deceiveth</a:t>
            </a:r>
            <a:r>
              <a:rPr lang="en-US" sz="3200" b="1" i="1" dirty="0" smtClean="0">
                <a:solidFill>
                  <a:srgbClr val="FF0000"/>
                </a:solidFill>
              </a:rPr>
              <a:t> his heart, this man's religion is vain.</a:t>
            </a:r>
          </a:p>
          <a:p>
            <a:pPr eaLnBrk="1" hangingPunct="1">
              <a:buFont typeface="Wingdings" pitchFamily="2" charset="2"/>
              <a:buNone/>
              <a:defRPr/>
            </a:pPr>
            <a:endParaRPr lang="en-US" b="1" i="1" dirty="0" smtClean="0"/>
          </a:p>
          <a:p>
            <a:pPr eaLnBrk="1" hangingPunct="1">
              <a:defRPr/>
            </a:pPr>
            <a:r>
              <a:rPr lang="en-US" dirty="0" smtClean="0"/>
              <a:t>James 2:14ff  --Saving faith is a working faith. </a:t>
            </a:r>
          </a:p>
          <a:p>
            <a:pPr eaLnBrk="1" hangingPunct="1">
              <a:defRPr/>
            </a:pPr>
            <a:r>
              <a:rPr lang="en-US" dirty="0" smtClean="0"/>
              <a:t>James 3  --Is your tongue being controlled by faith??? Cf. 2 Cor. 10:5</a:t>
            </a:r>
          </a:p>
          <a:p>
            <a:pPr eaLnBrk="1" hangingPunct="1">
              <a:defRPr/>
            </a:pPr>
            <a:endParaRPr lang="en-US" dirty="0" smtClean="0"/>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2</a:t>
            </a:fld>
            <a:endParaRPr lang="en-US"/>
          </a:p>
        </p:txBody>
      </p:sp>
      <p:sp>
        <p:nvSpPr>
          <p:cNvPr id="3074" name="Rectangle 2"/>
          <p:cNvSpPr>
            <a:spLocks noGrp="1" noRot="1" noChangeArrowheads="1"/>
          </p:cNvSpPr>
          <p:nvPr>
            <p:ph type="title"/>
          </p:nvPr>
        </p:nvSpPr>
        <p:spPr>
          <a:xfrm>
            <a:off x="457200" y="304800"/>
            <a:ext cx="8229600" cy="914400"/>
          </a:xfrm>
          <a:noFill/>
        </p:spPr>
        <p:txBody>
          <a:bodyPr/>
          <a:lstStyle/>
          <a:p>
            <a:pPr eaLnBrk="1" hangingPunct="1">
              <a:defRPr/>
            </a:pPr>
            <a:r>
              <a:rPr lang="en-US" dirty="0" smtClean="0">
                <a:solidFill>
                  <a:schemeClr val="tx1">
                    <a:lumMod val="65000"/>
                    <a:lumOff val="35000"/>
                  </a:schemeClr>
                </a:solidFill>
              </a:rPr>
              <a:t>More Than Profession</a:t>
            </a:r>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0" y="1600200"/>
            <a:ext cx="9144000" cy="5257800"/>
          </a:xfrm>
        </p:spPr>
        <p:txBody>
          <a:bodyPr>
            <a:normAutofit/>
          </a:bodyPr>
          <a:lstStyle/>
          <a:p>
            <a:pPr eaLnBrk="1" hangingPunct="1">
              <a:lnSpc>
                <a:spcPct val="90000"/>
              </a:lnSpc>
              <a:defRPr/>
            </a:pPr>
            <a:r>
              <a:rPr lang="en-US" sz="3600" i="1" dirty="0" smtClean="0">
                <a:solidFill>
                  <a:srgbClr val="FF0000"/>
                </a:solidFill>
              </a:rPr>
              <a:t>“</a:t>
            </a:r>
            <a:r>
              <a:rPr lang="en-US" sz="3200" i="1" dirty="0" smtClean="0">
                <a:solidFill>
                  <a:srgbClr val="FF0000"/>
                </a:solidFill>
              </a:rPr>
              <a:t>It is a restless evil...”</a:t>
            </a:r>
            <a:r>
              <a:rPr lang="en-US" sz="3200" dirty="0" smtClean="0">
                <a:solidFill>
                  <a:srgbClr val="FF0000"/>
                </a:solidFill>
              </a:rPr>
              <a:t> </a:t>
            </a:r>
            <a:r>
              <a:rPr lang="en-US" sz="3200" dirty="0" smtClean="0"/>
              <a:t>Unstable. Like a caged beast, it seeks opportunity to break forth and cause havoc and destruction.</a:t>
            </a:r>
          </a:p>
          <a:p>
            <a:pPr eaLnBrk="1" hangingPunct="1">
              <a:lnSpc>
                <a:spcPct val="90000"/>
              </a:lnSpc>
              <a:defRPr/>
            </a:pPr>
            <a:r>
              <a:rPr lang="en-US" sz="3200" i="1" dirty="0" smtClean="0">
                <a:solidFill>
                  <a:srgbClr val="FF0000"/>
                </a:solidFill>
              </a:rPr>
              <a:t>“It is full of deadly poison...”</a:t>
            </a:r>
            <a:r>
              <a:rPr lang="en-US" sz="3200" dirty="0" smtClean="0">
                <a:solidFill>
                  <a:srgbClr val="FF0000"/>
                </a:solidFill>
              </a:rPr>
              <a:t> </a:t>
            </a:r>
          </a:p>
          <a:p>
            <a:pPr lvl="1" eaLnBrk="1" hangingPunct="1">
              <a:lnSpc>
                <a:spcPct val="90000"/>
              </a:lnSpc>
              <a:defRPr/>
            </a:pPr>
            <a:r>
              <a:rPr lang="en-US" sz="2800" i="1" dirty="0" smtClean="0"/>
              <a:t>“They have sharpened their tongue like a serpent; adders’ poison is under their lips” </a:t>
            </a:r>
            <a:br>
              <a:rPr lang="en-US" sz="2800" i="1" dirty="0" smtClean="0"/>
            </a:br>
            <a:r>
              <a:rPr lang="en-US" sz="2800" i="1" dirty="0" smtClean="0"/>
              <a:t>(Ps. 140:3).</a:t>
            </a:r>
          </a:p>
          <a:p>
            <a:pPr lvl="1" eaLnBrk="1" hangingPunct="1">
              <a:lnSpc>
                <a:spcPct val="90000"/>
              </a:lnSpc>
              <a:defRPr/>
            </a:pPr>
            <a:r>
              <a:rPr lang="en-US" sz="2800" dirty="0" smtClean="0"/>
              <a:t> Quoting from </a:t>
            </a:r>
            <a:r>
              <a:rPr lang="en-US" sz="2800" i="1" dirty="0" smtClean="0"/>
              <a:t>Ps. 5:9,</a:t>
            </a:r>
            <a:r>
              <a:rPr lang="en-US" sz="2800" dirty="0" smtClean="0"/>
              <a:t> he uses a similar metaphor: </a:t>
            </a:r>
            <a:r>
              <a:rPr lang="en-US" sz="2800" i="1" dirty="0" smtClean="0"/>
              <a:t>“The poison of asps is under their lips” (Rom. 3:13).</a:t>
            </a:r>
            <a:r>
              <a:rPr lang="en-US" sz="2800" dirty="0" smtClean="0"/>
              <a:t> </a:t>
            </a:r>
            <a:r>
              <a:rPr lang="en-US" sz="2800" i="1" dirty="0" smtClean="0"/>
              <a:t> </a:t>
            </a:r>
            <a:endParaRPr lang="en-US" sz="2000" dirty="0" smtClean="0"/>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20</a:t>
            </a:fld>
            <a:endParaRPr lang="en-US"/>
          </a:p>
        </p:txBody>
      </p:sp>
      <p:sp>
        <p:nvSpPr>
          <p:cNvPr id="16386" name="Rectangle 2"/>
          <p:cNvSpPr>
            <a:spLocks noGrp="1" noRot="1" noChangeArrowheads="1"/>
          </p:cNvSpPr>
          <p:nvPr>
            <p:ph type="title"/>
          </p:nvPr>
        </p:nvSpPr>
        <p:spPr>
          <a:noFill/>
        </p:spPr>
        <p:txBody>
          <a:bodyPr>
            <a:normAutofit fontScale="90000"/>
          </a:bodyPr>
          <a:lstStyle/>
          <a:p>
            <a:pPr eaLnBrk="1" hangingPunct="1">
              <a:defRPr/>
            </a:pPr>
            <a:r>
              <a:rPr lang="en-US" sz="4000" dirty="0" smtClean="0">
                <a:solidFill>
                  <a:srgbClr val="FF0000"/>
                </a:solidFill>
              </a:rPr>
              <a:t>Difficulty Of Taming The Tongue</a:t>
            </a:r>
            <a:br>
              <a:rPr lang="en-US" sz="4000" dirty="0" smtClean="0">
                <a:solidFill>
                  <a:srgbClr val="FF0000"/>
                </a:solidFill>
              </a:rPr>
            </a:br>
            <a:r>
              <a:rPr lang="en-US" sz="4000" dirty="0" smtClean="0">
                <a:solidFill>
                  <a:srgbClr val="FF0000"/>
                </a:solidFill>
              </a:rPr>
              <a:t>James 3:7-8</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7">
                                            <p:txEl>
                                              <p:pRg st="1" end="1"/>
                                            </p:txEl>
                                          </p:spTgt>
                                        </p:tgtEl>
                                        <p:attrNameLst>
                                          <p:attrName>style.visibility</p:attrName>
                                        </p:attrNameLst>
                                      </p:cBhvr>
                                      <p:to>
                                        <p:strVal val="visible"/>
                                      </p:to>
                                    </p:set>
                                    <p:anim calcmode="lin" valueType="num">
                                      <p:cBhvr additive="base">
                                        <p:cTn id="13" dur="5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7">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 calcmode="lin" valueType="num">
                                      <p:cBhvr additive="base">
                                        <p:cTn id="17" dur="5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638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6387">
                                            <p:txEl>
                                              <p:pRg st="3" end="3"/>
                                            </p:txEl>
                                          </p:spTgt>
                                        </p:tgtEl>
                                        <p:attrNameLst>
                                          <p:attrName>style.visibility</p:attrName>
                                        </p:attrNameLst>
                                      </p:cBhvr>
                                      <p:to>
                                        <p:strVal val="visible"/>
                                      </p:to>
                                    </p:set>
                                    <p:anim calcmode="lin" valueType="num">
                                      <p:cBhvr additive="base">
                                        <p:cTn id="21" dur="5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638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idx="1"/>
          </p:nvPr>
        </p:nvSpPr>
        <p:spPr>
          <a:xfrm>
            <a:off x="228600" y="1524000"/>
            <a:ext cx="8686800" cy="5334000"/>
          </a:xfrm>
        </p:spPr>
        <p:txBody>
          <a:bodyPr>
            <a:normAutofit/>
          </a:bodyPr>
          <a:lstStyle/>
          <a:p>
            <a:pPr eaLnBrk="1" hangingPunct="1">
              <a:lnSpc>
                <a:spcPct val="90000"/>
              </a:lnSpc>
              <a:defRPr/>
            </a:pPr>
            <a:r>
              <a:rPr lang="en-US" sz="3200" dirty="0" smtClean="0"/>
              <a:t>What arrogance: one looks up to God with blessing, then down to man, made in God’s image, with cursing.</a:t>
            </a:r>
          </a:p>
          <a:p>
            <a:pPr eaLnBrk="1" hangingPunct="1">
              <a:lnSpc>
                <a:spcPct val="90000"/>
              </a:lnSpc>
              <a:defRPr/>
            </a:pPr>
            <a:r>
              <a:rPr lang="en-US" sz="3200" dirty="0" smtClean="0"/>
              <a:t>The Psalmist wrote of those who </a:t>
            </a:r>
            <a:r>
              <a:rPr lang="en-US" sz="3200" b="1" i="1" dirty="0" smtClean="0"/>
              <a:t>“delight in lies,”</a:t>
            </a:r>
            <a:r>
              <a:rPr lang="en-US" sz="3200" b="1" dirty="0" smtClean="0"/>
              <a:t> </a:t>
            </a:r>
            <a:r>
              <a:rPr lang="en-US" sz="3200" dirty="0" smtClean="0"/>
              <a:t>who </a:t>
            </a:r>
            <a:r>
              <a:rPr lang="en-US" sz="3200" b="1" i="1" dirty="0" smtClean="0"/>
              <a:t>“bless with their mouth, but they curse inwardly” (Ps. 62:4).</a:t>
            </a:r>
            <a:r>
              <a:rPr lang="en-US" sz="3200" b="1" dirty="0" smtClean="0"/>
              <a:t> </a:t>
            </a:r>
          </a:p>
          <a:p>
            <a:pPr eaLnBrk="1" hangingPunct="1">
              <a:lnSpc>
                <a:spcPct val="90000"/>
              </a:lnSpc>
              <a:buNone/>
              <a:defRPr/>
            </a:pPr>
            <a:endParaRPr lang="en-US" sz="3200" b="1" dirty="0" smtClean="0"/>
          </a:p>
          <a:p>
            <a:pPr eaLnBrk="1" hangingPunct="1">
              <a:lnSpc>
                <a:spcPct val="90000"/>
              </a:lnSpc>
              <a:defRPr/>
            </a:pPr>
            <a:r>
              <a:rPr lang="en-US" sz="3600" dirty="0" smtClean="0"/>
              <a:t> </a:t>
            </a:r>
            <a:r>
              <a:rPr lang="en-US" sz="4000" b="1" i="1" dirty="0" smtClean="0">
                <a:solidFill>
                  <a:srgbClr val="FF0000"/>
                </a:solidFill>
              </a:rPr>
              <a:t>“These thing</a:t>
            </a:r>
            <a:r>
              <a:rPr lang="en-US" sz="4400" b="1" i="1" dirty="0" smtClean="0">
                <a:solidFill>
                  <a:srgbClr val="FF0000"/>
                </a:solidFill>
              </a:rPr>
              <a:t>s ought not so </a:t>
            </a:r>
            <a:br>
              <a:rPr lang="en-US" sz="4400" b="1" i="1" dirty="0" smtClean="0">
                <a:solidFill>
                  <a:srgbClr val="FF0000"/>
                </a:solidFill>
              </a:rPr>
            </a:br>
            <a:r>
              <a:rPr lang="en-US" sz="4400" b="1" i="1" dirty="0" smtClean="0">
                <a:solidFill>
                  <a:srgbClr val="FF0000"/>
                </a:solidFill>
              </a:rPr>
              <a:t>to be.”</a:t>
            </a:r>
            <a:r>
              <a:rPr lang="en-US" sz="4400" b="1" dirty="0" smtClean="0">
                <a:solidFill>
                  <a:srgbClr val="FF0000"/>
                </a:solidFill>
              </a:rPr>
              <a:t> </a:t>
            </a:r>
            <a:endParaRPr lang="en-US" sz="5400" b="1" dirty="0" smtClean="0">
              <a:solidFill>
                <a:srgbClr val="FF0000"/>
              </a:solidFill>
            </a:endParaRPr>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21</a:t>
            </a:fld>
            <a:endParaRPr lang="en-US"/>
          </a:p>
        </p:txBody>
      </p:sp>
      <p:sp>
        <p:nvSpPr>
          <p:cNvPr id="18434" name="Rectangle 2"/>
          <p:cNvSpPr>
            <a:spLocks noGrp="1" noRot="1" noChangeArrowheads="1"/>
          </p:cNvSpPr>
          <p:nvPr>
            <p:ph type="title"/>
          </p:nvPr>
        </p:nvSpPr>
        <p:spPr>
          <a:xfrm>
            <a:off x="457200" y="274638"/>
            <a:ext cx="8382000" cy="1143000"/>
          </a:xfrm>
          <a:noFill/>
        </p:spPr>
        <p:txBody>
          <a:bodyPr>
            <a:normAutofit fontScale="90000"/>
          </a:bodyPr>
          <a:lstStyle/>
          <a:p>
            <a:pPr eaLnBrk="1" hangingPunct="1">
              <a:defRPr/>
            </a:pPr>
            <a:r>
              <a:rPr lang="en-US" sz="4000" dirty="0" smtClean="0">
                <a:solidFill>
                  <a:srgbClr val="FF0000"/>
                </a:solidFill>
              </a:rPr>
              <a:t>The perverse tongue is inconsistent.</a:t>
            </a:r>
            <a:br>
              <a:rPr lang="en-US" sz="4000" dirty="0" smtClean="0">
                <a:solidFill>
                  <a:srgbClr val="FF0000"/>
                </a:solidFill>
              </a:rPr>
            </a:br>
            <a:r>
              <a:rPr lang="en-US" sz="4000" dirty="0" smtClean="0">
                <a:solidFill>
                  <a:srgbClr val="FF0000"/>
                </a:solidFill>
              </a:rPr>
              <a:t>James 3:9-12</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5">
                                            <p:txEl>
                                              <p:pRg st="3" end="3"/>
                                            </p:txEl>
                                          </p:spTgt>
                                        </p:tgtEl>
                                        <p:attrNameLst>
                                          <p:attrName>style.visibility</p:attrName>
                                        </p:attrNameLst>
                                      </p:cBhvr>
                                      <p:to>
                                        <p:strVal val="visible"/>
                                      </p:to>
                                    </p:set>
                                    <p:anim calcmode="lin" valueType="num">
                                      <p:cBhvr additive="base">
                                        <p:cTn id="7" dur="500" fill="hold"/>
                                        <p:tgtEl>
                                          <p:spTgt spid="1843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a:xfrm>
            <a:off x="0" y="1143000"/>
            <a:ext cx="9144000" cy="5715000"/>
          </a:xfrm>
        </p:spPr>
        <p:txBody>
          <a:bodyPr>
            <a:normAutofit/>
          </a:bodyPr>
          <a:lstStyle/>
          <a:p>
            <a:pPr eaLnBrk="1" hangingPunct="1">
              <a:lnSpc>
                <a:spcPct val="90000"/>
              </a:lnSpc>
              <a:defRPr/>
            </a:pPr>
            <a:r>
              <a:rPr lang="en-US" sz="3200" b="1" u="sng" dirty="0" smtClean="0"/>
              <a:t>Swearing</a:t>
            </a:r>
            <a:r>
              <a:rPr lang="en-US" sz="3200" b="1" dirty="0" smtClean="0"/>
              <a:t>. </a:t>
            </a:r>
          </a:p>
          <a:p>
            <a:pPr lvl="1" eaLnBrk="1" hangingPunct="1">
              <a:lnSpc>
                <a:spcPct val="90000"/>
              </a:lnSpc>
              <a:defRPr/>
            </a:pPr>
            <a:r>
              <a:rPr lang="en-US" sz="2800" i="1" dirty="0" smtClean="0"/>
              <a:t>"Thou </a:t>
            </a:r>
            <a:r>
              <a:rPr lang="en-US" sz="2800" i="1" dirty="0" err="1" smtClean="0"/>
              <a:t>shalt</a:t>
            </a:r>
            <a:r>
              <a:rPr lang="en-US" sz="2800" i="1" dirty="0" smtClean="0"/>
              <a:t> not take the name of Jehovah thy God in vain, for Jehovah will not hold him guiltless that </a:t>
            </a:r>
            <a:r>
              <a:rPr lang="en-US" sz="2800" i="1" dirty="0" err="1" smtClean="0"/>
              <a:t>taketh</a:t>
            </a:r>
            <a:r>
              <a:rPr lang="en-US" sz="2800" i="1" dirty="0" smtClean="0"/>
              <a:t> his name in vain" </a:t>
            </a:r>
            <a:br>
              <a:rPr lang="en-US" sz="2800" i="1" dirty="0" smtClean="0"/>
            </a:br>
            <a:r>
              <a:rPr lang="en-US" sz="2800" i="1" dirty="0" smtClean="0"/>
              <a:t>(Ex. 20:7).   </a:t>
            </a:r>
          </a:p>
          <a:p>
            <a:pPr lvl="1" eaLnBrk="1" hangingPunct="1">
              <a:lnSpc>
                <a:spcPct val="90000"/>
              </a:lnSpc>
              <a:defRPr/>
            </a:pPr>
            <a:r>
              <a:rPr lang="en-US" sz="2800" i="1" dirty="0" smtClean="0"/>
              <a:t>“Bring forth him that cursed without the camp... and let all the congregation stone him" (Lev. 24:14).</a:t>
            </a:r>
            <a:r>
              <a:rPr lang="en-US" sz="2800" dirty="0" smtClean="0"/>
              <a:t>   </a:t>
            </a:r>
          </a:p>
          <a:p>
            <a:pPr lvl="1" eaLnBrk="1" hangingPunct="1">
              <a:lnSpc>
                <a:spcPct val="90000"/>
              </a:lnSpc>
              <a:defRPr/>
            </a:pPr>
            <a:r>
              <a:rPr lang="en-US" sz="2800" i="1" dirty="0" smtClean="0"/>
              <a:t>"Let no corrupt speech proceed out of your mouth, but such as is good for edifying as the need may be that it may give grace to them that hear" (Eph. 4:29)</a:t>
            </a:r>
            <a:r>
              <a:rPr lang="en-US" sz="2800" dirty="0" smtClean="0"/>
              <a:t>.</a:t>
            </a:r>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22</a:t>
            </a:fld>
            <a:endParaRPr lang="en-US"/>
          </a:p>
        </p:txBody>
      </p:sp>
      <p:sp>
        <p:nvSpPr>
          <p:cNvPr id="19458" name="Rectangle 2"/>
          <p:cNvSpPr>
            <a:spLocks noGrp="1" noRot="1" noChangeArrowheads="1"/>
          </p:cNvSpPr>
          <p:nvPr>
            <p:ph type="title"/>
          </p:nvPr>
        </p:nvSpPr>
        <p:spPr>
          <a:xfrm>
            <a:off x="457200" y="0"/>
            <a:ext cx="8229600" cy="1143000"/>
          </a:xfrm>
          <a:noFill/>
        </p:spPr>
        <p:txBody>
          <a:bodyPr/>
          <a:lstStyle/>
          <a:p>
            <a:pPr eaLnBrk="1" hangingPunct="1">
              <a:defRPr/>
            </a:pPr>
            <a:r>
              <a:rPr lang="en-US" dirty="0" smtClean="0">
                <a:solidFill>
                  <a:srgbClr val="FF0000"/>
                </a:solidFill>
              </a:rPr>
              <a:t>General Applications:</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anim calcmode="lin" valueType="num">
                                      <p:cBhvr additive="base">
                                        <p:cTn id="7" dur="500" fill="hold"/>
                                        <p:tgtEl>
                                          <p:spTgt spid="1945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9">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anim calcmode="lin" valueType="num">
                                      <p:cBhvr additive="base">
                                        <p:cTn id="11" dur="500" fill="hold"/>
                                        <p:tgtEl>
                                          <p:spTgt spid="19459">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9459">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9459">
                                            <p:txEl>
                                              <p:pRg st="3" end="3"/>
                                            </p:txEl>
                                          </p:spTgt>
                                        </p:tgtEl>
                                        <p:attrNameLst>
                                          <p:attrName>style.visibility</p:attrName>
                                        </p:attrNameLst>
                                      </p:cBhvr>
                                      <p:to>
                                        <p:strVal val="visible"/>
                                      </p:to>
                                    </p:set>
                                    <p:anim calcmode="lin" valueType="num">
                                      <p:cBhvr additive="base">
                                        <p:cTn id="15" dur="500" fill="hold"/>
                                        <p:tgtEl>
                                          <p:spTgt spid="19459">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945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xfrm>
            <a:off x="0" y="1295400"/>
            <a:ext cx="8839200" cy="5334000"/>
          </a:xfrm>
        </p:spPr>
        <p:txBody>
          <a:bodyPr/>
          <a:lstStyle/>
          <a:p>
            <a:pPr eaLnBrk="1" hangingPunct="1">
              <a:defRPr/>
            </a:pPr>
            <a:r>
              <a:rPr lang="en-US" sz="3600" b="1" u="sng" dirty="0" smtClean="0"/>
              <a:t>Gossiping and </a:t>
            </a:r>
            <a:r>
              <a:rPr lang="en-US" sz="3600" b="1" u="sng" dirty="0" err="1" smtClean="0"/>
              <a:t>Talebearing</a:t>
            </a:r>
            <a:r>
              <a:rPr lang="en-US" sz="3600" dirty="0" smtClean="0"/>
              <a:t>.  </a:t>
            </a:r>
          </a:p>
          <a:p>
            <a:pPr lvl="1" eaLnBrk="1" hangingPunct="1">
              <a:defRPr/>
            </a:pPr>
            <a:r>
              <a:rPr lang="en-US" sz="3200" i="1" dirty="0" smtClean="0"/>
              <a:t>"Thou </a:t>
            </a:r>
            <a:r>
              <a:rPr lang="en-US" sz="3200" i="1" dirty="0" err="1" smtClean="0"/>
              <a:t>shalt</a:t>
            </a:r>
            <a:r>
              <a:rPr lang="en-US" sz="3200" i="1" dirty="0" smtClean="0"/>
              <a:t> not go up and down as a talebearer among thy people..." </a:t>
            </a:r>
            <a:br>
              <a:rPr lang="en-US" sz="3200" i="1" dirty="0" smtClean="0"/>
            </a:br>
            <a:r>
              <a:rPr lang="en-US" sz="3200" i="1" dirty="0" smtClean="0"/>
              <a:t>(Lev. 19:16).  </a:t>
            </a:r>
            <a:endParaRPr lang="en-US" dirty="0" smtClean="0">
              <a:effectLst/>
            </a:endParaRPr>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23</a:t>
            </a:fld>
            <a:endParaRPr lang="en-US"/>
          </a:p>
        </p:txBody>
      </p:sp>
      <p:sp>
        <p:nvSpPr>
          <p:cNvPr id="20482" name="Rectangle 2"/>
          <p:cNvSpPr>
            <a:spLocks noGrp="1" noRot="1" noChangeArrowheads="1"/>
          </p:cNvSpPr>
          <p:nvPr>
            <p:ph type="title"/>
          </p:nvPr>
        </p:nvSpPr>
        <p:spPr>
          <a:xfrm>
            <a:off x="457200" y="0"/>
            <a:ext cx="8229600" cy="1143000"/>
          </a:xfrm>
          <a:noFill/>
        </p:spPr>
        <p:txBody>
          <a:bodyPr/>
          <a:lstStyle/>
          <a:p>
            <a:pPr eaLnBrk="1" hangingPunct="1">
              <a:defRPr/>
            </a:pPr>
            <a:r>
              <a:rPr lang="en-US" dirty="0" smtClean="0">
                <a:solidFill>
                  <a:srgbClr val="FF0000"/>
                </a:solidFill>
              </a:rPr>
              <a:t>General Applications:</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0483">
                                            <p:txEl>
                                              <p:pRg st="1" end="1"/>
                                            </p:txEl>
                                          </p:spTgt>
                                        </p:tgtEl>
                                        <p:attrNameLst>
                                          <p:attrName>style.visibility</p:attrName>
                                        </p:attrNameLst>
                                      </p:cBhvr>
                                      <p:to>
                                        <p:strVal val="visible"/>
                                      </p:to>
                                    </p:set>
                                    <p:anim calcmode="lin" valueType="num">
                                      <p:cBhvr additive="base">
                                        <p:cTn id="11" dur="500" fill="hold"/>
                                        <p:tgtEl>
                                          <p:spTgt spid="2048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048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a:xfrm>
            <a:off x="0" y="1752600"/>
            <a:ext cx="8839200" cy="5105400"/>
          </a:xfrm>
        </p:spPr>
        <p:txBody>
          <a:bodyPr/>
          <a:lstStyle/>
          <a:p>
            <a:pPr eaLnBrk="1" hangingPunct="1"/>
            <a:r>
              <a:rPr lang="en-US" sz="3600" b="1" u="sng" dirty="0" smtClean="0">
                <a:solidFill>
                  <a:srgbClr val="FF0000"/>
                </a:solidFill>
                <a:effectLst/>
              </a:rPr>
              <a:t>IS IT TRUE</a:t>
            </a:r>
            <a:r>
              <a:rPr lang="en-US" sz="3600" b="1" dirty="0" smtClean="0">
                <a:solidFill>
                  <a:srgbClr val="FF0000"/>
                </a:solidFill>
                <a:effectLst/>
              </a:rPr>
              <a:t>?                                                                  </a:t>
            </a:r>
            <a:r>
              <a:rPr lang="en-US" i="1" dirty="0" smtClean="0">
                <a:effectLst/>
              </a:rPr>
              <a:t>"Thou </a:t>
            </a:r>
            <a:r>
              <a:rPr lang="en-US" i="1" dirty="0" err="1" smtClean="0">
                <a:effectLst/>
              </a:rPr>
              <a:t>shalt</a:t>
            </a:r>
            <a:r>
              <a:rPr lang="en-US" i="1" dirty="0" smtClean="0">
                <a:effectLst/>
              </a:rPr>
              <a:t> not bear false witness against thy neighbor" (Ex. 20:16).                                                                     "Lying lips are an abomination to Jehovah..." (Prov. 12:22).  </a:t>
            </a:r>
            <a:br>
              <a:rPr lang="en-US" i="1" dirty="0" smtClean="0">
                <a:effectLst/>
              </a:rPr>
            </a:br>
            <a:r>
              <a:rPr lang="en-US" i="1" dirty="0" smtClean="0">
                <a:effectLst/>
              </a:rPr>
              <a:t>--</a:t>
            </a:r>
            <a:r>
              <a:rPr lang="en-US" dirty="0" smtClean="0">
                <a:effectLst/>
              </a:rPr>
              <a:t>God hates </a:t>
            </a:r>
            <a:r>
              <a:rPr lang="en-US" i="1" dirty="0" smtClean="0">
                <a:effectLst/>
              </a:rPr>
              <a:t>"...a lying tongue" (Prov. 6:17).  </a:t>
            </a:r>
            <a:br>
              <a:rPr lang="en-US" i="1" dirty="0" smtClean="0">
                <a:effectLst/>
              </a:rPr>
            </a:br>
            <a:r>
              <a:rPr lang="en-US" i="1" dirty="0" smtClean="0">
                <a:effectLst/>
              </a:rPr>
              <a:t>“Lie not one to another seeing that ye have put off the old man with his doings" (Col. 3:9).                                                “...All liars, their part shall be in the lake that </a:t>
            </a:r>
            <a:r>
              <a:rPr lang="en-US" i="1" dirty="0" err="1" smtClean="0">
                <a:effectLst/>
              </a:rPr>
              <a:t>burneth</a:t>
            </a:r>
            <a:r>
              <a:rPr lang="en-US" i="1" dirty="0" smtClean="0">
                <a:effectLst/>
              </a:rPr>
              <a:t> with fire and brimstone...” (Rev. 21:8).  </a:t>
            </a:r>
            <a:endParaRPr lang="en-US" dirty="0" smtClean="0">
              <a:effectLst/>
            </a:endParaRPr>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24</a:t>
            </a:fld>
            <a:endParaRPr lang="en-US"/>
          </a:p>
        </p:txBody>
      </p:sp>
      <p:sp>
        <p:nvSpPr>
          <p:cNvPr id="32770" name="Rectangle 2"/>
          <p:cNvSpPr>
            <a:spLocks noGrp="1" noRot="1" noChangeArrowheads="1"/>
          </p:cNvSpPr>
          <p:nvPr>
            <p:ph type="title"/>
          </p:nvPr>
        </p:nvSpPr>
        <p:spPr>
          <a:xfrm>
            <a:off x="0" y="152400"/>
            <a:ext cx="8915400" cy="1524000"/>
          </a:xfrm>
          <a:noFill/>
        </p:spPr>
        <p:txBody>
          <a:bodyPr>
            <a:noAutofit/>
          </a:bodyPr>
          <a:lstStyle/>
          <a:p>
            <a:pPr eaLnBrk="1" hangingPunct="1">
              <a:defRPr/>
            </a:pPr>
            <a:r>
              <a:rPr lang="en-US" sz="4000" dirty="0" smtClean="0">
                <a:solidFill>
                  <a:srgbClr val="FF0000"/>
                </a:solidFill>
              </a:rPr>
              <a:t>General Applications</a:t>
            </a:r>
            <a:r>
              <a:rPr lang="en-US" sz="4000" dirty="0" smtClean="0">
                <a:solidFill>
                  <a:srgbClr val="00B0F0"/>
                </a:solidFill>
              </a:rPr>
              <a:t>: </a:t>
            </a:r>
            <a:r>
              <a:rPr lang="en-US" sz="4000" dirty="0" smtClean="0"/>
              <a:t/>
            </a:r>
            <a:br>
              <a:rPr lang="en-US" sz="4000" dirty="0" smtClean="0"/>
            </a:br>
            <a:r>
              <a:rPr lang="en-US" sz="3200" dirty="0" smtClean="0">
                <a:effectLst/>
              </a:rPr>
              <a:t>One's thoughts should pass three gates </a:t>
            </a:r>
            <a:br>
              <a:rPr lang="en-US" sz="3200" dirty="0" smtClean="0">
                <a:effectLst/>
              </a:rPr>
            </a:br>
            <a:r>
              <a:rPr lang="en-US" sz="3200" dirty="0" smtClean="0">
                <a:effectLst/>
              </a:rPr>
              <a:t>before they are spoken.</a:t>
            </a:r>
            <a:endParaRPr lang="en-US" sz="4000" dirty="0" smtClean="0">
              <a:effectLst/>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 calcmode="lin" valueType="num">
                                      <p:cBhvr additive="base">
                                        <p:cTn id="7" dur="5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77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a:xfrm>
            <a:off x="0" y="1905000"/>
            <a:ext cx="8839200" cy="4267200"/>
          </a:xfrm>
        </p:spPr>
        <p:txBody>
          <a:bodyPr/>
          <a:lstStyle/>
          <a:p>
            <a:pPr eaLnBrk="1" hangingPunct="1"/>
            <a:r>
              <a:rPr lang="en-US" sz="3600" b="1" u="sng" dirty="0" smtClean="0">
                <a:solidFill>
                  <a:srgbClr val="FF0000"/>
                </a:solidFill>
                <a:effectLst/>
              </a:rPr>
              <a:t>IS IT NEEDFUL</a:t>
            </a:r>
            <a:r>
              <a:rPr lang="en-US" sz="3600" b="1" dirty="0" smtClean="0">
                <a:solidFill>
                  <a:srgbClr val="FF0000"/>
                </a:solidFill>
                <a:effectLst/>
              </a:rPr>
              <a:t>?                                                                </a:t>
            </a:r>
            <a:r>
              <a:rPr lang="en-US" i="1" dirty="0" smtClean="0">
                <a:effectLst/>
              </a:rPr>
              <a:t>"...A talebearer </a:t>
            </a:r>
            <a:r>
              <a:rPr lang="en-US" i="1" dirty="0" err="1" smtClean="0">
                <a:effectLst/>
              </a:rPr>
              <a:t>revealeth</a:t>
            </a:r>
            <a:r>
              <a:rPr lang="en-US" i="1" dirty="0" smtClean="0">
                <a:effectLst/>
              </a:rPr>
              <a:t> secrets..." </a:t>
            </a:r>
            <a:br>
              <a:rPr lang="en-US" i="1" dirty="0" smtClean="0">
                <a:effectLst/>
              </a:rPr>
            </a:br>
            <a:r>
              <a:rPr lang="en-US" i="1" dirty="0" smtClean="0">
                <a:effectLst/>
              </a:rPr>
              <a:t>(Prov. 11:13).                                </a:t>
            </a:r>
            <a:br>
              <a:rPr lang="en-US" i="1" dirty="0" smtClean="0">
                <a:effectLst/>
              </a:rPr>
            </a:br>
            <a:r>
              <a:rPr lang="en-US" i="1" dirty="0" smtClean="0">
                <a:effectLst/>
              </a:rPr>
              <a:t>"He that </a:t>
            </a:r>
            <a:r>
              <a:rPr lang="en-US" i="1" dirty="0" err="1" smtClean="0">
                <a:effectLst/>
              </a:rPr>
              <a:t>repeateth</a:t>
            </a:r>
            <a:r>
              <a:rPr lang="en-US" i="1" dirty="0" smtClean="0">
                <a:effectLst/>
              </a:rPr>
              <a:t> a matter </a:t>
            </a:r>
            <a:r>
              <a:rPr lang="en-US" i="1" dirty="0" err="1" smtClean="0">
                <a:effectLst/>
              </a:rPr>
              <a:t>separateth</a:t>
            </a:r>
            <a:r>
              <a:rPr lang="en-US" i="1" dirty="0" smtClean="0">
                <a:effectLst/>
              </a:rPr>
              <a:t> very friends" (KJV Prov. 17:9).</a:t>
            </a:r>
            <a:r>
              <a:rPr lang="en-US" dirty="0" smtClean="0">
                <a:effectLst/>
              </a:rPr>
              <a:t>  </a:t>
            </a:r>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25</a:t>
            </a:fld>
            <a:endParaRPr lang="en-US"/>
          </a:p>
        </p:txBody>
      </p:sp>
      <p:sp>
        <p:nvSpPr>
          <p:cNvPr id="33794" name="Rectangle 2"/>
          <p:cNvSpPr>
            <a:spLocks noGrp="1" noRot="1" noChangeArrowheads="1"/>
          </p:cNvSpPr>
          <p:nvPr>
            <p:ph type="title"/>
          </p:nvPr>
        </p:nvSpPr>
        <p:spPr>
          <a:xfrm>
            <a:off x="0" y="0"/>
            <a:ext cx="8915400" cy="1752600"/>
          </a:xfrm>
          <a:noFill/>
        </p:spPr>
        <p:txBody>
          <a:bodyPr>
            <a:normAutofit/>
          </a:bodyPr>
          <a:lstStyle/>
          <a:p>
            <a:pPr eaLnBrk="1" hangingPunct="1">
              <a:defRPr/>
            </a:pPr>
            <a:r>
              <a:rPr lang="en-US" dirty="0" smtClean="0">
                <a:solidFill>
                  <a:srgbClr val="FF0000"/>
                </a:solidFill>
              </a:rPr>
              <a:t>General Applications: </a:t>
            </a:r>
            <a:r>
              <a:rPr lang="en-US" dirty="0" smtClean="0"/>
              <a:t/>
            </a:r>
            <a:br>
              <a:rPr lang="en-US" dirty="0" smtClean="0"/>
            </a:br>
            <a:r>
              <a:rPr lang="en-US" sz="3200" dirty="0" smtClean="0">
                <a:effectLst/>
              </a:rPr>
              <a:t>One's thoughts should pass three gates </a:t>
            </a:r>
            <a:br>
              <a:rPr lang="en-US" sz="3200" dirty="0" smtClean="0">
                <a:effectLst/>
              </a:rPr>
            </a:br>
            <a:r>
              <a:rPr lang="en-US" sz="3200" dirty="0" smtClean="0">
                <a:effectLst/>
              </a:rPr>
              <a:t>before they are spoken.</a:t>
            </a:r>
            <a:endParaRPr lang="en-US" dirty="0" smtClean="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 calcmode="lin" valueType="num">
                                      <p:cBhvr additive="base">
                                        <p:cTn id="7" dur="500" fill="hold"/>
                                        <p:tgtEl>
                                          <p:spTgt spid="337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79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a:xfrm>
            <a:off x="0" y="1981200"/>
            <a:ext cx="8839200" cy="4648200"/>
          </a:xfrm>
        </p:spPr>
        <p:txBody>
          <a:bodyPr/>
          <a:lstStyle/>
          <a:p>
            <a:pPr eaLnBrk="1" hangingPunct="1">
              <a:defRPr/>
            </a:pPr>
            <a:r>
              <a:rPr lang="en-US" sz="3600" b="1" u="sng" dirty="0" smtClean="0">
                <a:solidFill>
                  <a:srgbClr val="FF0000"/>
                </a:solidFill>
                <a:effectLst/>
              </a:rPr>
              <a:t>IS IT KIND</a:t>
            </a:r>
            <a:r>
              <a:rPr lang="en-US" sz="3600" b="1" dirty="0" smtClean="0">
                <a:solidFill>
                  <a:srgbClr val="FF0000"/>
                </a:solidFill>
                <a:effectLst/>
              </a:rPr>
              <a:t>?                                                                    </a:t>
            </a:r>
            <a:r>
              <a:rPr lang="en-US" i="1" dirty="0" smtClean="0">
                <a:effectLst/>
              </a:rPr>
              <a:t>"The words of a talebearer are as wounds..." </a:t>
            </a:r>
            <a:br>
              <a:rPr lang="en-US" i="1" dirty="0" smtClean="0">
                <a:effectLst/>
              </a:rPr>
            </a:br>
            <a:r>
              <a:rPr lang="en-US" i="1" dirty="0" smtClean="0">
                <a:effectLst/>
              </a:rPr>
              <a:t>(KJV Prov. 18:8).                                                                                "And be ye kind one to another... (Eph. 4:32).</a:t>
            </a:r>
          </a:p>
          <a:p>
            <a:pPr eaLnBrk="1" hangingPunct="1">
              <a:buFont typeface="Wingdings" pitchFamily="2" charset="2"/>
              <a:buNone/>
              <a:defRPr/>
            </a:pPr>
            <a:r>
              <a:rPr lang="en-US" i="1" dirty="0" smtClean="0">
                <a:effectLst/>
              </a:rPr>
              <a:t> </a:t>
            </a:r>
            <a:endParaRPr lang="en-US" dirty="0" smtClean="0">
              <a:effectLst/>
            </a:endParaRPr>
          </a:p>
          <a:p>
            <a:pPr eaLnBrk="1" hangingPunct="1">
              <a:buFont typeface="Wingdings" pitchFamily="2" charset="2"/>
              <a:buNone/>
              <a:defRPr/>
            </a:pPr>
            <a:r>
              <a:rPr lang="en-US" dirty="0" smtClean="0">
                <a:effectLst/>
              </a:rPr>
              <a:t>The worthy woman… </a:t>
            </a:r>
            <a:r>
              <a:rPr lang="en-US" i="1" dirty="0" smtClean="0">
                <a:effectLst/>
              </a:rPr>
              <a:t>“She </a:t>
            </a:r>
            <a:r>
              <a:rPr lang="en-US" i="1" dirty="0" err="1" smtClean="0">
                <a:effectLst/>
              </a:rPr>
              <a:t>openeth</a:t>
            </a:r>
            <a:r>
              <a:rPr lang="en-US" i="1" dirty="0" smtClean="0">
                <a:effectLst/>
              </a:rPr>
              <a:t> her mouth with wisdom; and the law of kindness is on her tongue” (Prov. 31:26).</a:t>
            </a:r>
            <a:endParaRPr lang="en-US" sz="3600" i="1" dirty="0" smtClean="0"/>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26</a:t>
            </a:fld>
            <a:endParaRPr lang="en-US"/>
          </a:p>
        </p:txBody>
      </p:sp>
      <p:sp>
        <p:nvSpPr>
          <p:cNvPr id="31746" name="Rectangle 2"/>
          <p:cNvSpPr>
            <a:spLocks noGrp="1" noRot="1" noChangeArrowheads="1"/>
          </p:cNvSpPr>
          <p:nvPr>
            <p:ph type="title"/>
          </p:nvPr>
        </p:nvSpPr>
        <p:spPr>
          <a:xfrm>
            <a:off x="0" y="76200"/>
            <a:ext cx="8686800" cy="1600200"/>
          </a:xfrm>
          <a:noFill/>
        </p:spPr>
        <p:txBody>
          <a:bodyPr>
            <a:noAutofit/>
          </a:bodyPr>
          <a:lstStyle/>
          <a:p>
            <a:pPr eaLnBrk="1" hangingPunct="1">
              <a:defRPr/>
            </a:pPr>
            <a:r>
              <a:rPr lang="en-US" sz="4000" dirty="0" smtClean="0">
                <a:solidFill>
                  <a:srgbClr val="FF0000"/>
                </a:solidFill>
              </a:rPr>
              <a:t>General Applications: </a:t>
            </a:r>
            <a:r>
              <a:rPr lang="en-US" sz="4000" dirty="0" smtClean="0"/>
              <a:t/>
            </a:r>
            <a:br>
              <a:rPr lang="en-US" sz="4000" dirty="0" smtClean="0"/>
            </a:br>
            <a:r>
              <a:rPr lang="en-US" sz="2800" dirty="0" smtClean="0">
                <a:effectLst/>
              </a:rPr>
              <a:t>One's thoughts should pass three gates </a:t>
            </a:r>
            <a:br>
              <a:rPr lang="en-US" sz="2800" dirty="0" smtClean="0">
                <a:effectLst/>
              </a:rPr>
            </a:br>
            <a:r>
              <a:rPr lang="en-US" sz="2800" dirty="0" smtClean="0">
                <a:effectLst/>
              </a:rPr>
              <a:t>before they are spoken.</a:t>
            </a:r>
            <a:r>
              <a:rPr lang="en-US" sz="4000" dirty="0" smtClean="0">
                <a:effectLst/>
              </a:rPr>
              <a:t>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 calcmode="lin" valueType="num">
                                      <p:cBhvr additive="base">
                                        <p:cTn id="7" dur="500" fill="hold"/>
                                        <p:tgtEl>
                                          <p:spTgt spid="317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7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1747">
                                            <p:txEl>
                                              <p:pRg st="2" end="2"/>
                                            </p:txEl>
                                          </p:spTgt>
                                        </p:tgtEl>
                                        <p:attrNameLst>
                                          <p:attrName>style.visibility</p:attrName>
                                        </p:attrNameLst>
                                      </p:cBhvr>
                                      <p:to>
                                        <p:strVal val="visible"/>
                                      </p:to>
                                    </p:set>
                                    <p:anim calcmode="lin" valueType="num">
                                      <p:cBhvr additive="base">
                                        <p:cTn id="13" dur="500" fill="hold"/>
                                        <p:tgtEl>
                                          <p:spTgt spid="3174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74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0" y="1981200"/>
            <a:ext cx="8839200" cy="4648200"/>
          </a:xfrm>
        </p:spPr>
        <p:txBody>
          <a:bodyPr/>
          <a:lstStyle/>
          <a:p>
            <a:pPr eaLnBrk="1" hangingPunct="1">
              <a:defRPr/>
            </a:pPr>
            <a:r>
              <a:rPr lang="en-US" sz="3600" b="1" u="sng" dirty="0" smtClean="0"/>
              <a:t>Murmuring</a:t>
            </a:r>
            <a:r>
              <a:rPr lang="en-US" sz="3600" b="1" dirty="0" smtClean="0"/>
              <a:t>.  </a:t>
            </a:r>
          </a:p>
          <a:p>
            <a:pPr lvl="1" eaLnBrk="1" hangingPunct="1">
              <a:defRPr/>
            </a:pPr>
            <a:r>
              <a:rPr lang="en-US" sz="3200" i="1" dirty="0" smtClean="0"/>
              <a:t>"Neither murmur ye, as some of them also murmured, and perished by the destroyer" </a:t>
            </a:r>
            <a:br>
              <a:rPr lang="en-US" sz="3200" i="1" dirty="0" smtClean="0"/>
            </a:br>
            <a:r>
              <a:rPr lang="en-US" sz="3200" i="1" dirty="0" smtClean="0"/>
              <a:t>(1 Cor. 10:10; Cf. Num. 16 and </a:t>
            </a:r>
            <a:br>
              <a:rPr lang="en-US" sz="3200" i="1" dirty="0" smtClean="0"/>
            </a:br>
            <a:r>
              <a:rPr lang="en-US" sz="3200" i="1" dirty="0" smtClean="0"/>
              <a:t>Num. 21).</a:t>
            </a:r>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27</a:t>
            </a:fld>
            <a:endParaRPr lang="en-US"/>
          </a:p>
        </p:txBody>
      </p:sp>
      <p:sp>
        <p:nvSpPr>
          <p:cNvPr id="34818" name="Rectangle 2"/>
          <p:cNvSpPr>
            <a:spLocks noGrp="1" noRot="1" noChangeArrowheads="1"/>
          </p:cNvSpPr>
          <p:nvPr>
            <p:ph type="title"/>
          </p:nvPr>
        </p:nvSpPr>
        <p:spPr>
          <a:xfrm>
            <a:off x="304800" y="152400"/>
            <a:ext cx="8382000" cy="1143000"/>
          </a:xfrm>
          <a:noFill/>
        </p:spPr>
        <p:txBody>
          <a:bodyPr/>
          <a:lstStyle/>
          <a:p>
            <a:pPr eaLnBrk="1" hangingPunct="1">
              <a:defRPr/>
            </a:pPr>
            <a:r>
              <a:rPr lang="en-US" dirty="0" smtClean="0">
                <a:solidFill>
                  <a:srgbClr val="FF0000"/>
                </a:solidFill>
              </a:rPr>
              <a:t>General Applications: </a:t>
            </a:r>
            <a:endParaRPr lang="en-US" dirty="0" smtClean="0">
              <a:solidFill>
                <a:srgbClr val="FF0000"/>
              </a:solidFill>
              <a:effectLst/>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 calcmode="lin" valueType="num">
                                      <p:cBhvr additive="base">
                                        <p:cTn id="7" dur="500" fill="hold"/>
                                        <p:tgtEl>
                                          <p:spTgt spid="348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481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4819">
                                            <p:txEl>
                                              <p:pRg st="1" end="1"/>
                                            </p:txEl>
                                          </p:spTgt>
                                        </p:tgtEl>
                                        <p:attrNameLst>
                                          <p:attrName>style.visibility</p:attrName>
                                        </p:attrNameLst>
                                      </p:cBhvr>
                                      <p:to>
                                        <p:strVal val="visible"/>
                                      </p:to>
                                    </p:set>
                                    <p:anim calcmode="lin" valueType="num">
                                      <p:cBhvr additive="base">
                                        <p:cTn id="11" dur="500" fill="hold"/>
                                        <p:tgtEl>
                                          <p:spTgt spid="3481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481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idx="1"/>
          </p:nvPr>
        </p:nvSpPr>
        <p:spPr>
          <a:xfrm>
            <a:off x="228600" y="1600200"/>
            <a:ext cx="8915400" cy="5029200"/>
          </a:xfrm>
        </p:spPr>
        <p:txBody>
          <a:bodyPr/>
          <a:lstStyle/>
          <a:p>
            <a:pPr eaLnBrk="1" hangingPunct="1">
              <a:defRPr/>
            </a:pPr>
            <a:r>
              <a:rPr lang="en-US" sz="3600" b="1" u="sng" dirty="0" smtClean="0"/>
              <a:t>Criticism</a:t>
            </a:r>
            <a:r>
              <a:rPr lang="en-US" sz="3600" dirty="0" smtClean="0"/>
              <a:t>. </a:t>
            </a:r>
          </a:p>
          <a:p>
            <a:pPr lvl="1" eaLnBrk="1" hangingPunct="1">
              <a:defRPr/>
            </a:pPr>
            <a:r>
              <a:rPr lang="en-US" sz="3200" dirty="0" smtClean="0"/>
              <a:t>Jesus admonished,  </a:t>
            </a:r>
            <a:r>
              <a:rPr lang="en-US" sz="3200" i="1" dirty="0" smtClean="0"/>
              <a:t>"Judge not according to appearance, but judge righteous judgment." (</a:t>
            </a:r>
            <a:r>
              <a:rPr lang="en-US" sz="3200" i="1" dirty="0" err="1" smtClean="0"/>
              <a:t>Jno</a:t>
            </a:r>
            <a:r>
              <a:rPr lang="en-US" sz="3200" i="1" dirty="0" smtClean="0"/>
              <a:t>. 7:24).</a:t>
            </a:r>
            <a:endParaRPr lang="en-US" sz="3200" dirty="0" smtClean="0"/>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28</a:t>
            </a:fld>
            <a:endParaRPr lang="en-US"/>
          </a:p>
        </p:txBody>
      </p:sp>
      <p:sp>
        <p:nvSpPr>
          <p:cNvPr id="21506" name="Rectangle 2"/>
          <p:cNvSpPr>
            <a:spLocks noGrp="1" noRot="1" noChangeArrowheads="1"/>
          </p:cNvSpPr>
          <p:nvPr>
            <p:ph type="title"/>
          </p:nvPr>
        </p:nvSpPr>
        <p:spPr>
          <a:xfrm>
            <a:off x="457200" y="0"/>
            <a:ext cx="8229600" cy="1143000"/>
          </a:xfrm>
          <a:noFill/>
        </p:spPr>
        <p:txBody>
          <a:bodyPr/>
          <a:lstStyle/>
          <a:p>
            <a:pPr eaLnBrk="1" hangingPunct="1">
              <a:defRPr/>
            </a:pPr>
            <a:r>
              <a:rPr lang="en-US" dirty="0" smtClean="0">
                <a:solidFill>
                  <a:srgbClr val="FF0000"/>
                </a:solidFill>
              </a:rPr>
              <a:t>General Applications:</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anim calcmode="lin" valueType="num">
                                      <p:cBhvr additive="base">
                                        <p:cTn id="11" dur="5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150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a:xfrm>
            <a:off x="0" y="1295400"/>
            <a:ext cx="9144000" cy="5334000"/>
          </a:xfrm>
        </p:spPr>
        <p:txBody>
          <a:bodyPr/>
          <a:lstStyle/>
          <a:p>
            <a:pPr eaLnBrk="1" hangingPunct="1">
              <a:defRPr/>
            </a:pPr>
            <a:endParaRPr lang="en-US" sz="3600" dirty="0" smtClean="0"/>
          </a:p>
          <a:p>
            <a:pPr eaLnBrk="1" hangingPunct="1">
              <a:defRPr/>
            </a:pPr>
            <a:r>
              <a:rPr lang="en-US" sz="3600" b="1" u="sng" dirty="0" smtClean="0"/>
              <a:t>Contentious words</a:t>
            </a:r>
            <a:r>
              <a:rPr lang="en-US" sz="3600" dirty="0" smtClean="0"/>
              <a:t>.</a:t>
            </a:r>
          </a:p>
          <a:p>
            <a:pPr lvl="1" eaLnBrk="1" hangingPunct="1">
              <a:defRPr/>
            </a:pPr>
            <a:r>
              <a:rPr lang="en-US" sz="3200" i="1" dirty="0" smtClean="0"/>
              <a:t>"A soft answer </a:t>
            </a:r>
            <a:r>
              <a:rPr lang="en-US" sz="3200" i="1" dirty="0" err="1" smtClean="0"/>
              <a:t>turneth</a:t>
            </a:r>
            <a:r>
              <a:rPr lang="en-US" sz="3200" i="1" dirty="0" smtClean="0"/>
              <a:t> away wrath: but a grievous word </a:t>
            </a:r>
            <a:r>
              <a:rPr lang="en-US" sz="3200" i="1" dirty="0" err="1" smtClean="0"/>
              <a:t>stirreth</a:t>
            </a:r>
            <a:r>
              <a:rPr lang="en-US" sz="3200" i="1" dirty="0" smtClean="0"/>
              <a:t> up anger" </a:t>
            </a:r>
            <a:br>
              <a:rPr lang="en-US" sz="3200" i="1" dirty="0" smtClean="0"/>
            </a:br>
            <a:r>
              <a:rPr lang="en-US" sz="3200" i="1" dirty="0" smtClean="0"/>
              <a:t>(Prov. 15:1). </a:t>
            </a:r>
            <a:r>
              <a:rPr lang="en-US" sz="3200" dirty="0" smtClean="0"/>
              <a:t> </a:t>
            </a:r>
          </a:p>
          <a:p>
            <a:pPr lvl="1" eaLnBrk="1" hangingPunct="1">
              <a:defRPr/>
            </a:pPr>
            <a:r>
              <a:rPr lang="en-US" sz="3200" dirty="0" smtClean="0"/>
              <a:t>“</a:t>
            </a:r>
            <a:r>
              <a:rPr lang="en-US" sz="3200" i="1" dirty="0" smtClean="0"/>
              <a:t>He that is slow to anger is better than the mighty; and he that </a:t>
            </a:r>
            <a:r>
              <a:rPr lang="en-US" sz="3200" i="1" dirty="0" err="1" smtClean="0"/>
              <a:t>ruleth</a:t>
            </a:r>
            <a:r>
              <a:rPr lang="en-US" sz="3200" i="1" dirty="0" smtClean="0"/>
              <a:t> his spirit than he that </a:t>
            </a:r>
            <a:r>
              <a:rPr lang="en-US" sz="3200" i="1" dirty="0" err="1" smtClean="0"/>
              <a:t>taketh</a:t>
            </a:r>
            <a:r>
              <a:rPr lang="en-US" sz="3200" i="1" dirty="0" smtClean="0"/>
              <a:t> a city" (Prov. 16:32).</a:t>
            </a:r>
            <a:r>
              <a:rPr lang="en-US" sz="3200" dirty="0" smtClean="0"/>
              <a:t> </a:t>
            </a:r>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29</a:t>
            </a:fld>
            <a:endParaRPr lang="en-US"/>
          </a:p>
        </p:txBody>
      </p:sp>
      <p:sp>
        <p:nvSpPr>
          <p:cNvPr id="35842" name="Rectangle 2"/>
          <p:cNvSpPr>
            <a:spLocks noGrp="1" noRot="1" noChangeArrowheads="1"/>
          </p:cNvSpPr>
          <p:nvPr>
            <p:ph type="title"/>
          </p:nvPr>
        </p:nvSpPr>
        <p:spPr>
          <a:xfrm>
            <a:off x="457200" y="0"/>
            <a:ext cx="8229600" cy="1143000"/>
          </a:xfrm>
          <a:noFill/>
        </p:spPr>
        <p:txBody>
          <a:bodyPr/>
          <a:lstStyle/>
          <a:p>
            <a:pPr eaLnBrk="1" hangingPunct="1">
              <a:defRPr/>
            </a:pPr>
            <a:r>
              <a:rPr lang="en-US" dirty="0" smtClean="0">
                <a:solidFill>
                  <a:srgbClr val="FF0000"/>
                </a:solidFill>
              </a:rPr>
              <a:t>General Applications:</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843">
                                            <p:txEl>
                                              <p:pRg st="1" end="1"/>
                                            </p:txEl>
                                          </p:spTgt>
                                        </p:tgtEl>
                                        <p:attrNameLst>
                                          <p:attrName>style.visibility</p:attrName>
                                        </p:attrNameLst>
                                      </p:cBhvr>
                                      <p:to>
                                        <p:strVal val="visible"/>
                                      </p:to>
                                    </p:set>
                                    <p:anim calcmode="lin" valueType="num">
                                      <p:cBhvr additive="base">
                                        <p:cTn id="7" dur="500" fill="hold"/>
                                        <p:tgtEl>
                                          <p:spTgt spid="3584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84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5843">
                                            <p:txEl>
                                              <p:pRg st="2" end="2"/>
                                            </p:txEl>
                                          </p:spTgt>
                                        </p:tgtEl>
                                        <p:attrNameLst>
                                          <p:attrName>style.visibility</p:attrName>
                                        </p:attrNameLst>
                                      </p:cBhvr>
                                      <p:to>
                                        <p:strVal val="visible"/>
                                      </p:to>
                                    </p:set>
                                    <p:anim calcmode="lin" valueType="num">
                                      <p:cBhvr additive="base">
                                        <p:cTn id="11" dur="500" fill="hold"/>
                                        <p:tgtEl>
                                          <p:spTgt spid="3584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584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5843">
                                            <p:txEl>
                                              <p:pRg st="3" end="3"/>
                                            </p:txEl>
                                          </p:spTgt>
                                        </p:tgtEl>
                                        <p:attrNameLst>
                                          <p:attrName>style.visibility</p:attrName>
                                        </p:attrNameLst>
                                      </p:cBhvr>
                                      <p:to>
                                        <p:strVal val="visible"/>
                                      </p:to>
                                    </p:set>
                                    <p:anim calcmode="lin" valueType="num">
                                      <p:cBhvr additive="base">
                                        <p:cTn id="15" dur="500" fill="hold"/>
                                        <p:tgtEl>
                                          <p:spTgt spid="3584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584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381000" y="2133600"/>
            <a:ext cx="8229600" cy="4525963"/>
          </a:xfrm>
        </p:spPr>
        <p:txBody>
          <a:bodyPr>
            <a:normAutofit/>
          </a:bodyPr>
          <a:lstStyle/>
          <a:p>
            <a:pPr eaLnBrk="1" hangingPunct="1">
              <a:defRPr/>
            </a:pPr>
            <a:r>
              <a:rPr lang="en-US" sz="3200" i="1" dirty="0" smtClean="0"/>
              <a:t>Matt 12:34-37 “…for out of the abundance of the heart the mouth </a:t>
            </a:r>
            <a:r>
              <a:rPr lang="en-US" sz="3200" i="1" dirty="0" err="1" smtClean="0"/>
              <a:t>speaketh</a:t>
            </a:r>
            <a:r>
              <a:rPr lang="en-US" sz="3200" i="1" dirty="0" smtClean="0"/>
              <a:t>.</a:t>
            </a:r>
          </a:p>
          <a:p>
            <a:pPr eaLnBrk="1" hangingPunct="1">
              <a:defRPr/>
            </a:pPr>
            <a:r>
              <a:rPr lang="en-US" sz="3200" i="1" dirty="0" smtClean="0"/>
              <a:t>35 The good man out of his good treasure bringeth forth good things: and the evil man out of his evil treasure bring</a:t>
            </a:r>
            <a:r>
              <a:rPr lang="en-US" sz="3600" i="1" dirty="0" smtClean="0"/>
              <a:t>eth forth evil things.”</a:t>
            </a:r>
          </a:p>
          <a:p>
            <a:pPr eaLnBrk="1" hangingPunct="1">
              <a:defRPr/>
            </a:pPr>
            <a:endParaRPr lang="en-US" sz="4000" dirty="0" smtClean="0"/>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3</a:t>
            </a:fld>
            <a:endParaRPr lang="en-US" dirty="0"/>
          </a:p>
        </p:txBody>
      </p:sp>
      <p:sp>
        <p:nvSpPr>
          <p:cNvPr id="4098" name="Rectangle 2"/>
          <p:cNvSpPr>
            <a:spLocks noGrp="1" noRot="1" noChangeArrowheads="1"/>
          </p:cNvSpPr>
          <p:nvPr>
            <p:ph type="title"/>
          </p:nvPr>
        </p:nvSpPr>
        <p:spPr>
          <a:xfrm>
            <a:off x="381000" y="304800"/>
            <a:ext cx="8229600" cy="1143000"/>
          </a:xfrm>
          <a:noFill/>
        </p:spPr>
        <p:txBody>
          <a:bodyPr/>
          <a:lstStyle/>
          <a:p>
            <a:pPr eaLnBrk="1" hangingPunct="1">
              <a:defRPr/>
            </a:pPr>
            <a:r>
              <a:rPr lang="en-US" dirty="0" smtClean="0">
                <a:solidFill>
                  <a:schemeClr val="tx1">
                    <a:lumMod val="65000"/>
                    <a:lumOff val="35000"/>
                  </a:schemeClr>
                </a:solidFill>
              </a:rPr>
              <a:t>More Than Profession</a:t>
            </a:r>
          </a:p>
        </p:txBody>
      </p:sp>
    </p:spTree>
  </p:cSld>
  <p:clrMapOvr>
    <a:masterClrMapping/>
  </p:clrMapOvr>
  <p:transition>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0" y="1371600"/>
            <a:ext cx="9144000" cy="5257800"/>
          </a:xfrm>
        </p:spPr>
        <p:txBody>
          <a:bodyPr/>
          <a:lstStyle/>
          <a:p>
            <a:pPr eaLnBrk="1" hangingPunct="1">
              <a:lnSpc>
                <a:spcPct val="80000"/>
              </a:lnSpc>
              <a:defRPr/>
            </a:pPr>
            <a:r>
              <a:rPr lang="en-US" sz="3200" dirty="0" smtClean="0"/>
              <a:t>The tongue is a useful and beautiful gift, but we </a:t>
            </a:r>
            <a:r>
              <a:rPr lang="en-US" sz="4400" b="1" dirty="0" smtClean="0">
                <a:solidFill>
                  <a:srgbClr val="FF0000"/>
                </a:solidFill>
              </a:rPr>
              <a:t>MUST</a:t>
            </a:r>
            <a:r>
              <a:rPr lang="en-US" sz="4400" dirty="0" smtClean="0"/>
              <a:t> </a:t>
            </a:r>
            <a:r>
              <a:rPr lang="en-US" sz="3200" dirty="0" smtClean="0"/>
              <a:t>learn to control it.  </a:t>
            </a:r>
          </a:p>
          <a:p>
            <a:pPr eaLnBrk="1" hangingPunct="1">
              <a:lnSpc>
                <a:spcPct val="80000"/>
              </a:lnSpc>
              <a:buNone/>
              <a:defRPr/>
            </a:pPr>
            <a:endParaRPr lang="en-US" dirty="0" smtClean="0"/>
          </a:p>
          <a:p>
            <a:pPr lvl="1" eaLnBrk="1" hangingPunct="1">
              <a:lnSpc>
                <a:spcPct val="80000"/>
              </a:lnSpc>
              <a:defRPr/>
            </a:pPr>
            <a:r>
              <a:rPr lang="en-US" sz="2800" i="1" dirty="0" smtClean="0"/>
              <a:t>“Let your speech be always with grace, seasoned with salt, </a:t>
            </a:r>
            <a:r>
              <a:rPr lang="en-US" sz="2800" i="1" u="sng" dirty="0" smtClean="0"/>
              <a:t>that ye may know how </a:t>
            </a:r>
            <a:r>
              <a:rPr lang="en-US" sz="2800" i="1" dirty="0" smtClean="0"/>
              <a:t>ye ought to answer each one“ (Col. 4:6).  </a:t>
            </a:r>
            <a:endParaRPr lang="en-US" sz="2800" dirty="0" smtClean="0"/>
          </a:p>
          <a:p>
            <a:pPr lvl="1" eaLnBrk="1" hangingPunct="1">
              <a:lnSpc>
                <a:spcPct val="80000"/>
              </a:lnSpc>
              <a:defRPr/>
            </a:pPr>
            <a:r>
              <a:rPr lang="en-US" sz="2800" i="1" dirty="0" smtClean="0"/>
              <a:t>"The tongue of the righteous is as choice silver“ (Prov. 10:20).</a:t>
            </a:r>
            <a:r>
              <a:rPr lang="en-US" sz="2800" dirty="0" smtClean="0"/>
              <a:t>  </a:t>
            </a:r>
          </a:p>
          <a:p>
            <a:pPr lvl="1" eaLnBrk="1" hangingPunct="1">
              <a:lnSpc>
                <a:spcPct val="80000"/>
              </a:lnSpc>
              <a:defRPr/>
            </a:pPr>
            <a:r>
              <a:rPr lang="en-US" sz="2800" i="1" dirty="0" smtClean="0"/>
              <a:t>"Pleasant words are as a honeycomb, sweet to the soul, and health to the bones" (Prov. 16:24).  </a:t>
            </a:r>
            <a:endParaRPr lang="en-US" sz="2800" dirty="0" smtClean="0"/>
          </a:p>
          <a:p>
            <a:pPr lvl="1" eaLnBrk="1" hangingPunct="1">
              <a:lnSpc>
                <a:spcPct val="80000"/>
              </a:lnSpc>
              <a:defRPr/>
            </a:pPr>
            <a:r>
              <a:rPr lang="en-US" sz="2800" i="1" dirty="0" smtClean="0"/>
              <a:t>"A word fitly spoken is like apples of gold in network of silver" (Prov. 25:11).</a:t>
            </a:r>
            <a:endParaRPr lang="en-US" sz="2800" dirty="0" smtClean="0"/>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30</a:t>
            </a:fld>
            <a:endParaRPr lang="en-US"/>
          </a:p>
        </p:txBody>
      </p:sp>
      <p:sp>
        <p:nvSpPr>
          <p:cNvPr id="22530" name="Rectangle 2"/>
          <p:cNvSpPr>
            <a:spLocks noGrp="1" noRot="1" noChangeArrowheads="1"/>
          </p:cNvSpPr>
          <p:nvPr>
            <p:ph type="title"/>
          </p:nvPr>
        </p:nvSpPr>
        <p:spPr>
          <a:xfrm>
            <a:off x="457200" y="274638"/>
            <a:ext cx="8229600" cy="868362"/>
          </a:xfrm>
          <a:noFill/>
        </p:spPr>
        <p:txBody>
          <a:bodyPr/>
          <a:lstStyle/>
          <a:p>
            <a:pPr eaLnBrk="1" hangingPunct="1">
              <a:defRPr/>
            </a:pPr>
            <a:r>
              <a:rPr lang="en-US" dirty="0" smtClean="0">
                <a:solidFill>
                  <a:srgbClr val="FF0000"/>
                </a:solidFill>
              </a:rPr>
              <a:t>Taming The Tongue</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31">
                                            <p:txEl>
                                              <p:pRg st="2" end="2"/>
                                            </p:txEl>
                                          </p:spTgt>
                                        </p:tgtEl>
                                        <p:attrNameLst>
                                          <p:attrName>style.visibility</p:attrName>
                                        </p:attrNameLst>
                                      </p:cBhvr>
                                      <p:to>
                                        <p:strVal val="visible"/>
                                      </p:to>
                                    </p:set>
                                    <p:anim calcmode="lin" valueType="num">
                                      <p:cBhvr additive="base">
                                        <p:cTn id="7" dur="500" fill="hold"/>
                                        <p:tgtEl>
                                          <p:spTgt spid="2253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531">
                                            <p:txEl>
                                              <p:pRg st="3" end="3"/>
                                            </p:txEl>
                                          </p:spTgt>
                                        </p:tgtEl>
                                        <p:attrNameLst>
                                          <p:attrName>style.visibility</p:attrName>
                                        </p:attrNameLst>
                                      </p:cBhvr>
                                      <p:to>
                                        <p:strVal val="visible"/>
                                      </p:to>
                                    </p:set>
                                    <p:anim calcmode="lin" valueType="num">
                                      <p:cBhvr additive="base">
                                        <p:cTn id="13" dur="500" fill="hold"/>
                                        <p:tgtEl>
                                          <p:spTgt spid="22531">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2531">
                                            <p:txEl>
                                              <p:pRg st="4" end="4"/>
                                            </p:txEl>
                                          </p:spTgt>
                                        </p:tgtEl>
                                        <p:attrNameLst>
                                          <p:attrName>style.visibility</p:attrName>
                                        </p:attrNameLst>
                                      </p:cBhvr>
                                      <p:to>
                                        <p:strVal val="visible"/>
                                      </p:to>
                                    </p:set>
                                    <p:anim calcmode="lin" valueType="num">
                                      <p:cBhvr additive="base">
                                        <p:cTn id="19" dur="500" fill="hold"/>
                                        <p:tgtEl>
                                          <p:spTgt spid="2253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253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2531">
                                            <p:txEl>
                                              <p:pRg st="5" end="5"/>
                                            </p:txEl>
                                          </p:spTgt>
                                        </p:tgtEl>
                                        <p:attrNameLst>
                                          <p:attrName>style.visibility</p:attrName>
                                        </p:attrNameLst>
                                      </p:cBhvr>
                                      <p:to>
                                        <p:strVal val="visible"/>
                                      </p:to>
                                    </p:set>
                                    <p:anim calcmode="lin" valueType="num">
                                      <p:cBhvr additive="base">
                                        <p:cTn id="25" dur="500" fill="hold"/>
                                        <p:tgtEl>
                                          <p:spTgt spid="22531">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53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0" y="1066800"/>
            <a:ext cx="9144000" cy="5334000"/>
          </a:xfrm>
        </p:spPr>
        <p:txBody>
          <a:bodyPr>
            <a:normAutofit/>
          </a:bodyPr>
          <a:lstStyle/>
          <a:p>
            <a:pPr eaLnBrk="1" hangingPunct="1">
              <a:defRPr/>
            </a:pPr>
            <a:r>
              <a:rPr lang="en-US" sz="3600" dirty="0" smtClean="0"/>
              <a:t>The tongue, however, is capable of great </a:t>
            </a:r>
            <a:r>
              <a:rPr lang="en-US" sz="3600" b="1" dirty="0" smtClean="0">
                <a:solidFill>
                  <a:srgbClr val="FF0000"/>
                </a:solidFill>
              </a:rPr>
              <a:t>DESTRUCTION</a:t>
            </a:r>
            <a:r>
              <a:rPr lang="en-US" sz="3600" dirty="0" smtClean="0"/>
              <a:t>.  </a:t>
            </a:r>
          </a:p>
          <a:p>
            <a:pPr lvl="1" eaLnBrk="1" hangingPunct="1">
              <a:defRPr/>
            </a:pPr>
            <a:r>
              <a:rPr lang="en-US" sz="3200" dirty="0" smtClean="0"/>
              <a:t>Let us, therefore, watch and pray.  </a:t>
            </a:r>
          </a:p>
          <a:p>
            <a:pPr lvl="2" eaLnBrk="1" hangingPunct="1">
              <a:defRPr/>
            </a:pPr>
            <a:r>
              <a:rPr lang="en-US" sz="2800" i="1" dirty="0" smtClean="0"/>
              <a:t>"Suffer not thy mouth to cause thy flesh to sin" (Eccl. 5:6).</a:t>
            </a:r>
            <a:r>
              <a:rPr lang="en-US" sz="2800" dirty="0" smtClean="0"/>
              <a:t>  </a:t>
            </a:r>
          </a:p>
          <a:p>
            <a:pPr lvl="2" eaLnBrk="1" hangingPunct="1">
              <a:defRPr/>
            </a:pPr>
            <a:r>
              <a:rPr lang="en-US" sz="2800" i="1" dirty="0" smtClean="0"/>
              <a:t>"Set a watch, O Jehovah, before my mouth: keep the door of my lips" (Ps. 141:3).</a:t>
            </a:r>
            <a:r>
              <a:rPr lang="en-US" sz="2800" dirty="0" smtClean="0"/>
              <a:t>  </a:t>
            </a:r>
          </a:p>
          <a:p>
            <a:pPr lvl="2" eaLnBrk="1" hangingPunct="1">
              <a:defRPr/>
            </a:pPr>
            <a:r>
              <a:rPr lang="en-US" sz="2800" i="1" dirty="0" smtClean="0"/>
              <a:t>"Let the words of my mouth, and the meditation of my heart, be acceptable in thy sight, O Jehovah, my rock, and my redeemer" 		(Ps. 19:14).</a:t>
            </a:r>
            <a:endParaRPr lang="en-US" sz="2800" dirty="0" smtClean="0"/>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31</a:t>
            </a:fld>
            <a:endParaRPr lang="en-US"/>
          </a:p>
        </p:txBody>
      </p:sp>
      <p:sp>
        <p:nvSpPr>
          <p:cNvPr id="23554" name="Rectangle 2"/>
          <p:cNvSpPr>
            <a:spLocks noGrp="1" noRot="1" noChangeArrowheads="1"/>
          </p:cNvSpPr>
          <p:nvPr>
            <p:ph type="title"/>
          </p:nvPr>
        </p:nvSpPr>
        <p:spPr>
          <a:xfrm>
            <a:off x="457200" y="0"/>
            <a:ext cx="8229600" cy="990600"/>
          </a:xfrm>
          <a:noFill/>
        </p:spPr>
        <p:txBody>
          <a:bodyPr/>
          <a:lstStyle/>
          <a:p>
            <a:pPr eaLnBrk="1" hangingPunct="1">
              <a:defRPr/>
            </a:pPr>
            <a:r>
              <a:rPr lang="en-US" dirty="0" smtClean="0">
                <a:solidFill>
                  <a:srgbClr val="FF0000"/>
                </a:solidFill>
              </a:rPr>
              <a:t>Taming The Tongue</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anim calcmode="lin" valueType="num">
                                      <p:cBhvr additive="base">
                                        <p:cTn id="7" dur="500" fill="hold"/>
                                        <p:tgtEl>
                                          <p:spTgt spid="2355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555">
                                            <p:txEl>
                                              <p:pRg st="2" end="2"/>
                                            </p:txEl>
                                          </p:spTgt>
                                        </p:tgtEl>
                                        <p:attrNameLst>
                                          <p:attrName>style.visibility</p:attrName>
                                        </p:attrNameLst>
                                      </p:cBhvr>
                                      <p:to>
                                        <p:strVal val="visible"/>
                                      </p:to>
                                    </p:set>
                                    <p:anim calcmode="lin" valueType="num">
                                      <p:cBhvr additive="base">
                                        <p:cTn id="13" dur="500" fill="hold"/>
                                        <p:tgtEl>
                                          <p:spTgt spid="2355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5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3555">
                                            <p:txEl>
                                              <p:pRg st="3" end="3"/>
                                            </p:txEl>
                                          </p:spTgt>
                                        </p:tgtEl>
                                        <p:attrNameLst>
                                          <p:attrName>style.visibility</p:attrName>
                                        </p:attrNameLst>
                                      </p:cBhvr>
                                      <p:to>
                                        <p:strVal val="visible"/>
                                      </p:to>
                                    </p:set>
                                    <p:anim calcmode="lin" valueType="num">
                                      <p:cBhvr additive="base">
                                        <p:cTn id="19" dur="500" fill="hold"/>
                                        <p:tgtEl>
                                          <p:spTgt spid="2355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355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3555">
                                            <p:txEl>
                                              <p:pRg st="4" end="4"/>
                                            </p:txEl>
                                          </p:spTgt>
                                        </p:tgtEl>
                                        <p:attrNameLst>
                                          <p:attrName>style.visibility</p:attrName>
                                        </p:attrNameLst>
                                      </p:cBhvr>
                                      <p:to>
                                        <p:strVal val="visible"/>
                                      </p:to>
                                    </p:set>
                                    <p:anim calcmode="lin" valueType="num">
                                      <p:cBhvr additive="base">
                                        <p:cTn id="25" dur="500" fill="hold"/>
                                        <p:tgtEl>
                                          <p:spTgt spid="2355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355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0" y="1066800"/>
            <a:ext cx="9144000" cy="5638800"/>
          </a:xfrm>
        </p:spPr>
        <p:txBody>
          <a:bodyPr/>
          <a:lstStyle/>
          <a:p>
            <a:pPr lvl="1" eaLnBrk="1" hangingPunct="1">
              <a:defRPr/>
            </a:pPr>
            <a:endParaRPr lang="en-US" sz="3600" b="1" u="sng" dirty="0" smtClean="0">
              <a:solidFill>
                <a:srgbClr val="FFFF00"/>
              </a:solidFill>
            </a:endParaRPr>
          </a:p>
          <a:p>
            <a:pPr lvl="1" eaLnBrk="1" hangingPunct="1">
              <a:defRPr/>
            </a:pPr>
            <a:r>
              <a:rPr lang="en-US" sz="4800" b="1" dirty="0" smtClean="0"/>
              <a:t>If you want to tame your tongue, then </a:t>
            </a:r>
            <a:r>
              <a:rPr lang="en-US" sz="4800" b="1" dirty="0" smtClean="0">
                <a:solidFill>
                  <a:srgbClr val="FF0000"/>
                </a:solidFill>
              </a:rPr>
              <a:t>TAME YOUR HEART!!!</a:t>
            </a:r>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32</a:t>
            </a:fld>
            <a:endParaRPr lang="en-US"/>
          </a:p>
        </p:txBody>
      </p:sp>
      <p:sp>
        <p:nvSpPr>
          <p:cNvPr id="23554" name="Rectangle 2"/>
          <p:cNvSpPr>
            <a:spLocks noGrp="1" noRot="1" noChangeArrowheads="1"/>
          </p:cNvSpPr>
          <p:nvPr>
            <p:ph type="title"/>
          </p:nvPr>
        </p:nvSpPr>
        <p:spPr>
          <a:xfrm>
            <a:off x="457200" y="0"/>
            <a:ext cx="8229600" cy="990600"/>
          </a:xfrm>
          <a:noFill/>
        </p:spPr>
        <p:txBody>
          <a:bodyPr/>
          <a:lstStyle/>
          <a:p>
            <a:pPr eaLnBrk="1" hangingPunct="1">
              <a:defRPr/>
            </a:pPr>
            <a:r>
              <a:rPr lang="en-US" dirty="0" smtClean="0">
                <a:solidFill>
                  <a:srgbClr val="FF0000"/>
                </a:solidFill>
              </a:rPr>
              <a:t>Taming The Tongue</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anim calcmode="lin" valueType="num">
                                      <p:cBhvr additive="base">
                                        <p:cTn id="7" dur="500" fill="hold"/>
                                        <p:tgtEl>
                                          <p:spTgt spid="2355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381000" y="2133600"/>
            <a:ext cx="8229600" cy="4525963"/>
          </a:xfrm>
        </p:spPr>
        <p:txBody>
          <a:bodyPr>
            <a:normAutofit/>
          </a:bodyPr>
          <a:lstStyle/>
          <a:p>
            <a:pPr eaLnBrk="1" hangingPunct="1">
              <a:defRPr/>
            </a:pPr>
            <a:r>
              <a:rPr lang="en-US" sz="3200" i="1" dirty="0" smtClean="0"/>
              <a:t>Matt 12:34-37  “36 And I say unto you, that every idle word that men shall speak, they shall give account thereof in the day of judgment.</a:t>
            </a:r>
          </a:p>
          <a:p>
            <a:pPr eaLnBrk="1" hangingPunct="1">
              <a:defRPr/>
            </a:pPr>
            <a:r>
              <a:rPr lang="en-US" sz="3200" i="1" dirty="0" smtClean="0"/>
              <a:t>37 </a:t>
            </a:r>
            <a:r>
              <a:rPr lang="en-US" sz="3200" i="1" u="sng" dirty="0" smtClean="0"/>
              <a:t>For by thy words thou </a:t>
            </a:r>
            <a:r>
              <a:rPr lang="en-US" sz="3200" i="1" u="sng" dirty="0" err="1" smtClean="0"/>
              <a:t>shalt</a:t>
            </a:r>
            <a:r>
              <a:rPr lang="en-US" sz="3200" i="1" u="sng" dirty="0" smtClean="0"/>
              <a:t> be justified, and by thy words thou </a:t>
            </a:r>
            <a:r>
              <a:rPr lang="en-US" sz="3200" i="1" u="sng" dirty="0" err="1" smtClean="0"/>
              <a:t>shalt</a:t>
            </a:r>
            <a:r>
              <a:rPr lang="en-US" sz="3200" i="1" u="sng" dirty="0" smtClean="0"/>
              <a:t> be condemned</a:t>
            </a:r>
            <a:r>
              <a:rPr lang="en-US" sz="3200" i="1" dirty="0" smtClean="0"/>
              <a:t>.”</a:t>
            </a:r>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4</a:t>
            </a:fld>
            <a:endParaRPr lang="en-US" dirty="0"/>
          </a:p>
        </p:txBody>
      </p:sp>
      <p:sp>
        <p:nvSpPr>
          <p:cNvPr id="4098" name="Rectangle 2"/>
          <p:cNvSpPr>
            <a:spLocks noGrp="1" noRot="1" noChangeArrowheads="1"/>
          </p:cNvSpPr>
          <p:nvPr>
            <p:ph type="title"/>
          </p:nvPr>
        </p:nvSpPr>
        <p:spPr>
          <a:noFill/>
        </p:spPr>
        <p:txBody>
          <a:bodyPr/>
          <a:lstStyle/>
          <a:p>
            <a:pPr eaLnBrk="1" hangingPunct="1">
              <a:defRPr/>
            </a:pPr>
            <a:r>
              <a:rPr lang="en-US" dirty="0" smtClean="0">
                <a:solidFill>
                  <a:schemeClr val="tx1">
                    <a:lumMod val="65000"/>
                    <a:lumOff val="35000"/>
                  </a:schemeClr>
                </a:solidFill>
              </a:rPr>
              <a:t>More Than Profession</a:t>
            </a:r>
          </a:p>
        </p:txBody>
      </p:sp>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a:xfrm>
            <a:off x="0" y="1447800"/>
            <a:ext cx="9144000" cy="5410200"/>
          </a:xfrm>
        </p:spPr>
        <p:txBody>
          <a:bodyPr>
            <a:normAutofit/>
          </a:bodyPr>
          <a:lstStyle/>
          <a:p>
            <a:pPr eaLnBrk="1" hangingPunct="1">
              <a:defRPr/>
            </a:pPr>
            <a:r>
              <a:rPr lang="en-US" sz="3200" i="1" dirty="0" smtClean="0"/>
              <a:t>“The tongue of the righteous is as choice silver” (Prov. 10:20).</a:t>
            </a:r>
            <a:r>
              <a:rPr lang="en-US" sz="3200" dirty="0" smtClean="0"/>
              <a:t>  </a:t>
            </a:r>
          </a:p>
          <a:p>
            <a:pPr eaLnBrk="1" hangingPunct="1">
              <a:defRPr/>
            </a:pPr>
            <a:r>
              <a:rPr lang="en-US" sz="3200" i="1" dirty="0" smtClean="0"/>
              <a:t>“Set a </a:t>
            </a:r>
            <a:r>
              <a:rPr lang="en-US" sz="3200" i="1" dirty="0" err="1" smtClean="0"/>
              <a:t>watch,O</a:t>
            </a:r>
            <a:r>
              <a:rPr lang="en-US" sz="3200" i="1" dirty="0" smtClean="0"/>
              <a:t> Jehovah, before my mouth; Keep the door of my lips” (Ps. 141:3).</a:t>
            </a:r>
            <a:r>
              <a:rPr lang="en-US" sz="3200" dirty="0" smtClean="0"/>
              <a:t> </a:t>
            </a:r>
          </a:p>
          <a:p>
            <a:pPr eaLnBrk="1" hangingPunct="1">
              <a:defRPr/>
            </a:pPr>
            <a:r>
              <a:rPr lang="en-US" sz="3200" i="1" dirty="0" smtClean="0"/>
              <a:t>“Whoso </a:t>
            </a:r>
            <a:r>
              <a:rPr lang="en-US" sz="3200" i="1" dirty="0" err="1" smtClean="0"/>
              <a:t>keepeth</a:t>
            </a:r>
            <a:r>
              <a:rPr lang="en-US" sz="3200" i="1" dirty="0" smtClean="0"/>
              <a:t> his mouth and his tongue </a:t>
            </a:r>
            <a:r>
              <a:rPr lang="en-US" sz="3200" i="1" dirty="0" err="1" smtClean="0"/>
              <a:t>keepeth</a:t>
            </a:r>
            <a:r>
              <a:rPr lang="en-US" sz="3200" i="1" dirty="0" smtClean="0"/>
              <a:t> his soul from troubles” </a:t>
            </a:r>
            <a:br>
              <a:rPr lang="en-US" sz="3200" i="1" dirty="0" smtClean="0"/>
            </a:br>
            <a:r>
              <a:rPr lang="en-US" sz="3200" i="1" dirty="0" smtClean="0"/>
              <a:t>(Prov. 21:23).  </a:t>
            </a:r>
            <a:endParaRPr lang="en-US" sz="3200" dirty="0" smtClean="0"/>
          </a:p>
          <a:p>
            <a:pPr eaLnBrk="1" hangingPunct="1">
              <a:defRPr/>
            </a:pPr>
            <a:r>
              <a:rPr lang="en-US" sz="3200" i="1" dirty="0" smtClean="0"/>
              <a:t>“A word fitly spoken is like apples of gold in network of silver” (Prov. 25:11).  </a:t>
            </a:r>
            <a:endParaRPr lang="en-US" sz="3200" dirty="0" smtClean="0"/>
          </a:p>
          <a:p>
            <a:pPr eaLnBrk="1" hangingPunct="1">
              <a:buFont typeface="Wingdings" pitchFamily="2" charset="2"/>
              <a:buNone/>
              <a:defRPr/>
            </a:pPr>
            <a:endParaRPr lang="en-US" sz="3600" dirty="0" smtClean="0"/>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5</a:t>
            </a:fld>
            <a:endParaRPr lang="en-US"/>
          </a:p>
        </p:txBody>
      </p:sp>
      <p:sp>
        <p:nvSpPr>
          <p:cNvPr id="5122" name="Rectangle 2"/>
          <p:cNvSpPr>
            <a:spLocks noGrp="1" noChangeArrowheads="1"/>
          </p:cNvSpPr>
          <p:nvPr>
            <p:ph type="title"/>
          </p:nvPr>
        </p:nvSpPr>
        <p:spPr>
          <a:xfrm>
            <a:off x="457200" y="228600"/>
            <a:ext cx="8229600" cy="1143000"/>
          </a:xfrm>
          <a:noFill/>
        </p:spPr>
        <p:txBody>
          <a:bodyPr/>
          <a:lstStyle/>
          <a:p>
            <a:pPr eaLnBrk="1" hangingPunct="1">
              <a:defRPr/>
            </a:pPr>
            <a:r>
              <a:rPr lang="en-US" i="1" dirty="0" smtClean="0">
                <a:solidFill>
                  <a:srgbClr val="FF0000"/>
                </a:solidFill>
              </a:rPr>
              <a:t>“Ye Know This…” </a:t>
            </a:r>
            <a:r>
              <a:rPr lang="en-US" i="1" dirty="0" err="1" smtClean="0">
                <a:solidFill>
                  <a:srgbClr val="FF0000"/>
                </a:solidFill>
              </a:rPr>
              <a:t>Jms</a:t>
            </a:r>
            <a:r>
              <a:rPr lang="en-US" i="1" dirty="0" smtClean="0">
                <a:solidFill>
                  <a:srgbClr val="FF0000"/>
                </a:solidFill>
              </a:rPr>
              <a:t>. 1:19</a:t>
            </a:r>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a:xfrm>
            <a:off x="0" y="1447800"/>
            <a:ext cx="9144000" cy="5410200"/>
          </a:xfrm>
        </p:spPr>
        <p:txBody>
          <a:bodyPr/>
          <a:lstStyle/>
          <a:p>
            <a:pPr eaLnBrk="1" hangingPunct="1">
              <a:lnSpc>
                <a:spcPct val="90000"/>
              </a:lnSpc>
              <a:defRPr/>
            </a:pPr>
            <a:r>
              <a:rPr lang="en-US" b="1" i="1" dirty="0" smtClean="0"/>
              <a:t>“</a:t>
            </a:r>
            <a:r>
              <a:rPr lang="en-US" sz="3200" i="1" dirty="0" smtClean="0"/>
              <a:t>In the multitude of words there </a:t>
            </a:r>
            <a:r>
              <a:rPr lang="en-US" sz="3200" i="1" dirty="0" err="1" smtClean="0"/>
              <a:t>wanteth</a:t>
            </a:r>
            <a:r>
              <a:rPr lang="en-US" sz="3200" i="1" dirty="0" smtClean="0"/>
              <a:t> not transgression; but he that </a:t>
            </a:r>
            <a:r>
              <a:rPr lang="en-US" sz="3200" i="1" dirty="0" err="1" smtClean="0"/>
              <a:t>refraineth</a:t>
            </a:r>
            <a:r>
              <a:rPr lang="en-US" sz="3200" i="1" dirty="0" smtClean="0"/>
              <a:t> his lips doeth wisely” (Prov. 10:19).</a:t>
            </a:r>
            <a:r>
              <a:rPr lang="en-US" sz="3200" dirty="0" smtClean="0"/>
              <a:t>  </a:t>
            </a:r>
          </a:p>
          <a:p>
            <a:pPr eaLnBrk="1" hangingPunct="1">
              <a:lnSpc>
                <a:spcPct val="90000"/>
              </a:lnSpc>
              <a:defRPr/>
            </a:pPr>
            <a:r>
              <a:rPr lang="en-US" sz="3200" i="1" dirty="0" smtClean="0"/>
              <a:t>“He that </a:t>
            </a:r>
            <a:r>
              <a:rPr lang="en-US" sz="3200" i="1" dirty="0" err="1" smtClean="0"/>
              <a:t>guardeth</a:t>
            </a:r>
            <a:r>
              <a:rPr lang="en-US" sz="3200" i="1" dirty="0" smtClean="0"/>
              <a:t> his mouth </a:t>
            </a:r>
            <a:r>
              <a:rPr lang="en-US" sz="3200" i="1" dirty="0" err="1" smtClean="0"/>
              <a:t>keepeth</a:t>
            </a:r>
            <a:r>
              <a:rPr lang="en-US" sz="3200" i="1" dirty="0" smtClean="0"/>
              <a:t> his life; but he that </a:t>
            </a:r>
            <a:r>
              <a:rPr lang="en-US" sz="3200" i="1" dirty="0" err="1" smtClean="0"/>
              <a:t>openeth</a:t>
            </a:r>
            <a:r>
              <a:rPr lang="en-US" sz="3200" i="1" dirty="0" smtClean="0"/>
              <a:t> wide his lips shall have destruction” (Prov. 13:3)</a:t>
            </a:r>
            <a:r>
              <a:rPr lang="en-US" sz="3200" dirty="0" smtClean="0"/>
              <a:t>.  </a:t>
            </a:r>
          </a:p>
          <a:p>
            <a:pPr eaLnBrk="1" hangingPunct="1">
              <a:lnSpc>
                <a:spcPct val="90000"/>
              </a:lnSpc>
              <a:defRPr/>
            </a:pPr>
            <a:r>
              <a:rPr lang="en-US" sz="3200" i="1" dirty="0" smtClean="0"/>
              <a:t>“</a:t>
            </a:r>
            <a:r>
              <a:rPr lang="en-US" sz="3200" i="1" dirty="0" err="1" smtClean="0"/>
              <a:t>Seest</a:t>
            </a:r>
            <a:r>
              <a:rPr lang="en-US" sz="3200" i="1" dirty="0" smtClean="0"/>
              <a:t> thou a man that is hasty in his words? There is more hope of a fool than of him” (Prov. 29:20).  </a:t>
            </a:r>
            <a:endParaRPr lang="en-US" sz="3200" dirty="0" smtClean="0"/>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6</a:t>
            </a:fld>
            <a:endParaRPr lang="en-US"/>
          </a:p>
        </p:txBody>
      </p:sp>
      <p:sp>
        <p:nvSpPr>
          <p:cNvPr id="6146" name="Rectangle 2"/>
          <p:cNvSpPr>
            <a:spLocks noGrp="1" noChangeArrowheads="1"/>
          </p:cNvSpPr>
          <p:nvPr>
            <p:ph type="title"/>
          </p:nvPr>
        </p:nvSpPr>
        <p:spPr>
          <a:noFill/>
        </p:spPr>
        <p:txBody>
          <a:bodyPr/>
          <a:lstStyle/>
          <a:p>
            <a:pPr eaLnBrk="1" hangingPunct="1">
              <a:defRPr/>
            </a:pPr>
            <a:r>
              <a:rPr lang="en-US" i="1" dirty="0" smtClean="0">
                <a:solidFill>
                  <a:srgbClr val="FF0000"/>
                </a:solidFill>
              </a:rPr>
              <a:t>“Ye Know This…” </a:t>
            </a:r>
            <a:r>
              <a:rPr lang="en-US" i="1" dirty="0" err="1" smtClean="0">
                <a:solidFill>
                  <a:srgbClr val="FF0000"/>
                </a:solidFill>
              </a:rPr>
              <a:t>Jms</a:t>
            </a:r>
            <a:r>
              <a:rPr lang="en-US" i="1" dirty="0" smtClean="0">
                <a:solidFill>
                  <a:srgbClr val="FF0000"/>
                </a:solidFill>
              </a:rPr>
              <a:t>. 1:19</a:t>
            </a:r>
          </a:p>
        </p:txBody>
      </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a:xfrm>
            <a:off x="0" y="1676400"/>
            <a:ext cx="9144000" cy="5181600"/>
          </a:xfrm>
        </p:spPr>
        <p:txBody>
          <a:bodyPr/>
          <a:lstStyle/>
          <a:p>
            <a:pPr eaLnBrk="1" hangingPunct="1">
              <a:lnSpc>
                <a:spcPct val="90000"/>
              </a:lnSpc>
              <a:defRPr/>
            </a:pPr>
            <a:r>
              <a:rPr lang="en-US" sz="3200" i="1" dirty="0" smtClean="0"/>
              <a:t>“A soft answer </a:t>
            </a:r>
            <a:r>
              <a:rPr lang="en-US" sz="3200" i="1" dirty="0" err="1" smtClean="0"/>
              <a:t>turneth</a:t>
            </a:r>
            <a:r>
              <a:rPr lang="en-US" sz="3200" i="1" dirty="0" smtClean="0"/>
              <a:t> away wrath; but a grievous word </a:t>
            </a:r>
            <a:r>
              <a:rPr lang="en-US" sz="3200" i="1" dirty="0" err="1" smtClean="0"/>
              <a:t>stireth</a:t>
            </a:r>
            <a:r>
              <a:rPr lang="en-US" sz="3200" i="1" dirty="0" smtClean="0"/>
              <a:t> up anger” </a:t>
            </a:r>
            <a:br>
              <a:rPr lang="en-US" sz="3200" i="1" dirty="0" smtClean="0"/>
            </a:br>
            <a:r>
              <a:rPr lang="en-US" sz="3200" i="1" dirty="0" smtClean="0"/>
              <a:t>(Prov. 15:1)</a:t>
            </a:r>
            <a:r>
              <a:rPr lang="en-US" sz="3200" dirty="0" smtClean="0"/>
              <a:t>.  </a:t>
            </a:r>
          </a:p>
          <a:p>
            <a:pPr eaLnBrk="1" hangingPunct="1">
              <a:lnSpc>
                <a:spcPct val="90000"/>
              </a:lnSpc>
              <a:defRPr/>
            </a:pPr>
            <a:r>
              <a:rPr lang="en-US" sz="3200" i="1" dirty="0" smtClean="0"/>
              <a:t>“Death and life are in the power of the tongue” (Prov. 18:21).</a:t>
            </a:r>
            <a:r>
              <a:rPr lang="en-US" sz="3200" dirty="0" smtClean="0"/>
              <a:t> </a:t>
            </a:r>
          </a:p>
          <a:p>
            <a:pPr eaLnBrk="1" hangingPunct="1">
              <a:lnSpc>
                <a:spcPct val="90000"/>
              </a:lnSpc>
              <a:buFont typeface="Wingdings" pitchFamily="2" charset="2"/>
              <a:buNone/>
              <a:defRPr/>
            </a:pPr>
            <a:endParaRPr lang="en-US" dirty="0" smtClean="0"/>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7</a:t>
            </a:fld>
            <a:endParaRPr lang="en-US"/>
          </a:p>
        </p:txBody>
      </p:sp>
      <p:sp>
        <p:nvSpPr>
          <p:cNvPr id="6146" name="Rectangle 2"/>
          <p:cNvSpPr>
            <a:spLocks noGrp="1" noChangeArrowheads="1"/>
          </p:cNvSpPr>
          <p:nvPr>
            <p:ph type="title"/>
          </p:nvPr>
        </p:nvSpPr>
        <p:spPr>
          <a:noFill/>
        </p:spPr>
        <p:txBody>
          <a:bodyPr/>
          <a:lstStyle/>
          <a:p>
            <a:pPr eaLnBrk="1" hangingPunct="1">
              <a:defRPr/>
            </a:pPr>
            <a:r>
              <a:rPr lang="en-US" i="1" dirty="0" smtClean="0">
                <a:solidFill>
                  <a:srgbClr val="FF0000"/>
                </a:solidFill>
              </a:rPr>
              <a:t>“Ye Know This…” </a:t>
            </a:r>
            <a:r>
              <a:rPr lang="en-US" i="1" dirty="0" err="1" smtClean="0">
                <a:solidFill>
                  <a:srgbClr val="FF0000"/>
                </a:solidFill>
              </a:rPr>
              <a:t>Jms</a:t>
            </a:r>
            <a:r>
              <a:rPr lang="en-US" i="1" dirty="0" smtClean="0">
                <a:solidFill>
                  <a:srgbClr val="FF0000"/>
                </a:solidFill>
              </a:rPr>
              <a:t>. 1:19</a:t>
            </a:r>
          </a:p>
        </p:txBody>
      </p:sp>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04800" y="1600200"/>
            <a:ext cx="8610600" cy="4525963"/>
          </a:xfrm>
        </p:spPr>
        <p:txBody>
          <a:bodyPr>
            <a:normAutofit fontScale="92500" lnSpcReduction="10000"/>
          </a:bodyPr>
          <a:lstStyle/>
          <a:p>
            <a:pPr eaLnBrk="1" hangingPunct="1">
              <a:defRPr/>
            </a:pPr>
            <a:r>
              <a:rPr lang="en-US" sz="3600" dirty="0" smtClean="0"/>
              <a:t>Heb. 5:12-14  Rebuked for not being teachers.</a:t>
            </a:r>
          </a:p>
          <a:p>
            <a:pPr eaLnBrk="1" hangingPunct="1">
              <a:defRPr/>
            </a:pPr>
            <a:r>
              <a:rPr lang="en-US" sz="3600" dirty="0" smtClean="0"/>
              <a:t>Mt. 23:7-8  Jesus condemned those who loved to be called Rabbi.</a:t>
            </a:r>
          </a:p>
          <a:p>
            <a:pPr>
              <a:defRPr/>
            </a:pPr>
            <a:r>
              <a:rPr lang="en-US" sz="3600" dirty="0" smtClean="0"/>
              <a:t>1 Tim. 1:7 “…desiring to be teachers of the law, though they understand neither what they say, nor whereof they confidently affirm.”</a:t>
            </a:r>
          </a:p>
          <a:p>
            <a:pPr>
              <a:defRPr/>
            </a:pPr>
            <a:r>
              <a:rPr lang="en-US" sz="3600" dirty="0" smtClean="0"/>
              <a:t>Rom. 2:17-24  Hypocrisy condemned.</a:t>
            </a:r>
          </a:p>
          <a:p>
            <a:pPr eaLnBrk="1" hangingPunct="1">
              <a:defRPr/>
            </a:pPr>
            <a:endParaRPr lang="en-US" sz="3600" dirty="0" smtClean="0"/>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8</a:t>
            </a:fld>
            <a:endParaRPr lang="en-US"/>
          </a:p>
        </p:txBody>
      </p:sp>
      <p:sp>
        <p:nvSpPr>
          <p:cNvPr id="8194" name="Rectangle 2"/>
          <p:cNvSpPr>
            <a:spLocks noGrp="1" noRot="1" noChangeArrowheads="1"/>
          </p:cNvSpPr>
          <p:nvPr>
            <p:ph type="title"/>
          </p:nvPr>
        </p:nvSpPr>
        <p:spPr>
          <a:noFill/>
        </p:spPr>
        <p:txBody>
          <a:bodyPr>
            <a:normAutofit fontScale="90000"/>
          </a:bodyPr>
          <a:lstStyle/>
          <a:p>
            <a:pPr eaLnBrk="1" hangingPunct="1">
              <a:defRPr/>
            </a:pPr>
            <a:r>
              <a:rPr lang="en-US" sz="4000" i="1" dirty="0" smtClean="0">
                <a:solidFill>
                  <a:srgbClr val="FF0000"/>
                </a:solidFill>
              </a:rPr>
              <a:t>“Be not many of you teachers…”</a:t>
            </a:r>
            <a:br>
              <a:rPr lang="en-US" sz="4000" i="1" dirty="0" smtClean="0">
                <a:solidFill>
                  <a:srgbClr val="FF0000"/>
                </a:solidFill>
              </a:rPr>
            </a:br>
            <a:r>
              <a:rPr lang="en-US" sz="4000" i="1" dirty="0" smtClean="0">
                <a:solidFill>
                  <a:srgbClr val="FF0000"/>
                </a:solidFill>
              </a:rPr>
              <a:t>James 3:1</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195">
                                            <p:txEl>
                                              <p:pRg st="3" end="3"/>
                                            </p:txEl>
                                          </p:spTgt>
                                        </p:tgtEl>
                                        <p:attrNameLst>
                                          <p:attrName>style.visibility</p:attrName>
                                        </p:attrNameLst>
                                      </p:cBhvr>
                                      <p:to>
                                        <p:strVal val="visible"/>
                                      </p:to>
                                    </p:set>
                                    <p:anim calcmode="lin" valueType="num">
                                      <p:cBhvr additive="base">
                                        <p:cTn id="25"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19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304800" y="1600200"/>
            <a:ext cx="8610600" cy="4525963"/>
          </a:xfrm>
        </p:spPr>
        <p:txBody>
          <a:bodyPr>
            <a:normAutofit lnSpcReduction="10000"/>
          </a:bodyPr>
          <a:lstStyle/>
          <a:p>
            <a:pPr eaLnBrk="1" hangingPunct="1">
              <a:defRPr/>
            </a:pPr>
            <a:r>
              <a:rPr lang="en-US" sz="3600" dirty="0" smtClean="0"/>
              <a:t>Tragedy associated with the wrong kind of teachers.</a:t>
            </a:r>
          </a:p>
          <a:p>
            <a:pPr lvl="1" eaLnBrk="1" hangingPunct="1">
              <a:defRPr/>
            </a:pPr>
            <a:r>
              <a:rPr lang="en-US" sz="3200" dirty="0" smtClean="0"/>
              <a:t>Vain hope. Jer. 23:16-23</a:t>
            </a:r>
          </a:p>
          <a:p>
            <a:pPr lvl="1" eaLnBrk="1" hangingPunct="1">
              <a:defRPr/>
            </a:pPr>
            <a:r>
              <a:rPr lang="en-US" sz="3200" dirty="0" smtClean="0"/>
              <a:t>Turns people </a:t>
            </a:r>
            <a:r>
              <a:rPr lang="en-US" sz="3600" b="1" u="sng" dirty="0" smtClean="0">
                <a:solidFill>
                  <a:srgbClr val="FF0000"/>
                </a:solidFill>
              </a:rPr>
              <a:t>AWAY</a:t>
            </a:r>
            <a:r>
              <a:rPr lang="en-US" sz="3200" dirty="0" smtClean="0"/>
              <a:t> from God. </a:t>
            </a:r>
            <a:br>
              <a:rPr lang="en-US" sz="3200" dirty="0" smtClean="0"/>
            </a:br>
            <a:r>
              <a:rPr lang="en-US" sz="3200" dirty="0" smtClean="0"/>
              <a:t>Jer. 23:26-27; 6:16; 5:30-31; </a:t>
            </a:r>
            <a:br>
              <a:rPr lang="en-US" sz="3200" dirty="0" smtClean="0"/>
            </a:br>
            <a:r>
              <a:rPr lang="en-US" sz="3200" dirty="0" smtClean="0"/>
              <a:t>Cf. Isa. 30:10 </a:t>
            </a:r>
          </a:p>
          <a:p>
            <a:pPr eaLnBrk="1" hangingPunct="1">
              <a:defRPr/>
            </a:pPr>
            <a:r>
              <a:rPr lang="en-US" sz="3600" dirty="0" smtClean="0"/>
              <a:t>Preaching the message of God turns people </a:t>
            </a:r>
            <a:r>
              <a:rPr lang="en-US" sz="3600" b="1" u="sng" dirty="0" smtClean="0">
                <a:solidFill>
                  <a:srgbClr val="FF0000"/>
                </a:solidFill>
              </a:rPr>
              <a:t>TO</a:t>
            </a:r>
            <a:r>
              <a:rPr lang="en-US" sz="3600" dirty="0" smtClean="0"/>
              <a:t>  God. Mt. 12:41; </a:t>
            </a:r>
            <a:br>
              <a:rPr lang="en-US" sz="3600" dirty="0" smtClean="0"/>
            </a:br>
            <a:r>
              <a:rPr lang="en-US" sz="3600" dirty="0" smtClean="0"/>
              <a:t>Jonah 3:1-2</a:t>
            </a:r>
          </a:p>
        </p:txBody>
      </p:sp>
      <p:sp>
        <p:nvSpPr>
          <p:cNvPr id="4" name="Slide Number Placeholder 3"/>
          <p:cNvSpPr>
            <a:spLocks noGrp="1"/>
          </p:cNvSpPr>
          <p:nvPr>
            <p:ph type="sldNum" sz="quarter" idx="12"/>
          </p:nvPr>
        </p:nvSpPr>
        <p:spPr/>
        <p:txBody>
          <a:bodyPr/>
          <a:lstStyle/>
          <a:p>
            <a:pPr>
              <a:defRPr/>
            </a:pPr>
            <a:fld id="{7F37266F-456A-464F-9F43-49D17A60DD1F}" type="slidenum">
              <a:rPr lang="en-US" smtClean="0"/>
              <a:pPr>
                <a:defRPr/>
              </a:pPr>
              <a:t>9</a:t>
            </a:fld>
            <a:endParaRPr lang="en-US"/>
          </a:p>
        </p:txBody>
      </p:sp>
      <p:sp>
        <p:nvSpPr>
          <p:cNvPr id="8194" name="Rectangle 2"/>
          <p:cNvSpPr>
            <a:spLocks noGrp="1" noRot="1" noChangeArrowheads="1"/>
          </p:cNvSpPr>
          <p:nvPr>
            <p:ph type="title"/>
          </p:nvPr>
        </p:nvSpPr>
        <p:spPr>
          <a:noFill/>
        </p:spPr>
        <p:txBody>
          <a:bodyPr>
            <a:normAutofit fontScale="90000"/>
          </a:bodyPr>
          <a:lstStyle/>
          <a:p>
            <a:pPr eaLnBrk="1" hangingPunct="1">
              <a:defRPr/>
            </a:pPr>
            <a:r>
              <a:rPr lang="en-US" sz="4000" i="1" dirty="0" smtClean="0">
                <a:solidFill>
                  <a:srgbClr val="FF0000"/>
                </a:solidFill>
              </a:rPr>
              <a:t>“Be not many of you teachers…”</a:t>
            </a:r>
            <a:br>
              <a:rPr lang="en-US" sz="4000" i="1" dirty="0" smtClean="0">
                <a:solidFill>
                  <a:srgbClr val="FF0000"/>
                </a:solidFill>
              </a:rPr>
            </a:br>
            <a:r>
              <a:rPr lang="en-US" sz="4000" i="1" dirty="0" smtClean="0">
                <a:solidFill>
                  <a:srgbClr val="FF0000"/>
                </a:solidFill>
              </a:rPr>
              <a:t>James 3:1</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anim calcmode="lin" valueType="num">
                                      <p:cBhvr additive="base">
                                        <p:cTn id="11"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19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anim calcmode="lin" valueType="num">
                                      <p:cBhvr additive="base">
                                        <p:cTn id="15"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8195">
                                            <p:txEl>
                                              <p:pRg st="3" end="3"/>
                                            </p:txEl>
                                          </p:spTgt>
                                        </p:tgtEl>
                                        <p:attrNameLst>
                                          <p:attrName>style.visibility</p:attrName>
                                        </p:attrNameLst>
                                      </p:cBhvr>
                                      <p:to>
                                        <p:strVal val="visible"/>
                                      </p:to>
                                    </p:set>
                                    <p:anim calcmode="lin" valueType="num">
                                      <p:cBhvr additive="base">
                                        <p:cTn id="21"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819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6">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3223</TotalTime>
  <Words>1513</Words>
  <Application>Microsoft Office PowerPoint</Application>
  <PresentationFormat>On-screen Show (4:3)</PresentationFormat>
  <Paragraphs>167</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Theme16</vt:lpstr>
      <vt:lpstr>Taming The Tongue</vt:lpstr>
      <vt:lpstr>More Than Profession</vt:lpstr>
      <vt:lpstr>More Than Profession</vt:lpstr>
      <vt:lpstr>More Than Profession</vt:lpstr>
      <vt:lpstr>“Ye Know This…” Jms. 1:19</vt:lpstr>
      <vt:lpstr>“Ye Know This…” Jms. 1:19</vt:lpstr>
      <vt:lpstr>“Ye Know This…” Jms. 1:19</vt:lpstr>
      <vt:lpstr>“Be not many of you teachers…” James 3:1</vt:lpstr>
      <vt:lpstr>“Be not many of you teachers…” James 3:1</vt:lpstr>
      <vt:lpstr>“Greater judgment” James 3:1</vt:lpstr>
      <vt:lpstr>Eternal consequences for leading men in the wrong direction.</vt:lpstr>
      <vt:lpstr>Eternal consequences for leading men in the wrong direction.</vt:lpstr>
      <vt:lpstr>Eternal consequences for leading men in the wrong direction.</vt:lpstr>
      <vt:lpstr>Effect NOT Determined By Motive  Of Teacher</vt:lpstr>
      <vt:lpstr>Slide 15</vt:lpstr>
      <vt:lpstr>“For in many things we all stumble…” James 3:2 </vt:lpstr>
      <vt:lpstr>Tongue is small but powerful…  James 3:3-6</vt:lpstr>
      <vt:lpstr>Tongue is small but powerful…  James 3:3-6</vt:lpstr>
      <vt:lpstr>Difficulty Of Taming The Tongue James 3:7-8</vt:lpstr>
      <vt:lpstr>Difficulty Of Taming The Tongue James 3:7-8</vt:lpstr>
      <vt:lpstr>The perverse tongue is inconsistent. James 3:9-12</vt:lpstr>
      <vt:lpstr>General Applications:</vt:lpstr>
      <vt:lpstr>General Applications:</vt:lpstr>
      <vt:lpstr>General Applications:  One's thoughts should pass three gates  before they are spoken.</vt:lpstr>
      <vt:lpstr>General Applications:  One's thoughts should pass three gates  before they are spoken.</vt:lpstr>
      <vt:lpstr>General Applications:  One's thoughts should pass three gates  before they are spoken. </vt:lpstr>
      <vt:lpstr>General Applications: </vt:lpstr>
      <vt:lpstr>General Applications:</vt:lpstr>
      <vt:lpstr>General Applications:</vt:lpstr>
      <vt:lpstr>Taming The Tongue</vt:lpstr>
      <vt:lpstr>Taming The Tongue</vt:lpstr>
      <vt:lpstr>Taming The Tongue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Taming The Tongue</dc:title>
  <dc:creator>Micky D. Galloway</dc:creator>
  <cp:lastModifiedBy>Micky Galloway</cp:lastModifiedBy>
  <cp:revision>51</cp:revision>
  <dcterms:created xsi:type="dcterms:W3CDTF">2006-03-06T20:12:04Z</dcterms:created>
  <dcterms:modified xsi:type="dcterms:W3CDTF">2016-04-06T21:46:32Z</dcterms:modified>
</cp:coreProperties>
</file>