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2"/>
  </p:notesMasterIdLst>
  <p:handoutMasterIdLst>
    <p:handoutMasterId r:id="rId33"/>
  </p:handoutMasterIdLst>
  <p:sldIdLst>
    <p:sldId id="270" r:id="rId2"/>
    <p:sldId id="271" r:id="rId3"/>
    <p:sldId id="272" r:id="rId4"/>
    <p:sldId id="274" r:id="rId5"/>
    <p:sldId id="275" r:id="rId6"/>
    <p:sldId id="276" r:id="rId7"/>
    <p:sldId id="277" r:id="rId8"/>
    <p:sldId id="278" r:id="rId9"/>
    <p:sldId id="282" r:id="rId10"/>
    <p:sldId id="283" r:id="rId11"/>
    <p:sldId id="284" r:id="rId12"/>
    <p:sldId id="279" r:id="rId13"/>
    <p:sldId id="280" r:id="rId14"/>
    <p:sldId id="281" r:id="rId15"/>
    <p:sldId id="285" r:id="rId16"/>
    <p:sldId id="286" r:id="rId17"/>
    <p:sldId id="287" r:id="rId18"/>
    <p:sldId id="288" r:id="rId19"/>
    <p:sldId id="258" r:id="rId20"/>
    <p:sldId id="259" r:id="rId21"/>
    <p:sldId id="262" r:id="rId22"/>
    <p:sldId id="269" r:id="rId23"/>
    <p:sldId id="263" r:id="rId24"/>
    <p:sldId id="264" r:id="rId25"/>
    <p:sldId id="265" r:id="rId26"/>
    <p:sldId id="261" r:id="rId27"/>
    <p:sldId id="266" r:id="rId28"/>
    <p:sldId id="267" r:id="rId29"/>
    <p:sldId id="268" r:id="rId30"/>
    <p:sldId id="260" r:id="rId3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58" autoAdjust="0"/>
    <p:restoredTop sz="94660"/>
  </p:normalViewPr>
  <p:slideViewPr>
    <p:cSldViewPr>
      <p:cViewPr varScale="1">
        <p:scale>
          <a:sx n="86" d="100"/>
          <a:sy n="86" d="100"/>
        </p:scale>
        <p:origin x="1368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08"/>
    </p:cViewPr>
  </p:sorterViewPr>
  <p:notesViewPr>
    <p:cSldViewPr>
      <p:cViewPr varScale="1">
        <p:scale>
          <a:sx n="52" d="100"/>
          <a:sy n="52" d="100"/>
        </p:scale>
        <p:origin x="-1854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dirty="0"/>
              <a:t>8/2/15  AM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06E21D7-4E76-4700-BAE6-E4C09159B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6E4B989-19AF-4380-8747-67BB045F5C7F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D25C373-4044-417D-ACDE-387594BD39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BA30D9F-E00F-4255-A3B9-324594B8A38C}" type="datetime1">
              <a:rPr lang="en-US" smtClean="0"/>
              <a:pPr/>
              <a:t>4/14/2016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3EF097F-1B94-41BD-AB67-D326764F42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0BCF-E19B-4A69-8EEF-29FB02047130}" type="datetime1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3BB89-8516-46E7-8DCE-A85704E73A7B}" type="datetime1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DEF03-9BE1-4E5F-AF73-EE6D6E13A1E7}" type="datetime1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1F8A3-4569-470D-91C2-491A50A885BA}" type="datetime1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6D6AF-594F-4F1C-BFA1-ED30B3830500}" type="datetime1">
              <a:rPr lang="en-US" smtClean="0"/>
              <a:pPr/>
              <a:t>4/14/2016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AB64B-6D8B-46E2-BB76-670AA698530C}" type="datetime1">
              <a:rPr lang="en-US" smtClean="0"/>
              <a:pPr/>
              <a:t>4/14/2016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9524A-E6D7-4A3C-9F14-C35ED39E2961}" type="datetime1">
              <a:rPr lang="en-US" smtClean="0"/>
              <a:pPr/>
              <a:t>4/14/2016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35931-6035-4A3B-B4B1-B42B90D31063}" type="datetime1">
              <a:rPr lang="en-US" smtClean="0"/>
              <a:pPr/>
              <a:t>4/14/2016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034787DE-9FC5-4F68-B682-7897EBDF67D9}" type="datetime1">
              <a:rPr lang="en-US" smtClean="0"/>
              <a:pPr/>
              <a:t>4/14/2016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A7D051B-A646-4696-A30E-7AA323BC84EC}" type="datetime1">
              <a:rPr lang="en-US" smtClean="0"/>
              <a:pPr/>
              <a:t>4/14/2016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3EF097F-1B94-41BD-AB67-D326764F42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E0B8D46-53B1-4757-9537-512F582F745E}" type="datetime1">
              <a:rPr lang="en-US" smtClean="0"/>
              <a:pPr/>
              <a:t>4/14/2016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3EF097F-1B94-41BD-AB67-D326764F42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fade thruBlk="1"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jamesclear.com/book/essentialism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noFill/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Taming The Tongue</a:t>
            </a:r>
            <a:br>
              <a:rPr lang="en-US" dirty="0"/>
            </a:br>
            <a:r>
              <a:rPr lang="en-US" dirty="0"/>
              <a:t>Part 2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/>
              <a:t>James 3:1-12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F31E27-128F-46DE-93DA-7F2755603CE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9154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u="sng" dirty="0"/>
              <a:t>Criticism</a:t>
            </a:r>
            <a:r>
              <a:rPr lang="en-US" sz="3600" dirty="0"/>
              <a:t>. </a:t>
            </a:r>
          </a:p>
          <a:p>
            <a:pPr lvl="1" eaLnBrk="1" hangingPunct="1">
              <a:defRPr/>
            </a:pPr>
            <a:r>
              <a:rPr lang="en-US" sz="3200" dirty="0"/>
              <a:t>Jesus admonished,  </a:t>
            </a:r>
            <a:r>
              <a:rPr lang="en-US" sz="3200" i="1" dirty="0"/>
              <a:t>"Judge not according to appearance, but judge righteous judgment." (</a:t>
            </a:r>
            <a:r>
              <a:rPr lang="en-US" sz="3200" i="1" dirty="0" err="1"/>
              <a:t>Jno</a:t>
            </a:r>
            <a:r>
              <a:rPr lang="en-US" sz="3200" i="1" dirty="0"/>
              <a:t>. 7:24).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37266F-456A-464F-9F43-49D17A60DD1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  <a:noFill/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</a:rPr>
              <a:t>General Applications: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0" y="1295400"/>
            <a:ext cx="91440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u="sng" dirty="0"/>
              <a:t>Contentious words</a:t>
            </a:r>
            <a:r>
              <a:rPr lang="en-US" sz="3600" dirty="0"/>
              <a:t>.</a:t>
            </a:r>
          </a:p>
          <a:p>
            <a:pPr lvl="1" eaLnBrk="1" hangingPunct="1">
              <a:defRPr/>
            </a:pPr>
            <a:r>
              <a:rPr lang="en-US" sz="3200" i="1" dirty="0"/>
              <a:t>"A soft answer </a:t>
            </a:r>
            <a:r>
              <a:rPr lang="en-US" sz="3200" i="1" dirty="0" err="1"/>
              <a:t>turneth</a:t>
            </a:r>
            <a:r>
              <a:rPr lang="en-US" sz="3200" i="1" dirty="0"/>
              <a:t> away wrath: but a grievous word </a:t>
            </a:r>
            <a:r>
              <a:rPr lang="en-US" sz="3200" i="1" dirty="0" err="1"/>
              <a:t>stirreth</a:t>
            </a:r>
            <a:r>
              <a:rPr lang="en-US" sz="3200" i="1" dirty="0"/>
              <a:t> up anger" </a:t>
            </a:r>
            <a:br>
              <a:rPr lang="en-US" sz="3200" i="1" dirty="0"/>
            </a:br>
            <a:r>
              <a:rPr lang="en-US" sz="3200" i="1" dirty="0"/>
              <a:t>(Prov. 15:1). </a:t>
            </a:r>
            <a:r>
              <a:rPr lang="en-US" sz="3200" dirty="0"/>
              <a:t> </a:t>
            </a:r>
          </a:p>
          <a:p>
            <a:pPr lvl="1" eaLnBrk="1" hangingPunct="1">
              <a:defRPr/>
            </a:pPr>
            <a:r>
              <a:rPr lang="en-US" sz="3200" dirty="0"/>
              <a:t>“</a:t>
            </a:r>
            <a:r>
              <a:rPr lang="en-US" sz="3200" i="1" dirty="0"/>
              <a:t>He that is slow to anger is better than the mighty; and he that </a:t>
            </a:r>
            <a:r>
              <a:rPr lang="en-US" sz="3200" i="1" dirty="0" err="1"/>
              <a:t>ruleth</a:t>
            </a:r>
            <a:r>
              <a:rPr lang="en-US" sz="3200" i="1" dirty="0"/>
              <a:t> his spirit than he that </a:t>
            </a:r>
            <a:r>
              <a:rPr lang="en-US" sz="3200" i="1" dirty="0" err="1"/>
              <a:t>taketh</a:t>
            </a:r>
            <a:r>
              <a:rPr lang="en-US" sz="3200" i="1" dirty="0"/>
              <a:t> a city" (Prov. 16:32).</a:t>
            </a:r>
            <a:r>
              <a:rPr lang="en-US" sz="3200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37266F-456A-464F-9F43-49D17A60DD1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358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  <a:noFill/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</a:rPr>
              <a:t>General Applications: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0" y="1752600"/>
            <a:ext cx="8839200" cy="5105400"/>
          </a:xfrm>
        </p:spPr>
        <p:txBody>
          <a:bodyPr/>
          <a:lstStyle/>
          <a:p>
            <a:pPr eaLnBrk="1" hangingPunct="1"/>
            <a:r>
              <a:rPr lang="en-US" sz="3600" b="1" u="sng" dirty="0">
                <a:solidFill>
                  <a:srgbClr val="FF0000"/>
                </a:solidFill>
                <a:effectLst/>
              </a:rPr>
              <a:t>IS IT TRUE</a:t>
            </a:r>
            <a:r>
              <a:rPr lang="en-US" sz="3600" b="1" dirty="0">
                <a:solidFill>
                  <a:srgbClr val="FF0000"/>
                </a:solidFill>
                <a:effectLst/>
              </a:rPr>
              <a:t>?                                                                  </a:t>
            </a:r>
            <a:r>
              <a:rPr lang="en-US" i="1" dirty="0">
                <a:effectLst/>
              </a:rPr>
              <a:t>"Thou </a:t>
            </a:r>
            <a:r>
              <a:rPr lang="en-US" i="1" dirty="0" err="1">
                <a:effectLst/>
              </a:rPr>
              <a:t>shalt</a:t>
            </a:r>
            <a:r>
              <a:rPr lang="en-US" i="1" dirty="0">
                <a:effectLst/>
              </a:rPr>
              <a:t> not bear false witness against thy neighbor" (Ex. 20:16).                                                                     "Lying lips are an abomination to Jehovah..." (Prov. 12:22).  </a:t>
            </a:r>
            <a:br>
              <a:rPr lang="en-US" i="1" dirty="0">
                <a:effectLst/>
              </a:rPr>
            </a:br>
            <a:r>
              <a:rPr lang="en-US" i="1" dirty="0">
                <a:effectLst/>
              </a:rPr>
              <a:t>--</a:t>
            </a:r>
            <a:r>
              <a:rPr lang="en-US" dirty="0">
                <a:effectLst/>
              </a:rPr>
              <a:t>God hates </a:t>
            </a:r>
            <a:r>
              <a:rPr lang="en-US" i="1" dirty="0">
                <a:effectLst/>
              </a:rPr>
              <a:t>"...a lying tongue" (Prov. 6:17).  </a:t>
            </a:r>
            <a:br>
              <a:rPr lang="en-US" i="1" dirty="0">
                <a:effectLst/>
              </a:rPr>
            </a:br>
            <a:r>
              <a:rPr lang="en-US" i="1" dirty="0">
                <a:effectLst/>
              </a:rPr>
              <a:t>“Lie not one to another seeing that ye have put off the old man with his doings" (Col. 3:9).                                                “...All liars, their part shall be in the lake that </a:t>
            </a:r>
            <a:r>
              <a:rPr lang="en-US" i="1" dirty="0" err="1">
                <a:effectLst/>
              </a:rPr>
              <a:t>burneth</a:t>
            </a:r>
            <a:r>
              <a:rPr lang="en-US" i="1" dirty="0">
                <a:effectLst/>
              </a:rPr>
              <a:t> with fire and brimstone...” (Rev. 21:8).  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37266F-456A-464F-9F43-49D17A60DD1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327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152400"/>
            <a:ext cx="8915400" cy="1524000"/>
          </a:xfrm>
          <a:noFill/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4000" dirty="0">
                <a:solidFill>
                  <a:srgbClr val="FF0000"/>
                </a:solidFill>
              </a:rPr>
              <a:t>General Applications</a:t>
            </a:r>
            <a:r>
              <a:rPr lang="en-US" sz="4000" dirty="0">
                <a:solidFill>
                  <a:srgbClr val="00B0F0"/>
                </a:solidFill>
              </a:rPr>
              <a:t>: </a:t>
            </a:r>
            <a:br>
              <a:rPr lang="en-US" sz="4000" dirty="0"/>
            </a:br>
            <a:r>
              <a:rPr lang="en-US" sz="3200" dirty="0">
                <a:effectLst/>
              </a:rPr>
              <a:t>One's thoughts should pass three gates </a:t>
            </a:r>
            <a:br>
              <a:rPr lang="en-US" sz="3200" dirty="0">
                <a:effectLst/>
              </a:rPr>
            </a:br>
            <a:r>
              <a:rPr lang="en-US" sz="3200" dirty="0">
                <a:effectLst/>
              </a:rPr>
              <a:t>before they are spoken.</a:t>
            </a:r>
            <a:endParaRPr lang="en-US" sz="4000" dirty="0">
              <a:effectLst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0" y="1905000"/>
            <a:ext cx="8839200" cy="4267200"/>
          </a:xfrm>
        </p:spPr>
        <p:txBody>
          <a:bodyPr/>
          <a:lstStyle/>
          <a:p>
            <a:pPr eaLnBrk="1" hangingPunct="1"/>
            <a:r>
              <a:rPr lang="en-US" sz="3600" b="1" u="sng" dirty="0">
                <a:solidFill>
                  <a:srgbClr val="FF0000"/>
                </a:solidFill>
                <a:effectLst/>
              </a:rPr>
              <a:t>IS IT NEEDFUL</a:t>
            </a:r>
            <a:r>
              <a:rPr lang="en-US" sz="3600" b="1" dirty="0">
                <a:solidFill>
                  <a:srgbClr val="FF0000"/>
                </a:solidFill>
                <a:effectLst/>
              </a:rPr>
              <a:t>?                                                                </a:t>
            </a:r>
            <a:r>
              <a:rPr lang="en-US" i="1" dirty="0">
                <a:effectLst/>
              </a:rPr>
              <a:t>"...A talebearer </a:t>
            </a:r>
            <a:r>
              <a:rPr lang="en-US" i="1" dirty="0" err="1">
                <a:effectLst/>
              </a:rPr>
              <a:t>revealeth</a:t>
            </a:r>
            <a:r>
              <a:rPr lang="en-US" i="1" dirty="0">
                <a:effectLst/>
              </a:rPr>
              <a:t> secrets..." </a:t>
            </a:r>
            <a:br>
              <a:rPr lang="en-US" i="1" dirty="0">
                <a:effectLst/>
              </a:rPr>
            </a:br>
            <a:r>
              <a:rPr lang="en-US" i="1" dirty="0">
                <a:effectLst/>
              </a:rPr>
              <a:t>(Prov. 11:13).                                </a:t>
            </a:r>
            <a:br>
              <a:rPr lang="en-US" i="1" dirty="0">
                <a:effectLst/>
              </a:rPr>
            </a:br>
            <a:r>
              <a:rPr lang="en-US" i="1" dirty="0">
                <a:effectLst/>
              </a:rPr>
              <a:t>"He that </a:t>
            </a:r>
            <a:r>
              <a:rPr lang="en-US" i="1" dirty="0" err="1">
                <a:effectLst/>
              </a:rPr>
              <a:t>repeateth</a:t>
            </a:r>
            <a:r>
              <a:rPr lang="en-US" i="1" dirty="0">
                <a:effectLst/>
              </a:rPr>
              <a:t> a matter </a:t>
            </a:r>
            <a:r>
              <a:rPr lang="en-US" i="1" dirty="0" err="1">
                <a:effectLst/>
              </a:rPr>
              <a:t>separateth</a:t>
            </a:r>
            <a:r>
              <a:rPr lang="en-US" i="1" dirty="0">
                <a:effectLst/>
              </a:rPr>
              <a:t> very friends" (KJV Prov. 17:9).</a:t>
            </a:r>
            <a:r>
              <a:rPr lang="en-US" dirty="0">
                <a:effectLst/>
              </a:rPr>
              <a:t>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37266F-456A-464F-9F43-49D17A60DD1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33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8915400" cy="1752600"/>
          </a:xfrm>
          <a:noFill/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</a:rPr>
              <a:t>General Applications: </a:t>
            </a:r>
            <a:br>
              <a:rPr lang="en-US" dirty="0"/>
            </a:br>
            <a:r>
              <a:rPr lang="en-US" sz="3200" dirty="0">
                <a:effectLst/>
              </a:rPr>
              <a:t>One's thoughts should pass three gates </a:t>
            </a:r>
            <a:br>
              <a:rPr lang="en-US" sz="3200" dirty="0">
                <a:effectLst/>
              </a:rPr>
            </a:br>
            <a:r>
              <a:rPr lang="en-US" sz="3200" dirty="0">
                <a:effectLst/>
              </a:rPr>
              <a:t>before they are spoken.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0" y="1981200"/>
            <a:ext cx="8839200" cy="46482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u="sng" dirty="0">
                <a:solidFill>
                  <a:srgbClr val="FF0000"/>
                </a:solidFill>
                <a:effectLst/>
              </a:rPr>
              <a:t>IS IT KIND</a:t>
            </a:r>
            <a:r>
              <a:rPr lang="en-US" sz="3600" b="1" dirty="0">
                <a:solidFill>
                  <a:srgbClr val="FF0000"/>
                </a:solidFill>
                <a:effectLst/>
              </a:rPr>
              <a:t>?                                                                    </a:t>
            </a:r>
            <a:r>
              <a:rPr lang="en-US" i="1" dirty="0">
                <a:effectLst/>
              </a:rPr>
              <a:t>"The words of a talebearer are as wounds..." </a:t>
            </a:r>
            <a:br>
              <a:rPr lang="en-US" i="1" dirty="0">
                <a:effectLst/>
              </a:rPr>
            </a:br>
            <a:r>
              <a:rPr lang="en-US" i="1" dirty="0">
                <a:effectLst/>
              </a:rPr>
              <a:t>(KJV Prov. 18:8).                                                                                "And be ye kind one to another... (Eph. 4:32).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i="1" dirty="0">
                <a:effectLst/>
              </a:rPr>
              <a:t> </a:t>
            </a:r>
            <a:endParaRPr lang="en-US" dirty="0">
              <a:effectLst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>
                <a:effectLst/>
              </a:rPr>
              <a:t>The worthy woman… </a:t>
            </a:r>
            <a:r>
              <a:rPr lang="en-US" i="1" dirty="0">
                <a:effectLst/>
              </a:rPr>
              <a:t>“She </a:t>
            </a:r>
            <a:r>
              <a:rPr lang="en-US" i="1" dirty="0" err="1">
                <a:effectLst/>
              </a:rPr>
              <a:t>openeth</a:t>
            </a:r>
            <a:r>
              <a:rPr lang="en-US" i="1" dirty="0">
                <a:effectLst/>
              </a:rPr>
              <a:t> her mouth with wisdom; and the law of kindness is on her tongue” (Prov. 31:26).</a:t>
            </a:r>
            <a:endParaRPr lang="en-US" sz="36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37266F-456A-464F-9F43-49D17A60DD1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317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76200"/>
            <a:ext cx="8686800" cy="1600200"/>
          </a:xfrm>
          <a:noFill/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4000" dirty="0">
                <a:solidFill>
                  <a:srgbClr val="FF0000"/>
                </a:solidFill>
              </a:rPr>
              <a:t>General Applications: </a:t>
            </a:r>
            <a:br>
              <a:rPr lang="en-US" sz="4000" dirty="0"/>
            </a:br>
            <a:r>
              <a:rPr lang="en-US" sz="2800" dirty="0">
                <a:effectLst/>
              </a:rPr>
              <a:t>One's thoughts should pass three gates </a:t>
            </a:r>
            <a:br>
              <a:rPr lang="en-US" sz="2800" dirty="0">
                <a:effectLst/>
              </a:rPr>
            </a:br>
            <a:r>
              <a:rPr lang="en-US" sz="2800" dirty="0">
                <a:effectLst/>
              </a:rPr>
              <a:t>before they are spoken.</a:t>
            </a:r>
            <a:r>
              <a:rPr lang="en-US" sz="4000" dirty="0">
                <a:effectLst/>
              </a:rPr>
              <a:t>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0" y="1371600"/>
            <a:ext cx="91440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3600" dirty="0"/>
              <a:t>The tongue is a </a:t>
            </a:r>
            <a:r>
              <a:rPr lang="en-US" sz="3600" b="1" dirty="0">
                <a:solidFill>
                  <a:srgbClr val="FF0000"/>
                </a:solidFill>
              </a:rPr>
              <a:t>USEFUL</a:t>
            </a:r>
            <a:r>
              <a:rPr lang="en-US" sz="3600" dirty="0"/>
              <a:t> and beautiful gift. 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endParaRPr lang="en-US" dirty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800" i="1" dirty="0"/>
              <a:t>“Let your speech be always with grace, seasoned with salt, </a:t>
            </a:r>
            <a:r>
              <a:rPr lang="en-US" sz="2800" i="1" u="sng" dirty="0"/>
              <a:t>that ye may know how </a:t>
            </a:r>
            <a:r>
              <a:rPr lang="en-US" sz="2800" i="1" dirty="0"/>
              <a:t>ye ought to answer each one“ (Col. 4:6).  </a:t>
            </a:r>
            <a:endParaRPr lang="en-US" sz="2800" dirty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800" i="1" dirty="0"/>
              <a:t>"Pleasant words are as a honeycomb, sweet to the soul, and health to the bones" (Prov. 16:24).  </a:t>
            </a:r>
            <a:endParaRPr lang="en-US" sz="2800" dirty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800" i="1" dirty="0"/>
              <a:t>"A word fitly spoken is like apples of gold in network of silver" (Prov. 25:11).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37266F-456A-464F-9F43-49D17A60DD1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225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noFill/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</a:rPr>
              <a:t>Taming The Tongue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334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dirty="0"/>
              <a:t>The tongue, however, is capable of great </a:t>
            </a:r>
            <a:r>
              <a:rPr lang="en-US" sz="3600" b="1" dirty="0">
                <a:solidFill>
                  <a:srgbClr val="FF0000"/>
                </a:solidFill>
              </a:rPr>
              <a:t>DESTRUCTION</a:t>
            </a:r>
            <a:r>
              <a:rPr lang="en-US" sz="3600" dirty="0"/>
              <a:t>.  </a:t>
            </a:r>
          </a:p>
          <a:p>
            <a:pPr lvl="1" eaLnBrk="1" hangingPunct="1">
              <a:defRPr/>
            </a:pPr>
            <a:r>
              <a:rPr lang="en-US" sz="3200" dirty="0"/>
              <a:t>Let us, therefore, watch and pray.  </a:t>
            </a:r>
          </a:p>
          <a:p>
            <a:pPr lvl="2" eaLnBrk="1" hangingPunct="1">
              <a:defRPr/>
            </a:pPr>
            <a:r>
              <a:rPr lang="en-US" sz="2800" i="1" dirty="0"/>
              <a:t>"Suffer not thy mouth to cause thy flesh to sin" (Eccl. 5:6).</a:t>
            </a:r>
            <a:r>
              <a:rPr lang="en-US" sz="2800" dirty="0"/>
              <a:t>  </a:t>
            </a:r>
          </a:p>
          <a:p>
            <a:pPr lvl="2" eaLnBrk="1" hangingPunct="1">
              <a:defRPr/>
            </a:pPr>
            <a:r>
              <a:rPr lang="en-US" sz="2800" i="1" dirty="0"/>
              <a:t>"Set a watch, O Jehovah, before my mouth: keep the door of my lips" (Ps. 141:3).</a:t>
            </a:r>
            <a:r>
              <a:rPr lang="en-US" sz="2800" dirty="0"/>
              <a:t>  </a:t>
            </a:r>
          </a:p>
          <a:p>
            <a:pPr lvl="2" eaLnBrk="1" hangingPunct="1">
              <a:defRPr/>
            </a:pPr>
            <a:r>
              <a:rPr lang="en-US" sz="2800" i="1" dirty="0"/>
              <a:t>"Let the words of my mouth, and the meditation of my heart, be acceptable in thy sight, O Jehovah, my rock, and my redeemer" 		(Ps. 19:14).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37266F-456A-464F-9F43-49D17A60DD1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235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0"/>
            <a:ext cx="8229600" cy="990600"/>
          </a:xfrm>
          <a:noFill/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</a:rPr>
              <a:t>Taming The Tongue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638800"/>
          </a:xfrm>
        </p:spPr>
        <p:txBody>
          <a:bodyPr/>
          <a:lstStyle/>
          <a:p>
            <a:pPr lvl="1" eaLnBrk="1" hangingPunct="1">
              <a:defRPr/>
            </a:pPr>
            <a:endParaRPr lang="en-US" sz="3600" b="1" u="sng" dirty="0">
              <a:solidFill>
                <a:srgbClr val="FFFF00"/>
              </a:solidFill>
            </a:endParaRPr>
          </a:p>
          <a:p>
            <a:pPr lvl="1" eaLnBrk="1" hangingPunct="1">
              <a:defRPr/>
            </a:pPr>
            <a:r>
              <a:rPr lang="en-US" sz="4800" b="1" dirty="0"/>
              <a:t>If you want to tame your tongue, then </a:t>
            </a:r>
            <a:r>
              <a:rPr lang="en-US" sz="4800" b="1" dirty="0">
                <a:solidFill>
                  <a:srgbClr val="FF0000"/>
                </a:solidFill>
              </a:rPr>
              <a:t>TAME YOUR HEART!!!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37266F-456A-464F-9F43-49D17A60DD1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235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0"/>
            <a:ext cx="8229600" cy="990600"/>
          </a:xfrm>
          <a:noFill/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</a:rPr>
              <a:t>Taming The Tongue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Drawing Near To God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611607"/>
            <a:ext cx="8686800" cy="1199704"/>
          </a:xfrm>
        </p:spPr>
        <p:txBody>
          <a:bodyPr>
            <a:normAutofit fontScale="92500"/>
          </a:bodyPr>
          <a:lstStyle/>
          <a:p>
            <a:r>
              <a:rPr lang="en-US" dirty="0"/>
              <a:t>James 4:1-10</a:t>
            </a:r>
          </a:p>
          <a:p>
            <a:r>
              <a:rPr lang="en-US" i="1" dirty="0"/>
              <a:t>“Draw nigh to God, and he will draw nigh to you.” vs. 8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9225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u="sng" dirty="0">
                <a:solidFill>
                  <a:srgbClr val="FF0000"/>
                </a:solidFill>
              </a:rPr>
              <a:t>Worldliness Separates</a:t>
            </a:r>
            <a:r>
              <a:rPr lang="en-US" b="1" dirty="0">
                <a:solidFill>
                  <a:srgbClr val="FF0000"/>
                </a:solidFill>
              </a:rPr>
              <a:t>. James 4:1-4</a:t>
            </a:r>
          </a:p>
          <a:p>
            <a:r>
              <a:rPr lang="en-US" dirty="0"/>
              <a:t>Worldliness – “interest in, concern with, or devotion to things of this world especially as opposed to a future stage of existence (as after death).” (Webster) cf. Tit. 2:11</a:t>
            </a:r>
          </a:p>
          <a:p>
            <a:r>
              <a:rPr lang="en-US" dirty="0"/>
              <a:t>Source of </a:t>
            </a:r>
            <a:r>
              <a:rPr lang="en-US" i="1" dirty="0"/>
              <a:t>“wars and fights.”  </a:t>
            </a:r>
            <a:r>
              <a:rPr lang="en-US" dirty="0"/>
              <a:t>Cf. Mt. 15:18ff</a:t>
            </a:r>
          </a:p>
          <a:p>
            <a:pPr lvl="1"/>
            <a:r>
              <a:rPr lang="en-US" dirty="0"/>
              <a:t>Lusts, pleasures. Cf. </a:t>
            </a:r>
            <a:r>
              <a:rPr lang="en-US" dirty="0" err="1"/>
              <a:t>Lk</a:t>
            </a:r>
            <a:r>
              <a:rPr lang="en-US" dirty="0"/>
              <a:t>. 8:14</a:t>
            </a:r>
          </a:p>
          <a:p>
            <a:pPr lvl="1"/>
            <a:r>
              <a:rPr lang="en-US" dirty="0"/>
              <a:t>Vs. 2, so strong, you </a:t>
            </a:r>
            <a:r>
              <a:rPr lang="en-US" i="1" dirty="0"/>
              <a:t>“kill and covet.”  </a:t>
            </a:r>
            <a:r>
              <a:rPr lang="en-US" dirty="0"/>
              <a:t>cf. 1 </a:t>
            </a:r>
            <a:r>
              <a:rPr lang="en-US" dirty="0" err="1"/>
              <a:t>Jno</a:t>
            </a:r>
            <a:r>
              <a:rPr lang="en-US" dirty="0"/>
              <a:t>. 3:15; </a:t>
            </a:r>
            <a:br>
              <a:rPr lang="en-US" dirty="0"/>
            </a:br>
            <a:r>
              <a:rPr lang="en-US" dirty="0"/>
              <a:t>Mt. 5:22</a:t>
            </a:r>
          </a:p>
          <a:p>
            <a:pPr lvl="1"/>
            <a:r>
              <a:rPr lang="en-US" dirty="0"/>
              <a:t>Ask not.  Cf. Mt. 7:7-9; 21:22</a:t>
            </a:r>
          </a:p>
          <a:p>
            <a:pPr lvl="1"/>
            <a:r>
              <a:rPr lang="en-US" dirty="0"/>
              <a:t>Ask amiss… motive wrong.  Selfish gratification.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Near To God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915400" cy="3810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000" dirty="0"/>
              <a:t>Sin is universal (Rom. 3:23), YET among all men, the sins of the tongue seem to be most universal and the most difficult to control.</a:t>
            </a:r>
            <a:br>
              <a:rPr lang="en-US" sz="3000" dirty="0"/>
            </a:br>
            <a:r>
              <a:rPr lang="en-US" sz="3000" dirty="0"/>
              <a:t>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b="1" dirty="0"/>
              <a:t>Teachers must be careful for…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b="1" u="sng" dirty="0"/>
              <a:t>WHAT</a:t>
            </a:r>
            <a:r>
              <a:rPr lang="en-US" sz="3200" b="1" dirty="0"/>
              <a:t> they teach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/>
              <a:t>and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b="1" u="sng" dirty="0"/>
              <a:t>HOW</a:t>
            </a:r>
            <a:r>
              <a:rPr lang="en-US" sz="3200" b="1" dirty="0"/>
              <a:t> they teach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37266F-456A-464F-9F43-49D17A60DD1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i="1" dirty="0">
                <a:solidFill>
                  <a:srgbClr val="FF0000"/>
                </a:solidFill>
              </a:rPr>
              <a:t>“For in many things we all stumble…” James 3:2 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4495800" y="4205287"/>
            <a:ext cx="248177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800" b="1" i="1" dirty="0">
                <a:solidFill>
                  <a:srgbClr val="FF0000"/>
                </a:solidFill>
                <a:latin typeface="Arial" charset="0"/>
              </a:rPr>
              <a:t>Cf.  Col. 4:4-6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0" y="5546725"/>
            <a:ext cx="9144000" cy="1384995"/>
          </a:xfrm>
          <a:prstGeom prst="rect">
            <a:avLst/>
          </a:prstGeom>
          <a:gradFill flip="none" rotWithShape="1">
            <a:gsLst>
              <a:gs pos="0">
                <a:schemeClr val="tx1">
                  <a:tint val="66000"/>
                  <a:satMod val="160000"/>
                </a:schemeClr>
              </a:gs>
              <a:gs pos="50000">
                <a:schemeClr val="tx1">
                  <a:tint val="44500"/>
                  <a:satMod val="160000"/>
                </a:schemeClr>
              </a:gs>
              <a:gs pos="100000">
                <a:schemeClr val="tx1">
                  <a:tint val="23500"/>
                  <a:satMod val="160000"/>
                </a:schemeClr>
              </a:gs>
            </a:gsLst>
            <a:lin ang="81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4000" dirty="0">
                <a:solidFill>
                  <a:srgbClr val="FF0000"/>
                </a:solidFill>
                <a:latin typeface="Arial" charset="0"/>
              </a:rPr>
              <a:t>Man who tames his tongue is a   </a:t>
            </a:r>
            <a:r>
              <a:rPr lang="en-US" sz="4400" b="1" i="1" dirty="0">
                <a:solidFill>
                  <a:srgbClr val="FF0000"/>
                </a:solidFill>
                <a:latin typeface="Arial" charset="0"/>
              </a:rPr>
              <a:t>“perfect man.” </a:t>
            </a:r>
            <a:r>
              <a:rPr lang="en-US" sz="4000" i="1" dirty="0">
                <a:solidFill>
                  <a:srgbClr val="FF0000"/>
                </a:solidFill>
                <a:latin typeface="Arial" charset="0"/>
              </a:rPr>
              <a:t>cf. 1:4</a:t>
            </a:r>
            <a:r>
              <a:rPr lang="en-US" sz="4000" i="1">
                <a:solidFill>
                  <a:srgbClr val="FF0000"/>
                </a:solidFill>
                <a:latin typeface="Arial" charset="0"/>
              </a:rPr>
              <a:t>; 2:22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  <p:bldP spid="11268" grpId="0"/>
      <p:bldP spid="1126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6939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i="1" u="sng" dirty="0">
                <a:solidFill>
                  <a:srgbClr val="FF0000"/>
                </a:solidFill>
              </a:rPr>
              <a:t>“Ye Adulteresses”</a:t>
            </a:r>
            <a:r>
              <a:rPr lang="en-US" sz="2800" b="1" i="1" dirty="0">
                <a:solidFill>
                  <a:srgbClr val="FF0000"/>
                </a:solidFill>
              </a:rPr>
              <a:t>. James 4:4-6</a:t>
            </a:r>
          </a:p>
          <a:p>
            <a:r>
              <a:rPr lang="en-US" sz="2800" dirty="0"/>
              <a:t>Love for God compromised.  </a:t>
            </a:r>
          </a:p>
          <a:p>
            <a:pPr lvl="1"/>
            <a:r>
              <a:rPr lang="en-US" sz="2800" dirty="0"/>
              <a:t>In O.T. God’s people pictured as His wife. Isa. 54:5; Jer. 3:14; cf. Hos. 2:2-5; 3:1-5; 9:1</a:t>
            </a:r>
          </a:p>
          <a:p>
            <a:pPr lvl="1"/>
            <a:r>
              <a:rPr lang="en-US" sz="2800" dirty="0"/>
              <a:t>In N.T. Church is the Bride of Christ.  </a:t>
            </a:r>
            <a:br>
              <a:rPr lang="en-US" sz="2800" dirty="0"/>
            </a:br>
            <a:r>
              <a:rPr lang="en-US" sz="2800" dirty="0"/>
              <a:t>Eph. 5:22-23; Rom. 7:1-4</a:t>
            </a:r>
          </a:p>
          <a:p>
            <a:pPr lvl="2"/>
            <a:r>
              <a:rPr lang="en-US" sz="2400" dirty="0"/>
              <a:t>Espoused to one husband. 2 Cor. 11:2-3</a:t>
            </a:r>
          </a:p>
          <a:p>
            <a:pPr lvl="2"/>
            <a:r>
              <a:rPr lang="en-US" sz="2400" dirty="0"/>
              <a:t>Singleness of affection. Cf. Eph. 6:5; Col. 3:22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Near To God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b="1" i="1" u="sng" dirty="0">
                <a:solidFill>
                  <a:srgbClr val="FF0000"/>
                </a:solidFill>
              </a:rPr>
              <a:t>“Ye Adulteresses”</a:t>
            </a:r>
            <a:r>
              <a:rPr lang="en-US" sz="2800" b="1" i="1" dirty="0">
                <a:solidFill>
                  <a:srgbClr val="FF0000"/>
                </a:solidFill>
              </a:rPr>
              <a:t>. James 4:4-6</a:t>
            </a:r>
          </a:p>
          <a:p>
            <a:r>
              <a:rPr lang="en-US" sz="2800" dirty="0"/>
              <a:t>Friendship with the world, makes one an enemy of God. </a:t>
            </a:r>
            <a:r>
              <a:rPr lang="en-US" sz="2800" dirty="0" err="1"/>
              <a:t>Jms</a:t>
            </a:r>
            <a:r>
              <a:rPr lang="en-US" sz="2800" dirty="0"/>
              <a:t>. 4:4; Col. 3:1-3;</a:t>
            </a:r>
            <a:br>
              <a:rPr lang="en-US" sz="2800" dirty="0"/>
            </a:br>
            <a:r>
              <a:rPr lang="en-US" sz="2800" dirty="0"/>
              <a:t> cf. Mt. 6:19; 19:16-22; Mt. 6:2ff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Near To God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fontAlgn="base">
              <a:buNone/>
            </a:pPr>
            <a:r>
              <a:rPr lang="en-US" sz="3500" b="1" dirty="0">
                <a:solidFill>
                  <a:srgbClr val="FF0000"/>
                </a:solidFill>
              </a:rPr>
              <a:t>“Priorities” …  </a:t>
            </a:r>
          </a:p>
          <a:p>
            <a:pPr fontAlgn="base"/>
            <a:r>
              <a:rPr lang="en-US" dirty="0"/>
              <a:t>The word </a:t>
            </a:r>
            <a:r>
              <a:rPr lang="en-US" b="1" dirty="0">
                <a:solidFill>
                  <a:srgbClr val="FF0000"/>
                </a:solidFill>
              </a:rPr>
              <a:t>priority</a:t>
            </a:r>
            <a:r>
              <a:rPr lang="en-US" dirty="0"/>
              <a:t> came into the English language in the 1400s. It was singular. It meant the very first or prior thing. It stayed singular for the next five hundred years.</a:t>
            </a:r>
          </a:p>
          <a:p>
            <a:pPr fontAlgn="base"/>
            <a:r>
              <a:rPr lang="en-US" dirty="0"/>
              <a:t>Only in the 1900s did we pluralize the term and start talking about </a:t>
            </a:r>
            <a:r>
              <a:rPr lang="en-US" b="1" dirty="0">
                <a:solidFill>
                  <a:srgbClr val="FF0000"/>
                </a:solidFill>
              </a:rPr>
              <a:t>priorities</a:t>
            </a:r>
            <a:r>
              <a:rPr lang="en-US" dirty="0"/>
              <a:t>. Illogically, we reasoned that by changing the word we could bend reality. Somehow we would now be able to have multiple “first” things.</a:t>
            </a:r>
          </a:p>
          <a:p>
            <a:pPr fontAlgn="base"/>
            <a:r>
              <a:rPr lang="en-US" dirty="0"/>
              <a:t>People and companies routinely try to do just that. One leader told me of this experience in a company that talked of “Pri-1, Pri-2, Pri-3, Pri-4, and Pri-5.” This gave the impression of many things being the priority, but actually meant nothing was. </a:t>
            </a:r>
            <a:br>
              <a:rPr lang="en-US" dirty="0"/>
            </a:br>
            <a:r>
              <a:rPr lang="en-US" sz="2200" dirty="0"/>
              <a:t>(Greg </a:t>
            </a:r>
            <a:r>
              <a:rPr lang="en-US" sz="2200" dirty="0" err="1"/>
              <a:t>McKeown</a:t>
            </a:r>
            <a:r>
              <a:rPr lang="en-US" sz="2200" dirty="0"/>
              <a:t>, </a:t>
            </a:r>
            <a:r>
              <a:rPr lang="en-US" sz="2200" u="sng" dirty="0">
                <a:hlinkClick r:id="rId2" tooltip="Essentialism: The Disciplined Pursuit of Less by Greg McKeown"/>
              </a:rPr>
              <a:t>Essentialism</a:t>
            </a:r>
            <a:r>
              <a:rPr lang="en-US" sz="2200" u="sng" dirty="0"/>
              <a:t>)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Drawing Near To God</a:t>
            </a:r>
          </a:p>
        </p:txBody>
      </p:sp>
    </p:spTree>
  </p:cSld>
  <p:clrMapOvr>
    <a:masterClrMapping/>
  </p:clrMapOvr>
  <p:transition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b="1" i="1" u="sng" dirty="0">
                <a:solidFill>
                  <a:srgbClr val="FF0000"/>
                </a:solidFill>
              </a:rPr>
              <a:t>“Ye Adulteresses”</a:t>
            </a:r>
            <a:r>
              <a:rPr lang="en-US" sz="2800" b="1" i="1" dirty="0">
                <a:solidFill>
                  <a:srgbClr val="FF0000"/>
                </a:solidFill>
              </a:rPr>
              <a:t>. James 4:4-6</a:t>
            </a:r>
          </a:p>
          <a:p>
            <a:pPr>
              <a:buNone/>
            </a:pPr>
            <a:r>
              <a:rPr lang="en-US" sz="2800" i="1" dirty="0"/>
              <a:t>James 4:5 “Or think ye that the scripture </a:t>
            </a:r>
            <a:r>
              <a:rPr lang="en-US" sz="2800" i="1" dirty="0" err="1"/>
              <a:t>speaketh</a:t>
            </a:r>
            <a:r>
              <a:rPr lang="en-US" sz="2800" i="1" dirty="0"/>
              <a:t> in vain?”</a:t>
            </a:r>
          </a:p>
          <a:p>
            <a:pPr>
              <a:buNone/>
            </a:pPr>
            <a:endParaRPr lang="en-US" sz="2800" dirty="0"/>
          </a:p>
          <a:p>
            <a:pPr>
              <a:buNone/>
            </a:pPr>
            <a:r>
              <a:rPr lang="en-US" sz="2800" dirty="0"/>
              <a:t>No specific O.T. Text referenced.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Near To God</a:t>
            </a:r>
          </a:p>
        </p:txBody>
      </p:sp>
    </p:spTree>
  </p:cSld>
  <p:clrMapOvr>
    <a:masterClrMapping/>
  </p:clrMapOvr>
  <p:transition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b="1" i="1" u="sng" dirty="0">
                <a:solidFill>
                  <a:srgbClr val="FF0000"/>
                </a:solidFill>
              </a:rPr>
              <a:t>“Ye Adulteresses”</a:t>
            </a:r>
            <a:r>
              <a:rPr lang="en-US" sz="2800" b="1" i="1" dirty="0">
                <a:solidFill>
                  <a:srgbClr val="FF0000"/>
                </a:solidFill>
              </a:rPr>
              <a:t>. James 4:4-6</a:t>
            </a:r>
          </a:p>
          <a:p>
            <a:pPr>
              <a:buNone/>
            </a:pPr>
            <a:endParaRPr lang="en-US" sz="2800" i="1" dirty="0"/>
          </a:p>
          <a:p>
            <a:pPr>
              <a:buNone/>
            </a:pPr>
            <a:r>
              <a:rPr lang="en-US" sz="2800" i="1" dirty="0"/>
              <a:t>James 4:5  “Doth the spirit which he made to dwell in us long unto envying?” ASV</a:t>
            </a:r>
          </a:p>
          <a:p>
            <a:pPr>
              <a:buNone/>
            </a:pPr>
            <a:r>
              <a:rPr lang="en-US" sz="2800" i="1" dirty="0"/>
              <a:t>James 4:5 “He jealously desires the Spirit which He has made to dwell in us?” NASU</a:t>
            </a:r>
          </a:p>
          <a:p>
            <a:pPr>
              <a:buNone/>
            </a:pPr>
            <a:r>
              <a:rPr 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James 4:5 "He yearns jealously over the spirit that he has made to dwell in us"? ESV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Near To God</a:t>
            </a:r>
          </a:p>
        </p:txBody>
      </p:sp>
    </p:spTree>
  </p:cSld>
  <p:clrMapOvr>
    <a:masterClrMapping/>
  </p:clrMapOvr>
  <p:transition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b="1" i="1" u="sng" dirty="0">
                <a:solidFill>
                  <a:srgbClr val="FF0000"/>
                </a:solidFill>
              </a:rPr>
              <a:t>“Ye Adulteresses”</a:t>
            </a:r>
            <a:r>
              <a:rPr lang="en-US" sz="2800" b="1" i="1" dirty="0">
                <a:solidFill>
                  <a:srgbClr val="FF0000"/>
                </a:solidFill>
              </a:rPr>
              <a:t>. James 4:4-6</a:t>
            </a:r>
          </a:p>
          <a:p>
            <a:pPr>
              <a:buNone/>
            </a:pPr>
            <a:r>
              <a:rPr lang="en-US" sz="2800" dirty="0"/>
              <a:t>Note: God created the human spirit for fellowship with Him and yearns for the loyalty and devotion of that spirit which He placed within us. </a:t>
            </a:r>
            <a:br>
              <a:rPr lang="en-US" sz="2800" dirty="0"/>
            </a:br>
            <a:r>
              <a:rPr lang="en-US" sz="2800" dirty="0"/>
              <a:t>cf. Gen. 1:28</a:t>
            </a:r>
          </a:p>
          <a:p>
            <a:pPr>
              <a:buNone/>
            </a:pPr>
            <a:endParaRPr lang="en-US" sz="2800" dirty="0"/>
          </a:p>
          <a:p>
            <a:pPr>
              <a:buNone/>
            </a:pPr>
            <a:r>
              <a:rPr lang="en-US" sz="2800" i="1" dirty="0"/>
              <a:t>Acts 17:27 “…that they should seek God, if haply they might feel after him and find him, though he is not far from each one of us”</a:t>
            </a:r>
          </a:p>
          <a:p>
            <a:pPr>
              <a:buNone/>
            </a:pPr>
            <a:endParaRPr lang="en-US" sz="2800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Near To God</a:t>
            </a:r>
          </a:p>
        </p:txBody>
      </p:sp>
    </p:spTree>
  </p:cSld>
  <p:clrMapOvr>
    <a:masterClrMapping/>
  </p:clrMapOvr>
  <p:transition>
    <p:fade thruBlk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b="1" i="1" u="sng" dirty="0">
                <a:solidFill>
                  <a:srgbClr val="FF0000"/>
                </a:solidFill>
              </a:rPr>
              <a:t>“Submit therefore unto God”</a:t>
            </a:r>
            <a:r>
              <a:rPr lang="en-US" sz="2800" b="1" i="1" dirty="0">
                <a:solidFill>
                  <a:srgbClr val="FF0000"/>
                </a:solidFill>
              </a:rPr>
              <a:t>.  James 4:6-10</a:t>
            </a:r>
          </a:p>
          <a:p>
            <a:r>
              <a:rPr lang="en-US" sz="2800" dirty="0"/>
              <a:t>Only by submitting to God can His blessings be received. </a:t>
            </a:r>
          </a:p>
          <a:p>
            <a:r>
              <a:rPr lang="en-US" sz="2800" dirty="0"/>
              <a:t>God </a:t>
            </a:r>
            <a:r>
              <a:rPr lang="en-US" sz="2800" b="1" i="1" dirty="0"/>
              <a:t>“gives” </a:t>
            </a:r>
            <a:r>
              <a:rPr lang="en-US" sz="2800" dirty="0"/>
              <a:t>grace to the humble.  </a:t>
            </a:r>
          </a:p>
          <a:p>
            <a:pPr lvl="1"/>
            <a:r>
              <a:rPr lang="en-US" sz="2800" dirty="0"/>
              <a:t>World promises and doesn’t deliver.</a:t>
            </a:r>
          </a:p>
          <a:p>
            <a:pPr lvl="1"/>
            <a:r>
              <a:rPr lang="en-US" sz="2800" dirty="0"/>
              <a:t>God </a:t>
            </a:r>
            <a:r>
              <a:rPr lang="en-US" sz="2800" b="1" dirty="0"/>
              <a:t>“gives” </a:t>
            </a:r>
            <a:r>
              <a:rPr lang="en-US" sz="2800" dirty="0"/>
              <a:t>(present tense) and delivers.  </a:t>
            </a:r>
          </a:p>
          <a:p>
            <a:pPr lvl="2"/>
            <a:r>
              <a:rPr lang="en-US" sz="2400" dirty="0"/>
              <a:t>Initial forgiveness.  Eph. 2:5; Rom. 5:1ff, 20</a:t>
            </a:r>
          </a:p>
          <a:p>
            <a:pPr lvl="2"/>
            <a:r>
              <a:rPr lang="en-US" sz="2400" dirty="0"/>
              <a:t>We live by His grace.  Heb. 4:16  </a:t>
            </a:r>
            <a:r>
              <a:rPr lang="en-US" sz="2400" i="1" dirty="0"/>
              <a:t>“grace and peace” </a:t>
            </a:r>
            <a:r>
              <a:rPr lang="en-US" sz="2400" dirty="0"/>
              <a:t>to you all….. </a:t>
            </a:r>
          </a:p>
          <a:p>
            <a:r>
              <a:rPr lang="en-US" sz="2800" b="1" i="1" dirty="0"/>
              <a:t>“More.”   </a:t>
            </a:r>
            <a:r>
              <a:rPr lang="en-US" sz="2800" dirty="0"/>
              <a:t>“In a greater degree” </a:t>
            </a:r>
            <a:r>
              <a:rPr lang="en-US" sz="1800" dirty="0"/>
              <a:t>(The Complete Word Study Dictionary)</a:t>
            </a:r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Near To God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795" y="1600200"/>
            <a:ext cx="8686800" cy="495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i="1" u="sng" dirty="0">
                <a:solidFill>
                  <a:srgbClr val="FF0000"/>
                </a:solidFill>
              </a:rPr>
              <a:t>“Submit therefore unto God”</a:t>
            </a:r>
            <a:r>
              <a:rPr lang="en-US" sz="2800" b="1" i="1" dirty="0">
                <a:solidFill>
                  <a:srgbClr val="FF0000"/>
                </a:solidFill>
              </a:rPr>
              <a:t>.  James 4:6-10</a:t>
            </a:r>
          </a:p>
          <a:p>
            <a:pPr>
              <a:buNone/>
            </a:pPr>
            <a:endParaRPr lang="en-US" sz="2800" b="1" i="1" dirty="0"/>
          </a:p>
          <a:p>
            <a:r>
              <a:rPr lang="en-US" sz="2800" b="1" dirty="0"/>
              <a:t>DRAWING NEAR TO GOD CALLS FOR DECISIVE ACTION:</a:t>
            </a:r>
          </a:p>
          <a:p>
            <a:pPr lvl="1"/>
            <a:r>
              <a:rPr lang="en-US" sz="2800" dirty="0">
                <a:solidFill>
                  <a:srgbClr val="FF0000"/>
                </a:solidFill>
              </a:rPr>
              <a:t>“</a:t>
            </a:r>
            <a:r>
              <a:rPr lang="en-US" sz="2800" b="1" i="1" u="sng" dirty="0">
                <a:solidFill>
                  <a:srgbClr val="FF0000"/>
                </a:solidFill>
              </a:rPr>
              <a:t>Be</a:t>
            </a:r>
            <a:r>
              <a:rPr lang="en-US" sz="2800" i="1" dirty="0">
                <a:solidFill>
                  <a:srgbClr val="FF0000"/>
                </a:solidFill>
              </a:rPr>
              <a:t> Subject”  </a:t>
            </a:r>
            <a:r>
              <a:rPr lang="en-US" sz="2800" dirty="0"/>
              <a:t>to God – Yield to His will. </a:t>
            </a:r>
            <a:br>
              <a:rPr lang="en-US" sz="2800" dirty="0"/>
            </a:br>
            <a:r>
              <a:rPr lang="en-US" sz="2800" dirty="0"/>
              <a:t>Cf. Mt. 16:24</a:t>
            </a:r>
          </a:p>
          <a:p>
            <a:pPr lvl="1"/>
            <a:r>
              <a:rPr lang="en-US" sz="2800" i="1" dirty="0">
                <a:solidFill>
                  <a:srgbClr val="FF0000"/>
                </a:solidFill>
              </a:rPr>
              <a:t>“</a:t>
            </a:r>
            <a:r>
              <a:rPr lang="en-US" sz="2800" b="1" i="1" u="sng" dirty="0">
                <a:solidFill>
                  <a:srgbClr val="FF0000"/>
                </a:solidFill>
              </a:rPr>
              <a:t>Resist</a:t>
            </a:r>
            <a:r>
              <a:rPr lang="en-US" sz="2800" i="1" dirty="0">
                <a:solidFill>
                  <a:srgbClr val="FF0000"/>
                </a:solidFill>
              </a:rPr>
              <a:t> the Devil” </a:t>
            </a:r>
            <a:r>
              <a:rPr lang="en-US" sz="2800" dirty="0"/>
              <a:t>– Do not yield. </a:t>
            </a:r>
            <a:br>
              <a:rPr lang="en-US" sz="2800" dirty="0"/>
            </a:br>
            <a:r>
              <a:rPr lang="en-US" sz="2800" dirty="0"/>
              <a:t>Cf. 1 Pet. 5:8-9</a:t>
            </a:r>
          </a:p>
          <a:p>
            <a:pPr lvl="1"/>
            <a:r>
              <a:rPr lang="en-US" sz="2800" i="1" dirty="0">
                <a:solidFill>
                  <a:srgbClr val="FF0000"/>
                </a:solidFill>
              </a:rPr>
              <a:t>“</a:t>
            </a:r>
            <a:r>
              <a:rPr lang="en-US" sz="2800" b="1" i="1" u="sng" dirty="0">
                <a:solidFill>
                  <a:srgbClr val="FF0000"/>
                </a:solidFill>
              </a:rPr>
              <a:t>Draw near</a:t>
            </a:r>
            <a:r>
              <a:rPr lang="en-US" sz="2800" i="1" dirty="0">
                <a:solidFill>
                  <a:srgbClr val="FF0000"/>
                </a:solidFill>
              </a:rPr>
              <a:t> to God” </a:t>
            </a:r>
            <a:r>
              <a:rPr lang="en-US" sz="2800" dirty="0"/>
              <a:t>– Full assurance of faith. </a:t>
            </a:r>
            <a:br>
              <a:rPr lang="en-US" sz="2800" dirty="0"/>
            </a:br>
            <a:r>
              <a:rPr lang="en-US" sz="2800" dirty="0"/>
              <a:t>Heb. 10:22</a:t>
            </a:r>
          </a:p>
          <a:p>
            <a:pPr lvl="1">
              <a:buNone/>
            </a:pPr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Near To God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b="1" i="1" u="sng" dirty="0">
                <a:solidFill>
                  <a:srgbClr val="FF0000"/>
                </a:solidFill>
              </a:rPr>
              <a:t>“Submit therefore unto God”</a:t>
            </a:r>
            <a:r>
              <a:rPr lang="en-US" sz="2800" b="1" i="1" dirty="0">
                <a:solidFill>
                  <a:srgbClr val="FF0000"/>
                </a:solidFill>
              </a:rPr>
              <a:t>.  James 4:6-10</a:t>
            </a:r>
          </a:p>
          <a:p>
            <a:r>
              <a:rPr lang="en-US" sz="2800" b="1" dirty="0"/>
              <a:t>…DECISIVE ACTION:</a:t>
            </a:r>
          </a:p>
          <a:p>
            <a:pPr lvl="1"/>
            <a:r>
              <a:rPr lang="en-US" sz="2800" i="1" dirty="0">
                <a:solidFill>
                  <a:srgbClr val="FF0000"/>
                </a:solidFill>
              </a:rPr>
              <a:t>“</a:t>
            </a:r>
            <a:r>
              <a:rPr lang="en-US" sz="2800" b="1" i="1" u="sng" dirty="0">
                <a:solidFill>
                  <a:srgbClr val="FF0000"/>
                </a:solidFill>
              </a:rPr>
              <a:t>Cleanse</a:t>
            </a:r>
            <a:r>
              <a:rPr lang="en-US" sz="2800" i="1" dirty="0">
                <a:solidFill>
                  <a:srgbClr val="FF0000"/>
                </a:solidFill>
              </a:rPr>
              <a:t> your hands</a:t>
            </a:r>
            <a:r>
              <a:rPr lang="en-US" sz="2800" b="1" i="1" dirty="0">
                <a:solidFill>
                  <a:srgbClr val="FF0000"/>
                </a:solidFill>
              </a:rPr>
              <a:t>” </a:t>
            </a:r>
            <a:r>
              <a:rPr lang="en-US" sz="2800" dirty="0"/>
              <a:t>– by repentance. </a:t>
            </a:r>
            <a:br>
              <a:rPr lang="en-US" sz="2800" dirty="0"/>
            </a:br>
            <a:r>
              <a:rPr lang="en-US" sz="2800" dirty="0"/>
              <a:t>Cf. </a:t>
            </a:r>
            <a:r>
              <a:rPr lang="en-US" sz="2800" dirty="0" err="1"/>
              <a:t>Lk</a:t>
            </a:r>
            <a:r>
              <a:rPr lang="en-US" sz="2800" dirty="0"/>
              <a:t>. 13:3; 1 </a:t>
            </a:r>
            <a:r>
              <a:rPr lang="en-US" sz="2800" dirty="0" err="1"/>
              <a:t>Jno</a:t>
            </a:r>
            <a:r>
              <a:rPr lang="en-US" sz="2800" dirty="0"/>
              <a:t>. 1:9</a:t>
            </a:r>
          </a:p>
          <a:p>
            <a:pPr lvl="1"/>
            <a:r>
              <a:rPr lang="en-US" sz="2800" i="1" dirty="0">
                <a:solidFill>
                  <a:srgbClr val="FF0000"/>
                </a:solidFill>
              </a:rPr>
              <a:t>“</a:t>
            </a:r>
            <a:r>
              <a:rPr lang="en-US" sz="2800" b="1" i="1" u="sng" dirty="0">
                <a:solidFill>
                  <a:srgbClr val="FF0000"/>
                </a:solidFill>
              </a:rPr>
              <a:t>Purify</a:t>
            </a:r>
            <a:r>
              <a:rPr lang="en-US" sz="2800" i="1" dirty="0">
                <a:solidFill>
                  <a:srgbClr val="FF0000"/>
                </a:solidFill>
              </a:rPr>
              <a:t> your hearts” </a:t>
            </a:r>
            <a:r>
              <a:rPr lang="en-US" sz="2800" dirty="0"/>
              <a:t>– obey the truth. </a:t>
            </a:r>
            <a:br>
              <a:rPr lang="en-US" sz="2800" dirty="0"/>
            </a:br>
            <a:r>
              <a:rPr lang="en-US" sz="2800" dirty="0"/>
              <a:t>Cf. 1 Pet. 1:22</a:t>
            </a:r>
          </a:p>
          <a:p>
            <a:pPr lvl="1"/>
            <a:r>
              <a:rPr lang="en-US" sz="2800" i="1" dirty="0">
                <a:solidFill>
                  <a:srgbClr val="FF0000"/>
                </a:solidFill>
              </a:rPr>
              <a:t>“</a:t>
            </a:r>
            <a:r>
              <a:rPr lang="en-US" sz="2800" b="1" i="1" u="sng" dirty="0">
                <a:solidFill>
                  <a:srgbClr val="FF0000"/>
                </a:solidFill>
              </a:rPr>
              <a:t>Be afflicted</a:t>
            </a:r>
            <a:r>
              <a:rPr lang="en-US" sz="2800" i="1" dirty="0">
                <a:solidFill>
                  <a:srgbClr val="FF0000"/>
                </a:solidFill>
              </a:rPr>
              <a:t>, mourn, weep” </a:t>
            </a:r>
            <a:r>
              <a:rPr lang="en-US" sz="2800" dirty="0"/>
              <a:t>– Godly sorrow for your sins. </a:t>
            </a:r>
            <a:r>
              <a:rPr lang="en-US" sz="2800" i="1" dirty="0"/>
              <a:t>Ps 34:18 “Jehovah is nigh unto them that are of a broken heart, and </a:t>
            </a:r>
            <a:r>
              <a:rPr lang="en-US" sz="2800" i="1" dirty="0" err="1"/>
              <a:t>saveth</a:t>
            </a:r>
            <a:r>
              <a:rPr lang="en-US" sz="2800" i="1" dirty="0"/>
              <a:t> such as are of a contrite spirit.”</a:t>
            </a:r>
            <a:br>
              <a:rPr lang="en-US" sz="2800" dirty="0"/>
            </a:br>
            <a:r>
              <a:rPr lang="en-US" sz="2800" dirty="0"/>
              <a:t>cf. 2 Cor. 7:10-11</a:t>
            </a:r>
          </a:p>
          <a:p>
            <a:pPr lvl="1"/>
            <a:r>
              <a:rPr lang="en-US" sz="2800" i="1" dirty="0">
                <a:solidFill>
                  <a:srgbClr val="FF0000"/>
                </a:solidFill>
              </a:rPr>
              <a:t>“</a:t>
            </a:r>
            <a:r>
              <a:rPr lang="en-US" sz="2800" b="1" i="1" u="sng" dirty="0">
                <a:solidFill>
                  <a:srgbClr val="FF0000"/>
                </a:solidFill>
              </a:rPr>
              <a:t>Humble</a:t>
            </a:r>
            <a:r>
              <a:rPr lang="en-US" sz="2800" i="1" dirty="0">
                <a:solidFill>
                  <a:srgbClr val="FF0000"/>
                </a:solidFill>
              </a:rPr>
              <a:t> yourselves in the sight of the Lord.” </a:t>
            </a:r>
            <a:r>
              <a:rPr lang="en-US" sz="2800" dirty="0"/>
              <a:t>– cf. 1 Pet. 5:5-6</a:t>
            </a:r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Near To God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200"/>
          </a:xfrm>
          <a:noFill/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i="1" u="sng" dirty="0">
                <a:solidFill>
                  <a:srgbClr val="FF0000"/>
                </a:solidFill>
              </a:rPr>
              <a:t>“</a:t>
            </a:r>
            <a:r>
              <a:rPr lang="en-US" sz="3600" b="1" i="1" u="sng" dirty="0">
                <a:solidFill>
                  <a:srgbClr val="FF0000"/>
                </a:solidFill>
              </a:rPr>
              <a:t>HE</a:t>
            </a:r>
            <a:r>
              <a:rPr lang="en-US" sz="2800" b="1" i="1" u="sng" dirty="0">
                <a:solidFill>
                  <a:srgbClr val="FF0000"/>
                </a:solidFill>
              </a:rPr>
              <a:t> shall </a:t>
            </a:r>
            <a:r>
              <a:rPr lang="en-US" sz="2800" b="1" i="1" u="sng" dirty="0" err="1">
                <a:solidFill>
                  <a:srgbClr val="FF0000"/>
                </a:solidFill>
              </a:rPr>
              <a:t>exhalt</a:t>
            </a:r>
            <a:r>
              <a:rPr lang="en-US" sz="2800" b="1" i="1" u="sng" dirty="0">
                <a:solidFill>
                  <a:srgbClr val="FF0000"/>
                </a:solidFill>
              </a:rPr>
              <a:t> you.” </a:t>
            </a:r>
            <a:r>
              <a:rPr lang="en-US" sz="2800" b="1" i="1" dirty="0">
                <a:solidFill>
                  <a:srgbClr val="FF0000"/>
                </a:solidFill>
              </a:rPr>
              <a:t>  James 4:6-10</a:t>
            </a:r>
          </a:p>
          <a:p>
            <a:r>
              <a:rPr lang="en-US" sz="2800" dirty="0"/>
              <a:t>Mt. 23:5-12; Cf. Mt. 6 Those who wanted to be exalted among the people.</a:t>
            </a:r>
          </a:p>
          <a:p>
            <a:r>
              <a:rPr lang="en-US" sz="2800" i="1" dirty="0"/>
              <a:t>1 Pet. 5:5-6 “…Yea, all of you gird yourselves with humility, to serve one another: for God </a:t>
            </a:r>
            <a:r>
              <a:rPr lang="en-US" sz="2800" i="1" dirty="0" err="1"/>
              <a:t>resisteth</a:t>
            </a:r>
            <a:r>
              <a:rPr lang="en-US" sz="2800" i="1" dirty="0"/>
              <a:t> the proud, but </a:t>
            </a:r>
            <a:r>
              <a:rPr lang="en-US" sz="2800" i="1" dirty="0" err="1"/>
              <a:t>giveth</a:t>
            </a:r>
            <a:r>
              <a:rPr lang="en-US" sz="2800" i="1" dirty="0"/>
              <a:t> grace to the humble. Humble yourselves therefore under the mighty hand of God, </a:t>
            </a:r>
            <a:r>
              <a:rPr lang="en-US" sz="2800" i="1" u="sng" dirty="0"/>
              <a:t>that </a:t>
            </a:r>
            <a:r>
              <a:rPr lang="en-US" sz="3600" b="1" i="1" u="sng" dirty="0"/>
              <a:t>HE</a:t>
            </a:r>
            <a:r>
              <a:rPr lang="en-US" sz="2800" i="1" u="sng" dirty="0"/>
              <a:t> may exalt you in due time</a:t>
            </a:r>
            <a:r>
              <a:rPr lang="en-US" sz="2800" i="1" dirty="0"/>
              <a:t>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Near To God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915400" cy="452596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sz="4000" dirty="0"/>
              <a:t>Illustrations:</a:t>
            </a:r>
          </a:p>
          <a:p>
            <a:pPr lvl="1" eaLnBrk="1" hangingPunct="1">
              <a:defRPr/>
            </a:pPr>
            <a:r>
              <a:rPr lang="en-US" sz="3600" dirty="0"/>
              <a:t>Bit in horses mouth.</a:t>
            </a:r>
          </a:p>
          <a:p>
            <a:pPr lvl="1">
              <a:defRPr/>
            </a:pPr>
            <a:r>
              <a:rPr lang="en-US" sz="3600" dirty="0"/>
              <a:t>Small rudder of a great ship.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</a:p>
          <a:p>
            <a:pPr lvl="1">
              <a:defRPr/>
            </a:pPr>
            <a:r>
              <a:rPr lang="en-US" sz="3600" i="1" dirty="0">
                <a:solidFill>
                  <a:srgbClr val="FF0000"/>
                </a:solidFill>
              </a:rPr>
              <a:t>“The tongue is a fire.” </a:t>
            </a:r>
            <a:r>
              <a:rPr lang="en-US" sz="3600" dirty="0">
                <a:solidFill>
                  <a:srgbClr val="FF0000"/>
                </a:solidFill>
              </a:rPr>
              <a:t>(</a:t>
            </a:r>
            <a:r>
              <a:rPr lang="en-US" sz="3600" dirty="0" err="1">
                <a:solidFill>
                  <a:srgbClr val="FF0000"/>
                </a:solidFill>
              </a:rPr>
              <a:t>Jms</a:t>
            </a:r>
            <a:r>
              <a:rPr lang="en-US" sz="3600" dirty="0">
                <a:solidFill>
                  <a:srgbClr val="FF0000"/>
                </a:solidFill>
              </a:rPr>
              <a:t>. 3:6)</a:t>
            </a:r>
            <a:r>
              <a:rPr lang="en-US" sz="3600" i="1" dirty="0"/>
              <a:t> </a:t>
            </a:r>
            <a:br>
              <a:rPr lang="en-US" sz="3600" i="1" dirty="0"/>
            </a:br>
            <a:r>
              <a:rPr lang="en-US" sz="3600" i="1" dirty="0"/>
              <a:t>“</a:t>
            </a:r>
            <a:r>
              <a:rPr lang="en-US" sz="3500" i="1" dirty="0"/>
              <a:t>An ungodly man digs up evil, and it is on his lips like a </a:t>
            </a:r>
            <a:r>
              <a:rPr lang="en-US" sz="3500" i="1" u="sng" dirty="0"/>
              <a:t>burning fire</a:t>
            </a:r>
            <a:r>
              <a:rPr lang="en-US" sz="3500" i="1" dirty="0"/>
              <a:t>.  A perverse man sows strife, and a whisperer separates the best of friends” (KJV Prov. 16:27-28).</a:t>
            </a:r>
            <a:r>
              <a:rPr lang="en-US" sz="3500" dirty="0">
                <a:solidFill>
                  <a:srgbClr val="FF0000"/>
                </a:solidFill>
              </a:rPr>
              <a:t> </a:t>
            </a:r>
            <a:endParaRPr lang="en-US" sz="3600" dirty="0"/>
          </a:p>
          <a:p>
            <a:pPr lvl="1" eaLnBrk="1" hangingPunct="1">
              <a:defRPr/>
            </a:pP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37266F-456A-464F-9F43-49D17A60DD1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dirty="0">
                <a:solidFill>
                  <a:srgbClr val="FF0000"/>
                </a:solidFill>
              </a:rPr>
              <a:t>Tongue is small but powerful… </a:t>
            </a:r>
            <a:br>
              <a:rPr lang="en-US" sz="4000" dirty="0">
                <a:solidFill>
                  <a:srgbClr val="FF0000"/>
                </a:solidFill>
              </a:rPr>
            </a:br>
            <a:r>
              <a:rPr lang="en-US" sz="4000" dirty="0">
                <a:solidFill>
                  <a:srgbClr val="FF0000"/>
                </a:solidFill>
              </a:rPr>
              <a:t>James 3:3-6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i="1" dirty="0">
                <a:solidFill>
                  <a:srgbClr val="FF0000"/>
                </a:solidFill>
              </a:rPr>
              <a:t>“Seek ye Jehovah</a:t>
            </a:r>
            <a:r>
              <a:rPr lang="en-US" i="1" dirty="0"/>
              <a:t> while he may be found; call ye upon him while he is near: let the wicked forsake his way, and the unrighteous man his thoughts; and let him return unto Jehovah, and he will have mercy upon him; and to our God, for he will abundantly pardon.” </a:t>
            </a:r>
            <a:br>
              <a:rPr lang="en-US" i="1" dirty="0"/>
            </a:br>
            <a:r>
              <a:rPr lang="en-US" i="1" dirty="0"/>
              <a:t>Isa 55:6-7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/>
              <a:t>Drawing Near To God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60844" y="4775537"/>
            <a:ext cx="5678156" cy="101566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0000"/>
                </a:solidFill>
              </a:rPr>
              <a:t>Acts 2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i="1" dirty="0">
                <a:solidFill>
                  <a:srgbClr val="FF0000"/>
                </a:solidFill>
              </a:rPr>
              <a:t>“The tongue can no man tame...”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Hyperbole (of language) deliberately exaggerated.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NOTE: Eph. 4:29; Col. 4:6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David said,</a:t>
            </a:r>
            <a:r>
              <a:rPr lang="en-US" i="1" dirty="0"/>
              <a:t> “Keep thy tongue from evil, and thy lips from speaking guile”</a:t>
            </a:r>
            <a:r>
              <a:rPr lang="en-US" dirty="0"/>
              <a:t> and then prayed that God might </a:t>
            </a:r>
            <a:r>
              <a:rPr lang="en-US" i="1" dirty="0"/>
              <a:t>“set a watch... before my mouth, and keep the door of my lips” (Ps 34:13; 141:3).</a:t>
            </a:r>
            <a:r>
              <a:rPr lang="en-US" dirty="0"/>
              <a:t>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Peter wrote, </a:t>
            </a:r>
            <a:r>
              <a:rPr lang="en-US" i="1" dirty="0"/>
              <a:t>“For he that would love life, and see good days, let him refrain his tongue from evil, and his lips that they speak no guile (1 Pet 3:10).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37266F-456A-464F-9F43-49D17A60DD1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dirty="0">
                <a:solidFill>
                  <a:srgbClr val="FF0000"/>
                </a:solidFill>
              </a:rPr>
              <a:t>Difficulty Of Taming The Tongue</a:t>
            </a:r>
            <a:br>
              <a:rPr lang="en-US" sz="4000" dirty="0">
                <a:solidFill>
                  <a:srgbClr val="FF0000"/>
                </a:solidFill>
              </a:rPr>
            </a:br>
            <a:r>
              <a:rPr lang="en-US" sz="4000" dirty="0">
                <a:solidFill>
                  <a:srgbClr val="FF0000"/>
                </a:solidFill>
              </a:rPr>
              <a:t>James 3:7-8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600" i="1" dirty="0">
                <a:solidFill>
                  <a:srgbClr val="FF0000"/>
                </a:solidFill>
              </a:rPr>
              <a:t>“</a:t>
            </a:r>
            <a:r>
              <a:rPr lang="en-US" sz="3200" i="1" dirty="0">
                <a:solidFill>
                  <a:srgbClr val="FF0000"/>
                </a:solidFill>
              </a:rPr>
              <a:t>It is a restless evil...”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/>
              <a:t>Unstable. Like a caged beast, it seeks opportunity to break forth and cause havoc and destruction.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200" i="1" dirty="0">
                <a:solidFill>
                  <a:srgbClr val="FF0000"/>
                </a:solidFill>
              </a:rPr>
              <a:t>“It is full of deadly poison...”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800" i="1" dirty="0"/>
              <a:t>“They have sharpened their tongue like a serpent; adders’ poison is under their lips” </a:t>
            </a:r>
            <a:br>
              <a:rPr lang="en-US" sz="2800" i="1" dirty="0"/>
            </a:br>
            <a:r>
              <a:rPr lang="en-US" sz="2800" i="1" dirty="0"/>
              <a:t>(Ps. 140:3).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800" dirty="0"/>
              <a:t> Quoting from </a:t>
            </a:r>
            <a:r>
              <a:rPr lang="en-US" sz="2800" i="1" dirty="0"/>
              <a:t>Ps. 5:9,</a:t>
            </a:r>
            <a:r>
              <a:rPr lang="en-US" sz="2800" dirty="0"/>
              <a:t> Paul uses a similar metaphor: </a:t>
            </a:r>
            <a:r>
              <a:rPr lang="en-US" sz="2800" i="1" dirty="0"/>
              <a:t>“The poison of asps is under their lips” (Rom. 3:13).</a:t>
            </a:r>
            <a:r>
              <a:rPr lang="en-US" sz="2800" dirty="0"/>
              <a:t> </a:t>
            </a:r>
            <a:r>
              <a:rPr lang="en-US" sz="2800" i="1" dirty="0"/>
              <a:t> 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37266F-456A-464F-9F43-49D17A60DD1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dirty="0">
                <a:solidFill>
                  <a:srgbClr val="FF0000"/>
                </a:solidFill>
              </a:rPr>
              <a:t>Difficulty Of Taming The Tongue</a:t>
            </a:r>
            <a:br>
              <a:rPr lang="en-US" sz="4000" dirty="0">
                <a:solidFill>
                  <a:srgbClr val="FF0000"/>
                </a:solidFill>
              </a:rPr>
            </a:br>
            <a:r>
              <a:rPr lang="en-US" sz="4000" dirty="0">
                <a:solidFill>
                  <a:srgbClr val="FF0000"/>
                </a:solidFill>
              </a:rPr>
              <a:t>James 3:7-8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524000"/>
            <a:ext cx="8686800" cy="5334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200" dirty="0"/>
              <a:t>What arrogance: one looks up to God with blessing, then down to man, made in God’s image, with cursing.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200" dirty="0"/>
              <a:t>The Psalmist wrote of those who </a:t>
            </a:r>
            <a:r>
              <a:rPr lang="en-US" sz="3200" b="1" i="1" dirty="0"/>
              <a:t>“delight in lies,”</a:t>
            </a:r>
            <a:r>
              <a:rPr lang="en-US" sz="3200" b="1" dirty="0"/>
              <a:t> </a:t>
            </a:r>
            <a:r>
              <a:rPr lang="en-US" sz="3200" dirty="0"/>
              <a:t>who </a:t>
            </a:r>
            <a:r>
              <a:rPr lang="en-US" sz="3200" b="1" i="1" dirty="0"/>
              <a:t>“bless with their mouth, but they curse inwardly” (Ps. 62:4).</a:t>
            </a:r>
            <a:r>
              <a:rPr lang="en-US" sz="3200" b="1" dirty="0"/>
              <a:t> 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US" sz="3200" b="1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dirty="0"/>
              <a:t> </a:t>
            </a:r>
            <a:r>
              <a:rPr lang="en-US" sz="4000" b="1" i="1" dirty="0">
                <a:solidFill>
                  <a:srgbClr val="FF0000"/>
                </a:solidFill>
              </a:rPr>
              <a:t>“These thing</a:t>
            </a:r>
            <a:r>
              <a:rPr lang="en-US" sz="4400" b="1" i="1" dirty="0">
                <a:solidFill>
                  <a:srgbClr val="FF0000"/>
                </a:solidFill>
              </a:rPr>
              <a:t>s ought not so </a:t>
            </a:r>
            <a:br>
              <a:rPr lang="en-US" sz="4400" b="1" i="1" dirty="0">
                <a:solidFill>
                  <a:srgbClr val="FF0000"/>
                </a:solidFill>
              </a:rPr>
            </a:br>
            <a:r>
              <a:rPr lang="en-US" sz="4400" b="1" i="1" dirty="0">
                <a:solidFill>
                  <a:srgbClr val="FF0000"/>
                </a:solidFill>
              </a:rPr>
              <a:t>to be!”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37266F-456A-464F-9F43-49D17A60DD1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382000" cy="1143000"/>
          </a:xfrm>
          <a:noFill/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dirty="0">
                <a:solidFill>
                  <a:srgbClr val="FF0000"/>
                </a:solidFill>
              </a:rPr>
              <a:t>The perverse tongue is inconsistent.</a:t>
            </a:r>
            <a:br>
              <a:rPr lang="en-US" sz="4000" dirty="0">
                <a:solidFill>
                  <a:srgbClr val="FF0000"/>
                </a:solidFill>
              </a:rPr>
            </a:br>
            <a:r>
              <a:rPr lang="en-US" sz="4000" dirty="0">
                <a:solidFill>
                  <a:srgbClr val="FF0000"/>
                </a:solidFill>
              </a:rPr>
              <a:t>James 3:9-12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200" b="1" u="sng" dirty="0"/>
              <a:t>Swearing</a:t>
            </a:r>
            <a:r>
              <a:rPr lang="en-US" sz="3200" b="1" dirty="0"/>
              <a:t>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800" i="1" dirty="0"/>
              <a:t>"Thou </a:t>
            </a:r>
            <a:r>
              <a:rPr lang="en-US" sz="2800" i="1" dirty="0" err="1"/>
              <a:t>shalt</a:t>
            </a:r>
            <a:r>
              <a:rPr lang="en-US" sz="2800" i="1" dirty="0"/>
              <a:t> not take the name of Jehovah thy God in vain, for Jehovah will not hold him guiltless that </a:t>
            </a:r>
            <a:r>
              <a:rPr lang="en-US" sz="2800" i="1" dirty="0" err="1"/>
              <a:t>taketh</a:t>
            </a:r>
            <a:r>
              <a:rPr lang="en-US" sz="2800" i="1" dirty="0"/>
              <a:t> his name in vain" </a:t>
            </a:r>
            <a:br>
              <a:rPr lang="en-US" sz="2800" i="1" dirty="0"/>
            </a:br>
            <a:r>
              <a:rPr lang="en-US" sz="2800" i="1" dirty="0"/>
              <a:t>(Ex. 20:7).  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800" i="1" dirty="0"/>
              <a:t>“Bring forth him that cursed without the camp... and let all the congregation stone him" (Lev. 24:14).</a:t>
            </a:r>
            <a:r>
              <a:rPr lang="en-US" sz="2800" dirty="0"/>
              <a:t>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37266F-456A-464F-9F43-49D17A60DD1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  <a:noFill/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</a:rPr>
              <a:t>General Applications: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0" y="1295400"/>
            <a:ext cx="88392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u="sng" dirty="0"/>
              <a:t>Gossiping and </a:t>
            </a:r>
            <a:r>
              <a:rPr lang="en-US" sz="3600" b="1" u="sng" dirty="0" err="1"/>
              <a:t>Talebearing</a:t>
            </a:r>
            <a:r>
              <a:rPr lang="en-US" sz="3600" dirty="0"/>
              <a:t>.  </a:t>
            </a:r>
          </a:p>
          <a:p>
            <a:pPr lvl="1">
              <a:defRPr/>
            </a:pPr>
            <a:r>
              <a:rPr lang="en-US" sz="3200" i="1" dirty="0"/>
              <a:t>"Thou </a:t>
            </a:r>
            <a:r>
              <a:rPr lang="en-US" sz="3200" i="1" dirty="0" err="1"/>
              <a:t>shalt</a:t>
            </a:r>
            <a:r>
              <a:rPr lang="en-US" sz="3200" i="1" dirty="0"/>
              <a:t> not go up and down as a talebearer among thy people..." </a:t>
            </a:r>
            <a:br>
              <a:rPr lang="en-US" sz="3200" i="1" dirty="0"/>
            </a:br>
            <a:r>
              <a:rPr lang="en-US" sz="3200" i="1" dirty="0"/>
              <a:t>(Lev. 19:16). </a:t>
            </a:r>
          </a:p>
          <a:p>
            <a:pPr lvl="1">
              <a:defRPr/>
            </a:pPr>
            <a:r>
              <a:rPr lang="en-US" sz="3200" i="1" dirty="0"/>
              <a:t>"Let no corrupt speech proceed out of your mouth, but such as is good for edifying as the need may be that it may give grace to them that hear" </a:t>
            </a:r>
            <a:br>
              <a:rPr lang="en-US" sz="3200" i="1" dirty="0"/>
            </a:br>
            <a:r>
              <a:rPr lang="en-US" sz="3200" i="1" dirty="0"/>
              <a:t>(Eph. 4:29)</a:t>
            </a:r>
            <a:r>
              <a:rPr lang="en-US" sz="3200" dirty="0"/>
              <a:t>.</a:t>
            </a:r>
          </a:p>
          <a:p>
            <a:pPr lvl="1" eaLnBrk="1" hangingPunct="1">
              <a:defRPr/>
            </a:pPr>
            <a:r>
              <a:rPr lang="en-US" sz="3200" i="1" dirty="0"/>
              <a:t>  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37266F-456A-464F-9F43-49D17A60DD1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  <a:noFill/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</a:rPr>
              <a:t>General Applications: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0" y="1524000"/>
            <a:ext cx="88392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u="sng" dirty="0"/>
              <a:t>Murmuring</a:t>
            </a:r>
            <a:r>
              <a:rPr lang="en-US" sz="3600" b="1" dirty="0"/>
              <a:t>.  </a:t>
            </a:r>
          </a:p>
          <a:p>
            <a:pPr lvl="1" eaLnBrk="1" hangingPunct="1">
              <a:defRPr/>
            </a:pPr>
            <a:r>
              <a:rPr lang="en-US" sz="3200" i="1" dirty="0"/>
              <a:t>"Neither murmur ye, as some of them also murmured, and perished by the destroyer" </a:t>
            </a:r>
            <a:br>
              <a:rPr lang="en-US" sz="3200" i="1" dirty="0"/>
            </a:br>
            <a:r>
              <a:rPr lang="en-US" sz="3200" i="1" dirty="0"/>
              <a:t>(1 Cor. 10:10; Cf. Num. 16 and </a:t>
            </a:r>
            <a:br>
              <a:rPr lang="en-US" sz="3200" i="1" dirty="0"/>
            </a:br>
            <a:r>
              <a:rPr lang="en-US" sz="3200" i="1" dirty="0"/>
              <a:t>Num. 21).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37266F-456A-464F-9F43-49D17A60DD1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152400"/>
            <a:ext cx="8382000" cy="1143000"/>
          </a:xfrm>
          <a:noFill/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</a:rPr>
              <a:t>General Applications: </a:t>
            </a:r>
            <a:endParaRPr lang="en-US" dirty="0"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6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Theme16</Template>
  <TotalTime>3076</TotalTime>
  <Words>1517</Words>
  <Application>Microsoft Office PowerPoint</Application>
  <PresentationFormat>On-screen Show (4:3)</PresentationFormat>
  <Paragraphs>183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Arial</vt:lpstr>
      <vt:lpstr>Calibri</vt:lpstr>
      <vt:lpstr>Lucida Sans Unicode</vt:lpstr>
      <vt:lpstr>Verdana</vt:lpstr>
      <vt:lpstr>Wingdings</vt:lpstr>
      <vt:lpstr>Wingdings 2</vt:lpstr>
      <vt:lpstr>Wingdings 3</vt:lpstr>
      <vt:lpstr>Theme16</vt:lpstr>
      <vt:lpstr>Taming The Tongue Part 2</vt:lpstr>
      <vt:lpstr>“For in many things we all stumble…” James 3:2 </vt:lpstr>
      <vt:lpstr>Tongue is small but powerful…  James 3:3-6</vt:lpstr>
      <vt:lpstr>Difficulty Of Taming The Tongue James 3:7-8</vt:lpstr>
      <vt:lpstr>Difficulty Of Taming The Tongue James 3:7-8</vt:lpstr>
      <vt:lpstr>The perverse tongue is inconsistent. James 3:9-12</vt:lpstr>
      <vt:lpstr>General Applications:</vt:lpstr>
      <vt:lpstr>General Applications:</vt:lpstr>
      <vt:lpstr>General Applications: </vt:lpstr>
      <vt:lpstr>General Applications:</vt:lpstr>
      <vt:lpstr>General Applications:</vt:lpstr>
      <vt:lpstr>General Applications:  One's thoughts should pass three gates  before they are spoken.</vt:lpstr>
      <vt:lpstr>General Applications:  One's thoughts should pass three gates  before they are spoken.</vt:lpstr>
      <vt:lpstr>General Applications:  One's thoughts should pass three gates  before they are spoken. </vt:lpstr>
      <vt:lpstr>Taming The Tongue</vt:lpstr>
      <vt:lpstr>Taming The Tongue</vt:lpstr>
      <vt:lpstr>Taming The Tongue</vt:lpstr>
      <vt:lpstr>Drawing Near To God</vt:lpstr>
      <vt:lpstr>Drawing Near To God</vt:lpstr>
      <vt:lpstr>Drawing Near To God</vt:lpstr>
      <vt:lpstr>Drawing Near To God</vt:lpstr>
      <vt:lpstr>Drawing Near To God</vt:lpstr>
      <vt:lpstr>Drawing Near To God</vt:lpstr>
      <vt:lpstr>Drawing Near To God</vt:lpstr>
      <vt:lpstr>Drawing Near To God</vt:lpstr>
      <vt:lpstr>Drawing Near To God</vt:lpstr>
      <vt:lpstr>Drawing Near To God</vt:lpstr>
      <vt:lpstr>Drawing Near To God</vt:lpstr>
      <vt:lpstr>Drawing Near To God</vt:lpstr>
      <vt:lpstr>Drawing Near To God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Drawing Near To God</dc:title>
  <dc:creator>Micky Galloway</dc:creator>
  <cp:lastModifiedBy>Thomas Thornhill</cp:lastModifiedBy>
  <cp:revision>47</cp:revision>
  <dcterms:created xsi:type="dcterms:W3CDTF">2014-05-10T23:25:38Z</dcterms:created>
  <dcterms:modified xsi:type="dcterms:W3CDTF">2016-04-14T22:34:47Z</dcterms:modified>
</cp:coreProperties>
</file>