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22"/>
  </p:notesMasterIdLst>
  <p:handoutMasterIdLst>
    <p:handoutMasterId r:id="rId23"/>
  </p:handoutMasterIdLst>
  <p:sldIdLst>
    <p:sldId id="256" r:id="rId2"/>
    <p:sldId id="277" r:id="rId3"/>
    <p:sldId id="257" r:id="rId4"/>
    <p:sldId id="258" r:id="rId5"/>
    <p:sldId id="278" r:id="rId6"/>
    <p:sldId id="259" r:id="rId7"/>
    <p:sldId id="260" r:id="rId8"/>
    <p:sldId id="279" r:id="rId9"/>
    <p:sldId id="261" r:id="rId10"/>
    <p:sldId id="262" r:id="rId11"/>
    <p:sldId id="264" r:id="rId12"/>
    <p:sldId id="265" r:id="rId13"/>
    <p:sldId id="268" r:id="rId14"/>
    <p:sldId id="272" r:id="rId15"/>
    <p:sldId id="271" r:id="rId16"/>
    <p:sldId id="270" r:id="rId17"/>
    <p:sldId id="273" r:id="rId18"/>
    <p:sldId id="274" r:id="rId19"/>
    <p:sldId id="275" r:id="rId20"/>
    <p:sldId id="276" r:id="rId21"/>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horzBarState="maximized">
    <p:restoredLeft sz="17289" autoAdjust="0"/>
    <p:restoredTop sz="94660"/>
  </p:normalViewPr>
  <p:slideViewPr>
    <p:cSldViewPr>
      <p:cViewPr varScale="1">
        <p:scale>
          <a:sx n="69" d="100"/>
          <a:sy n="69" d="100"/>
        </p:scale>
        <p:origin x="-1260" y="-108"/>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0"/>
    </p:cViewPr>
  </p:sorterViewPr>
  <p:notesViewPr>
    <p:cSldViewPr>
      <p:cViewPr varScale="1">
        <p:scale>
          <a:sx n="52" d="100"/>
          <a:sy n="52" d="100"/>
        </p:scale>
        <p:origin x="-1866" y="-108"/>
      </p:cViewPr>
      <p:guideLst>
        <p:guide orient="horz" pos="2928"/>
        <p:guide pos="2208"/>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 Id="rId27"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sz="quarter" idx="1"/>
          </p:nvPr>
        </p:nvSpPr>
        <p:spPr>
          <a:xfrm>
            <a:off x="3970938" y="0"/>
            <a:ext cx="3037840" cy="464820"/>
          </a:xfrm>
          <a:prstGeom prst="rect">
            <a:avLst/>
          </a:prstGeom>
        </p:spPr>
        <p:txBody>
          <a:bodyPr vert="horz" lIns="93177" tIns="46589" rIns="93177" bIns="46589" rtlCol="0"/>
          <a:lstStyle>
            <a:lvl1pPr algn="r">
              <a:defRPr sz="1200"/>
            </a:lvl1pPr>
          </a:lstStyle>
          <a:p>
            <a:fld id="{1D2D2EC1-C94E-4C3B-ACAE-ECAC90DF7F6C}" type="datetimeFigureOut">
              <a:rPr lang="en-US" smtClean="0"/>
              <a:pPr/>
              <a:t>4/15/2016</a:t>
            </a:fld>
            <a:r>
              <a:rPr lang="en-US" dirty="0" smtClean="0"/>
              <a:t> PM</a:t>
            </a:r>
            <a:endParaRPr lang="en-US" dirty="0"/>
          </a:p>
        </p:txBody>
      </p:sp>
      <p:sp>
        <p:nvSpPr>
          <p:cNvPr id="4" name="Footer Placeholder 3"/>
          <p:cNvSpPr>
            <a:spLocks noGrp="1"/>
          </p:cNvSpPr>
          <p:nvPr>
            <p:ph type="ftr" sz="quarter" idx="2"/>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5" name="Slide Number Placeholder 4"/>
          <p:cNvSpPr>
            <a:spLocks noGrp="1"/>
          </p:cNvSpPr>
          <p:nvPr>
            <p:ph type="sldNum" sz="quarter" idx="3"/>
          </p:nvPr>
        </p:nvSpPr>
        <p:spPr>
          <a:xfrm>
            <a:off x="3970938" y="8829967"/>
            <a:ext cx="3037840" cy="464820"/>
          </a:xfrm>
          <a:prstGeom prst="rect">
            <a:avLst/>
          </a:prstGeom>
        </p:spPr>
        <p:txBody>
          <a:bodyPr vert="horz" lIns="93177" tIns="46589" rIns="93177" bIns="46589" rtlCol="0" anchor="b"/>
          <a:lstStyle>
            <a:lvl1pPr algn="r">
              <a:defRPr sz="1200"/>
            </a:lvl1pPr>
          </a:lstStyle>
          <a:p>
            <a:fld id="{0BBEC423-DD0C-42D4-8BDC-86449A7AEEA7}" type="slidenum">
              <a:rPr lang="en-US" smtClean="0"/>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42517816-F016-480D-8350-6FD9D133AB22}" type="datetimeFigureOut">
              <a:rPr lang="en-US" smtClean="0"/>
              <a:pPr/>
              <a:t>4/15/2016</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A425AA68-91F8-4A19-A962-0C98765E804F}"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8CF3F7E6-C22D-42DA-871A-1A0FF1BDAF10}" type="datetime1">
              <a:rPr lang="en-US" smtClean="0"/>
              <a:pPr/>
              <a:t>4/15/2016</a:t>
            </a:fld>
            <a:endParaRPr lang="en-US"/>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US"/>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C9E5F38D-733F-43FB-A579-CD1BFE331B4E}" type="slidenum">
              <a:rPr lang="en-US" smtClean="0"/>
              <a:pPr/>
              <a:t>‹#›</a:t>
            </a:fld>
            <a:endParaRPr lang="en-US"/>
          </a:p>
        </p:txBody>
      </p:sp>
    </p:spTree>
  </p:cSld>
  <p:clrMapOvr>
    <a:masterClrMapping/>
  </p:clrMapOvr>
  <p:transition>
    <p:fade thruBlk="1"/>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C3F6910E-F3F0-4A02-9523-F353FEAA89B7}" type="datetime1">
              <a:rPr lang="en-US" smtClean="0"/>
              <a:pPr/>
              <a:t>4/15/2016</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C9E5F38D-733F-43FB-A579-CD1BFE331B4E}" type="slidenum">
              <a:rPr lang="en-US" smtClean="0"/>
              <a:pPr/>
              <a:t>‹#›</a:t>
            </a:fld>
            <a:endParaRPr lang="en-US"/>
          </a:p>
        </p:txBody>
      </p:sp>
    </p:spTree>
  </p:cSld>
  <p:clrMapOvr>
    <a:masterClrMapping/>
  </p:clrMapOvr>
  <p:transition>
    <p:fade thruBlk="1"/>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D3636B25-DD19-40BA-9833-6BE57864E90D}" type="datetime1">
              <a:rPr lang="en-US" smtClean="0"/>
              <a:pPr/>
              <a:t>4/15/2016</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C9E5F38D-733F-43FB-A579-CD1BFE331B4E}" type="slidenum">
              <a:rPr lang="en-US" smtClean="0"/>
              <a:pPr/>
              <a:t>‹#›</a:t>
            </a:fld>
            <a:endParaRPr lang="en-US"/>
          </a:p>
        </p:txBody>
      </p:sp>
    </p:spTree>
  </p:cSld>
  <p:clrMapOvr>
    <a:masterClrMapping/>
  </p:clrMapOvr>
  <p:transition>
    <p:fade thruBlk="1"/>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E34DC25A-19A2-4321-8C90-B02765BCC3BC}" type="datetime1">
              <a:rPr lang="en-US" smtClean="0"/>
              <a:pPr/>
              <a:t>4/15/2016</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C9E5F38D-733F-43FB-A579-CD1BFE331B4E}" type="slidenum">
              <a:rPr lang="en-US" smtClean="0"/>
              <a:pPr/>
              <a:t>‹#›</a:t>
            </a:fld>
            <a:endParaRPr lang="en-US"/>
          </a:p>
        </p:txBody>
      </p:sp>
      <p:sp>
        <p:nvSpPr>
          <p:cNvPr id="7" name="Title 6"/>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transition>
    <p:fade thruBlk="1"/>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FF9CD488-4BE5-4642-B4BB-EBF90ACC3ACC}" type="datetime1">
              <a:rPr lang="en-US" smtClean="0"/>
              <a:pPr/>
              <a:t>4/15/2016</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C9E5F38D-733F-43FB-A579-CD1BFE331B4E}" type="slidenum">
              <a:rPr lang="en-US" smtClean="0"/>
              <a:pPr/>
              <a:t>‹#›</a:t>
            </a:fld>
            <a:endParaRPr lang="en-US"/>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transition>
    <p:fade thruBlk="1"/>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4ECA57C7-5898-46C3-901C-AABD2E7A09F7}" type="datetime1">
              <a:rPr lang="en-US" smtClean="0"/>
              <a:pPr/>
              <a:t>4/15/2016</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C9E5F38D-733F-43FB-A579-CD1BFE331B4E}" type="slidenum">
              <a:rPr lang="en-US" smtClean="0"/>
              <a:pPr/>
              <a:t>‹#›</a:t>
            </a:fld>
            <a:endParaRPr lang="en-US"/>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transition>
    <p:fade thruBlk="1"/>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773AB426-CEED-4BCD-BB31-7EB65760F0CD}" type="datetime1">
              <a:rPr lang="en-US" smtClean="0"/>
              <a:pPr/>
              <a:t>4/15/2016</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C9E5F38D-733F-43FB-A579-CD1BFE331B4E}"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transition>
    <p:fade thruBlk="1"/>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fld id="{C408C293-89EA-4329-9A71-517F1EF15D26}" type="datetime1">
              <a:rPr lang="en-US" smtClean="0"/>
              <a:pPr/>
              <a:t>4/15/2016</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C9E5F38D-733F-43FB-A579-CD1BFE331B4E}" type="slidenum">
              <a:rPr lang="en-US" smtClean="0"/>
              <a:pPr/>
              <a:t>‹#›</a:t>
            </a:fld>
            <a:endParaRPr lang="en-US"/>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transition>
    <p:fade thruBlk="1"/>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3E9498FA-A231-4527-8417-9623A5F0207C}" type="datetime1">
              <a:rPr lang="en-US" smtClean="0"/>
              <a:pPr/>
              <a:t>4/15/2016</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C9E5F38D-733F-43FB-A579-CD1BFE331B4E}" type="slidenum">
              <a:rPr lang="en-US" smtClean="0"/>
              <a:pPr/>
              <a:t>‹#›</a:t>
            </a:fld>
            <a:endParaRPr lang="en-US"/>
          </a:p>
        </p:txBody>
      </p:sp>
    </p:spTree>
  </p:cSld>
  <p:clrMapOvr>
    <a:masterClrMapping/>
  </p:clrMapOvr>
  <p:transition>
    <p:fade thruBlk="1"/>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extLst/>
          </a:lstStyle>
          <a:p>
            <a:fld id="{395D88DA-8C77-49DD-8858-3D0637FB5BD3}" type="datetime1">
              <a:rPr lang="en-US" smtClean="0"/>
              <a:pPr/>
              <a:t>4/15/2016</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C9E5F38D-733F-43FB-A579-CD1BFE331B4E}"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transition>
    <p:fade thruBlk="1"/>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1780D64C-3EA7-4BDF-9154-FE6CE4F4ECE1}" type="datetime1">
              <a:rPr lang="en-US" smtClean="0"/>
              <a:pPr/>
              <a:t>4/15/2016</a:t>
            </a:fld>
            <a:endParaRPr lang="en-US"/>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C9E5F38D-733F-43FB-A579-CD1BFE331B4E}" type="slidenum">
              <a:rPr lang="en-US" smtClean="0"/>
              <a:pPr/>
              <a:t>‹#›</a:t>
            </a:fld>
            <a:endParaRPr lang="en-US"/>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reeform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transition>
    <p:fade thruBlk="1"/>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reeform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D4B18E93-ECEB-4B5E-BC67-AD03E22C5639}" type="datetime1">
              <a:rPr lang="en-US" smtClean="0"/>
              <a:pPr/>
              <a:t>4/15/2016</a:t>
            </a:fld>
            <a:endParaRPr lang="en-US"/>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US"/>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C9E5F38D-733F-43FB-A579-CD1BFE331B4E}"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ransition>
    <p:fade thruBlk="1"/>
  </p:transition>
  <p:hf hdr="0" ftr="0" dt="0"/>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Saving A Soul From Death</a:t>
            </a:r>
            <a:endParaRPr lang="en-US" dirty="0"/>
          </a:p>
        </p:txBody>
      </p:sp>
      <p:sp>
        <p:nvSpPr>
          <p:cNvPr id="3" name="Subtitle 2"/>
          <p:cNvSpPr>
            <a:spLocks noGrp="1"/>
          </p:cNvSpPr>
          <p:nvPr>
            <p:ph type="subTitle" idx="1"/>
          </p:nvPr>
        </p:nvSpPr>
        <p:spPr/>
        <p:txBody>
          <a:bodyPr/>
          <a:lstStyle/>
          <a:p>
            <a:r>
              <a:rPr lang="en-US" dirty="0" smtClean="0"/>
              <a:t>James 5:19-20</a:t>
            </a:r>
            <a:endParaRPr lang="en-US" dirty="0"/>
          </a:p>
        </p:txBody>
      </p:sp>
      <p:sp>
        <p:nvSpPr>
          <p:cNvPr id="4" name="Slide Number Placeholder 3"/>
          <p:cNvSpPr>
            <a:spLocks noGrp="1"/>
          </p:cNvSpPr>
          <p:nvPr>
            <p:ph type="sldNum" sz="quarter" idx="12"/>
          </p:nvPr>
        </p:nvSpPr>
        <p:spPr/>
        <p:txBody>
          <a:bodyPr/>
          <a:lstStyle/>
          <a:p>
            <a:fld id="{C9E5F38D-733F-43FB-A579-CD1BFE331B4E}" type="slidenum">
              <a:rPr lang="en-US" smtClean="0"/>
              <a:pPr/>
              <a:t>1</a:t>
            </a:fld>
            <a:endParaRPr lang="en-US"/>
          </a:p>
        </p:txBody>
      </p:sp>
    </p:spTree>
  </p:cSld>
  <p:clrMapOvr>
    <a:masterClrMapping/>
  </p:clrMapOvr>
  <p:transition>
    <p:fade thruBlk="1"/>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600200"/>
            <a:ext cx="8686800" cy="4389120"/>
          </a:xfrm>
        </p:spPr>
        <p:txBody>
          <a:bodyPr>
            <a:normAutofit/>
          </a:bodyPr>
          <a:lstStyle/>
          <a:p>
            <a:pPr>
              <a:buNone/>
            </a:pPr>
            <a:r>
              <a:rPr lang="en-US" sz="2800" b="1" u="sng" dirty="0" smtClean="0">
                <a:solidFill>
                  <a:srgbClr val="FF0000"/>
                </a:solidFill>
              </a:rPr>
              <a:t>The Wanderer Is A Brother In Christ</a:t>
            </a:r>
            <a:r>
              <a:rPr lang="en-US" sz="2800" b="1" dirty="0" smtClean="0">
                <a:solidFill>
                  <a:srgbClr val="FF0000"/>
                </a:solidFill>
              </a:rPr>
              <a:t>.</a:t>
            </a:r>
          </a:p>
          <a:p>
            <a:pPr>
              <a:buNone/>
            </a:pPr>
            <a:r>
              <a:rPr lang="en-US" b="1" dirty="0" smtClean="0"/>
              <a:t>NOTE: A believer </a:t>
            </a:r>
            <a:r>
              <a:rPr lang="en-US" sz="3200" b="1" dirty="0" smtClean="0"/>
              <a:t>CAN </a:t>
            </a:r>
            <a:r>
              <a:rPr lang="en-US" b="1" i="1" dirty="0" smtClean="0"/>
              <a:t>“Wander from the truth.” (NKJV)</a:t>
            </a:r>
          </a:p>
          <a:p>
            <a:pPr>
              <a:buNone/>
            </a:pPr>
            <a:endParaRPr lang="en-US" i="1" dirty="0" smtClean="0"/>
          </a:p>
          <a:p>
            <a:pPr>
              <a:buNone/>
            </a:pPr>
            <a:r>
              <a:rPr lang="en-US" i="1" dirty="0" smtClean="0"/>
              <a:t>Gal 5:4 “Ye are severed from Christ, ye who would be justified by the law; </a:t>
            </a:r>
            <a:r>
              <a:rPr lang="en-US" b="1" i="1" u="sng" dirty="0" smtClean="0"/>
              <a:t>ye are fallen away</a:t>
            </a:r>
            <a:r>
              <a:rPr lang="en-US" b="1" i="1" dirty="0" smtClean="0"/>
              <a:t> </a:t>
            </a:r>
            <a:r>
              <a:rPr lang="en-US" i="1" dirty="0" smtClean="0"/>
              <a:t>from grace.”</a:t>
            </a:r>
          </a:p>
          <a:p>
            <a:pPr>
              <a:buNone/>
            </a:pPr>
            <a:endParaRPr lang="en-US" i="1" dirty="0" smtClean="0"/>
          </a:p>
        </p:txBody>
      </p:sp>
      <p:sp>
        <p:nvSpPr>
          <p:cNvPr id="4" name="Slide Number Placeholder 3"/>
          <p:cNvSpPr>
            <a:spLocks noGrp="1"/>
          </p:cNvSpPr>
          <p:nvPr>
            <p:ph type="sldNum" sz="quarter" idx="12"/>
          </p:nvPr>
        </p:nvSpPr>
        <p:spPr/>
        <p:txBody>
          <a:bodyPr/>
          <a:lstStyle/>
          <a:p>
            <a:fld id="{C9E5F38D-733F-43FB-A579-CD1BFE331B4E}" type="slidenum">
              <a:rPr lang="en-US" smtClean="0"/>
              <a:pPr/>
              <a:t>10</a:t>
            </a:fld>
            <a:endParaRPr lang="en-US"/>
          </a:p>
        </p:txBody>
      </p:sp>
      <p:sp>
        <p:nvSpPr>
          <p:cNvPr id="2" name="Title 1"/>
          <p:cNvSpPr>
            <a:spLocks noGrp="1"/>
          </p:cNvSpPr>
          <p:nvPr>
            <p:ph type="title"/>
          </p:nvPr>
        </p:nvSpPr>
        <p:spPr/>
        <p:txBody>
          <a:bodyPr/>
          <a:lstStyle/>
          <a:p>
            <a:r>
              <a:rPr lang="en-US" dirty="0" smtClean="0"/>
              <a:t>Saving A Soul From Death</a:t>
            </a:r>
            <a:endParaRPr lang="en-US" dirty="0"/>
          </a:p>
        </p:txBody>
      </p:sp>
    </p:spTree>
  </p:cSld>
  <p:clrMapOvr>
    <a:masterClrMapping/>
  </p:clrMapOvr>
  <p:transition>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7"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animEffect transition="in" filter="fade">
                                      <p:cBhvr>
                                        <p:cTn id="7" dur="1000"/>
                                        <p:tgtEl>
                                          <p:spTgt spid="3">
                                            <p:txEl>
                                              <p:pRg st="3" end="3"/>
                                            </p:txEl>
                                          </p:spTgt>
                                        </p:tgtEl>
                                      </p:cBhvr>
                                    </p:animEffect>
                                    <p:anim calcmode="lin" valueType="num">
                                      <p:cBhvr>
                                        <p:cTn id="8"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9" dur="900" decel="100000" fill="hold"/>
                                        <p:tgtEl>
                                          <p:spTgt spid="3">
                                            <p:txEl>
                                              <p:pRg st="3" end="3"/>
                                            </p:txEl>
                                          </p:spTgt>
                                        </p:tgtEl>
                                        <p:attrNameLst>
                                          <p:attrName>ppt_y</p:attrName>
                                        </p:attrNameLst>
                                      </p:cBhvr>
                                      <p:tavLst>
                                        <p:tav tm="0">
                                          <p:val>
                                            <p:strVal val="#ppt_y+1"/>
                                          </p:val>
                                        </p:tav>
                                        <p:tav tm="100000">
                                          <p:val>
                                            <p:strVal val="#ppt_y-.03"/>
                                          </p:val>
                                        </p:tav>
                                      </p:tavLst>
                                    </p:anim>
                                    <p:anim calcmode="lin" valueType="num">
                                      <p:cBhvr>
                                        <p:cTn id="10" dur="100" accel="100000" fill="hold">
                                          <p:stCondLst>
                                            <p:cond delay="900"/>
                                          </p:stCondLst>
                                        </p:cTn>
                                        <p:tgtEl>
                                          <p:spTgt spid="3">
                                            <p:txEl>
                                              <p:pRg st="3" end="3"/>
                                            </p:txEl>
                                          </p:spTgt>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600200"/>
            <a:ext cx="8686800" cy="4389120"/>
          </a:xfrm>
        </p:spPr>
        <p:txBody>
          <a:bodyPr>
            <a:normAutofit/>
          </a:bodyPr>
          <a:lstStyle/>
          <a:p>
            <a:pPr>
              <a:buNone/>
            </a:pPr>
            <a:r>
              <a:rPr lang="en-US" sz="2800" b="1" u="sng" dirty="0" smtClean="0">
                <a:solidFill>
                  <a:srgbClr val="FF0000"/>
                </a:solidFill>
              </a:rPr>
              <a:t>The Wanderer Is A Brother In Christ</a:t>
            </a:r>
            <a:r>
              <a:rPr lang="en-US" sz="2800" b="1" dirty="0" smtClean="0">
                <a:solidFill>
                  <a:srgbClr val="FF0000"/>
                </a:solidFill>
              </a:rPr>
              <a:t>.</a:t>
            </a:r>
          </a:p>
          <a:p>
            <a:pPr>
              <a:buNone/>
            </a:pPr>
            <a:r>
              <a:rPr lang="en-US" b="1" dirty="0" smtClean="0"/>
              <a:t>NOTE: A believer </a:t>
            </a:r>
            <a:r>
              <a:rPr lang="en-US" sz="3200" b="1" dirty="0" smtClean="0"/>
              <a:t>CAN </a:t>
            </a:r>
            <a:r>
              <a:rPr lang="en-US" b="1" i="1" dirty="0" smtClean="0"/>
              <a:t>“Wander from the truth.” (NKJV)</a:t>
            </a:r>
            <a:endParaRPr lang="en-US" i="1" dirty="0" smtClean="0"/>
          </a:p>
          <a:p>
            <a:pPr>
              <a:buNone/>
            </a:pPr>
            <a:endParaRPr lang="en-US" i="1" dirty="0" smtClean="0"/>
          </a:p>
          <a:p>
            <a:pPr>
              <a:buNone/>
            </a:pPr>
            <a:r>
              <a:rPr lang="en-US" i="1" dirty="0" smtClean="0"/>
              <a:t>1 </a:t>
            </a:r>
            <a:r>
              <a:rPr lang="en-US" i="1" dirty="0" err="1" smtClean="0"/>
              <a:t>Cor</a:t>
            </a:r>
            <a:r>
              <a:rPr lang="en-US" i="1" dirty="0" smtClean="0"/>
              <a:t> 10:12 “Wherefore let him that </a:t>
            </a:r>
            <a:r>
              <a:rPr lang="en-US" i="1" dirty="0" err="1" smtClean="0"/>
              <a:t>thinketh</a:t>
            </a:r>
            <a:r>
              <a:rPr lang="en-US" i="1" dirty="0" smtClean="0"/>
              <a:t> he </a:t>
            </a:r>
            <a:r>
              <a:rPr lang="en-US" i="1" dirty="0" err="1" smtClean="0"/>
              <a:t>standeth</a:t>
            </a:r>
            <a:r>
              <a:rPr lang="en-US" i="1" dirty="0" smtClean="0"/>
              <a:t> take heed </a:t>
            </a:r>
            <a:r>
              <a:rPr lang="en-US" b="1" i="1" u="sng" dirty="0" smtClean="0"/>
              <a:t>lest he fall</a:t>
            </a:r>
            <a:r>
              <a:rPr lang="en-US" i="1" dirty="0" smtClean="0"/>
              <a:t>.”</a:t>
            </a:r>
          </a:p>
          <a:p>
            <a:pPr>
              <a:buNone/>
            </a:pPr>
            <a:endParaRPr lang="en-US" i="1" dirty="0" smtClean="0"/>
          </a:p>
        </p:txBody>
      </p:sp>
      <p:sp>
        <p:nvSpPr>
          <p:cNvPr id="4" name="Slide Number Placeholder 3"/>
          <p:cNvSpPr>
            <a:spLocks noGrp="1"/>
          </p:cNvSpPr>
          <p:nvPr>
            <p:ph type="sldNum" sz="quarter" idx="12"/>
          </p:nvPr>
        </p:nvSpPr>
        <p:spPr/>
        <p:txBody>
          <a:bodyPr/>
          <a:lstStyle/>
          <a:p>
            <a:fld id="{C9E5F38D-733F-43FB-A579-CD1BFE331B4E}" type="slidenum">
              <a:rPr lang="en-US" smtClean="0"/>
              <a:pPr/>
              <a:t>11</a:t>
            </a:fld>
            <a:endParaRPr lang="en-US"/>
          </a:p>
        </p:txBody>
      </p:sp>
      <p:sp>
        <p:nvSpPr>
          <p:cNvPr id="2" name="Title 1"/>
          <p:cNvSpPr>
            <a:spLocks noGrp="1"/>
          </p:cNvSpPr>
          <p:nvPr>
            <p:ph type="title"/>
          </p:nvPr>
        </p:nvSpPr>
        <p:spPr/>
        <p:txBody>
          <a:bodyPr/>
          <a:lstStyle/>
          <a:p>
            <a:r>
              <a:rPr lang="en-US" dirty="0" smtClean="0"/>
              <a:t>Saving A Soul From Death</a:t>
            </a:r>
            <a:endParaRPr lang="en-US" dirty="0"/>
          </a:p>
        </p:txBody>
      </p:sp>
    </p:spTree>
  </p:cSld>
  <p:clrMapOvr>
    <a:masterClrMapping/>
  </p:clrMapOvr>
  <p:transition>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7"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animEffect transition="in" filter="fade">
                                      <p:cBhvr>
                                        <p:cTn id="7" dur="1000"/>
                                        <p:tgtEl>
                                          <p:spTgt spid="3">
                                            <p:txEl>
                                              <p:pRg st="3" end="3"/>
                                            </p:txEl>
                                          </p:spTgt>
                                        </p:tgtEl>
                                      </p:cBhvr>
                                    </p:animEffect>
                                    <p:anim calcmode="lin" valueType="num">
                                      <p:cBhvr>
                                        <p:cTn id="8"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9" dur="900" decel="100000" fill="hold"/>
                                        <p:tgtEl>
                                          <p:spTgt spid="3">
                                            <p:txEl>
                                              <p:pRg st="3" end="3"/>
                                            </p:txEl>
                                          </p:spTgt>
                                        </p:tgtEl>
                                        <p:attrNameLst>
                                          <p:attrName>ppt_y</p:attrName>
                                        </p:attrNameLst>
                                      </p:cBhvr>
                                      <p:tavLst>
                                        <p:tav tm="0">
                                          <p:val>
                                            <p:strVal val="#ppt_y+1"/>
                                          </p:val>
                                        </p:tav>
                                        <p:tav tm="100000">
                                          <p:val>
                                            <p:strVal val="#ppt_y-.03"/>
                                          </p:val>
                                        </p:tav>
                                      </p:tavLst>
                                    </p:anim>
                                    <p:anim calcmode="lin" valueType="num">
                                      <p:cBhvr>
                                        <p:cTn id="10" dur="100" accel="100000" fill="hold">
                                          <p:stCondLst>
                                            <p:cond delay="900"/>
                                          </p:stCondLst>
                                        </p:cTn>
                                        <p:tgtEl>
                                          <p:spTgt spid="3">
                                            <p:txEl>
                                              <p:pRg st="3" end="3"/>
                                            </p:txEl>
                                          </p:spTgt>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600200"/>
            <a:ext cx="8534400" cy="5257800"/>
          </a:xfrm>
          <a:solidFill>
            <a:schemeClr val="bg1"/>
          </a:solidFill>
        </p:spPr>
        <p:txBody>
          <a:bodyPr>
            <a:noAutofit/>
          </a:bodyPr>
          <a:lstStyle/>
          <a:p>
            <a:pPr>
              <a:buNone/>
            </a:pPr>
            <a:r>
              <a:rPr lang="en-US" sz="2800" b="1" u="sng" dirty="0" smtClean="0">
                <a:solidFill>
                  <a:srgbClr val="FF0000"/>
                </a:solidFill>
              </a:rPr>
              <a:t>The Wanderer Is A Brother In Christ</a:t>
            </a:r>
            <a:r>
              <a:rPr lang="en-US" sz="2800" b="1" dirty="0" smtClean="0">
                <a:solidFill>
                  <a:srgbClr val="FF0000"/>
                </a:solidFill>
              </a:rPr>
              <a:t>.</a:t>
            </a:r>
          </a:p>
          <a:p>
            <a:pPr>
              <a:buNone/>
            </a:pPr>
            <a:r>
              <a:rPr lang="en-US" sz="2400" b="1" dirty="0" smtClean="0"/>
              <a:t>NOTE: A believer </a:t>
            </a:r>
            <a:r>
              <a:rPr lang="en-US" sz="3200" b="1" dirty="0" smtClean="0"/>
              <a:t>CAN </a:t>
            </a:r>
            <a:r>
              <a:rPr lang="en-US" sz="2400" b="1" i="1" dirty="0" smtClean="0"/>
              <a:t>“Wander from the truth.” (NKJV</a:t>
            </a:r>
            <a:r>
              <a:rPr lang="en-US" sz="2400" i="1" dirty="0" smtClean="0"/>
              <a:t>)</a:t>
            </a:r>
          </a:p>
          <a:p>
            <a:pPr>
              <a:buNone/>
            </a:pPr>
            <a:endParaRPr lang="en-US" sz="2400" i="1" dirty="0"/>
          </a:p>
          <a:p>
            <a:pPr>
              <a:buNone/>
            </a:pPr>
            <a:r>
              <a:rPr lang="en-US" i="1" dirty="0" smtClean="0"/>
              <a:t> Heb 6:4-6 “For as touching those who were once enlightened and tasted of the heavenly gift, and were made partakers of the Holy Spirit, and tasted the good word of God, and the powers of the age to come, </a:t>
            </a:r>
            <a:r>
              <a:rPr lang="en-US" b="1" i="1" u="sng" dirty="0" smtClean="0"/>
              <a:t>and (then) fell away</a:t>
            </a:r>
            <a:r>
              <a:rPr lang="en-US" i="1" dirty="0" smtClean="0"/>
              <a:t>, it is impossible to renew them again unto repentance; seeing they crucify to themselves the Son of God afresh, and put him to an open shame.”</a:t>
            </a:r>
            <a:endParaRPr lang="en-US" i="1" dirty="0"/>
          </a:p>
        </p:txBody>
      </p:sp>
      <p:sp>
        <p:nvSpPr>
          <p:cNvPr id="4" name="Slide Number Placeholder 3"/>
          <p:cNvSpPr>
            <a:spLocks noGrp="1"/>
          </p:cNvSpPr>
          <p:nvPr>
            <p:ph type="sldNum" sz="quarter" idx="12"/>
          </p:nvPr>
        </p:nvSpPr>
        <p:spPr/>
        <p:txBody>
          <a:bodyPr/>
          <a:lstStyle/>
          <a:p>
            <a:fld id="{C9E5F38D-733F-43FB-A579-CD1BFE331B4E}" type="slidenum">
              <a:rPr lang="en-US" smtClean="0"/>
              <a:pPr/>
              <a:t>12</a:t>
            </a:fld>
            <a:endParaRPr lang="en-US"/>
          </a:p>
        </p:txBody>
      </p:sp>
      <p:sp>
        <p:nvSpPr>
          <p:cNvPr id="2" name="Title 1"/>
          <p:cNvSpPr>
            <a:spLocks noGrp="1"/>
          </p:cNvSpPr>
          <p:nvPr>
            <p:ph type="title"/>
          </p:nvPr>
        </p:nvSpPr>
        <p:spPr/>
        <p:txBody>
          <a:bodyPr/>
          <a:lstStyle/>
          <a:p>
            <a:r>
              <a:rPr lang="en-US" dirty="0" smtClean="0"/>
              <a:t>Saving A Soul From Death</a:t>
            </a:r>
            <a:endParaRPr lang="en-US" dirty="0"/>
          </a:p>
        </p:txBody>
      </p:sp>
    </p:spTree>
  </p:cSld>
  <p:clrMapOvr>
    <a:masterClrMapping/>
  </p:clrMapOvr>
  <p:transition>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7"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animEffect transition="in" filter="fade">
                                      <p:cBhvr>
                                        <p:cTn id="7" dur="1000"/>
                                        <p:tgtEl>
                                          <p:spTgt spid="3">
                                            <p:txEl>
                                              <p:pRg st="3" end="3"/>
                                            </p:txEl>
                                          </p:spTgt>
                                        </p:tgtEl>
                                      </p:cBhvr>
                                    </p:animEffect>
                                    <p:anim calcmode="lin" valueType="num">
                                      <p:cBhvr>
                                        <p:cTn id="8"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9" dur="900" decel="100000" fill="hold"/>
                                        <p:tgtEl>
                                          <p:spTgt spid="3">
                                            <p:txEl>
                                              <p:pRg st="3" end="3"/>
                                            </p:txEl>
                                          </p:spTgt>
                                        </p:tgtEl>
                                        <p:attrNameLst>
                                          <p:attrName>ppt_y</p:attrName>
                                        </p:attrNameLst>
                                      </p:cBhvr>
                                      <p:tavLst>
                                        <p:tav tm="0">
                                          <p:val>
                                            <p:strVal val="#ppt_y+1"/>
                                          </p:val>
                                        </p:tav>
                                        <p:tav tm="100000">
                                          <p:val>
                                            <p:strVal val="#ppt_y-.03"/>
                                          </p:val>
                                        </p:tav>
                                      </p:tavLst>
                                    </p:anim>
                                    <p:anim calcmode="lin" valueType="num">
                                      <p:cBhvr>
                                        <p:cTn id="10" dur="100" accel="100000" fill="hold">
                                          <p:stCondLst>
                                            <p:cond delay="900"/>
                                          </p:stCondLst>
                                        </p:cTn>
                                        <p:tgtEl>
                                          <p:spTgt spid="3">
                                            <p:txEl>
                                              <p:pRg st="3" end="3"/>
                                            </p:txEl>
                                          </p:spTgt>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981200"/>
            <a:ext cx="8686800" cy="4525963"/>
          </a:xfrm>
        </p:spPr>
        <p:txBody>
          <a:bodyPr>
            <a:normAutofit/>
          </a:bodyPr>
          <a:lstStyle/>
          <a:p>
            <a:pPr>
              <a:buNone/>
            </a:pPr>
            <a:r>
              <a:rPr lang="en-US" sz="2800" b="1" i="1" dirty="0" smtClean="0">
                <a:solidFill>
                  <a:srgbClr val="FF0000"/>
                </a:solidFill>
              </a:rPr>
              <a:t>“My brethren, if any among you  ERR FROM </a:t>
            </a:r>
            <a:r>
              <a:rPr lang="en-US" sz="2800" b="1" i="1" u="sng" dirty="0" smtClean="0">
                <a:solidFill>
                  <a:srgbClr val="FF0000"/>
                </a:solidFill>
              </a:rPr>
              <a:t>THE TRUTH</a:t>
            </a:r>
            <a:r>
              <a:rPr lang="en-US" sz="2800" b="1" i="1" dirty="0" smtClean="0">
                <a:solidFill>
                  <a:srgbClr val="FF0000"/>
                </a:solidFill>
              </a:rPr>
              <a:t>,…”  </a:t>
            </a:r>
            <a:r>
              <a:rPr lang="en-US" b="1" u="sng" dirty="0" smtClean="0">
                <a:solidFill>
                  <a:srgbClr val="FF0000"/>
                </a:solidFill>
              </a:rPr>
              <a:t>The Gospel Of Salvation</a:t>
            </a:r>
            <a:r>
              <a:rPr lang="en-US" b="1" dirty="0" smtClean="0">
                <a:solidFill>
                  <a:srgbClr val="FF0000"/>
                </a:solidFill>
              </a:rPr>
              <a:t>.  </a:t>
            </a:r>
            <a:br>
              <a:rPr lang="en-US" b="1" dirty="0" smtClean="0">
                <a:solidFill>
                  <a:srgbClr val="FF0000"/>
                </a:solidFill>
              </a:rPr>
            </a:br>
            <a:r>
              <a:rPr lang="en-US" b="1" dirty="0" smtClean="0">
                <a:solidFill>
                  <a:srgbClr val="FF0000"/>
                </a:solidFill>
              </a:rPr>
              <a:t>Cf. Eph. 1:13</a:t>
            </a:r>
          </a:p>
          <a:p>
            <a:pPr>
              <a:buNone/>
            </a:pPr>
            <a:r>
              <a:rPr lang="en-US" b="1" u="sng" dirty="0" smtClean="0"/>
              <a:t>We must have the proper attitude toward the truth</a:t>
            </a:r>
            <a:r>
              <a:rPr lang="en-US" b="1" dirty="0" smtClean="0"/>
              <a:t>.</a:t>
            </a:r>
          </a:p>
          <a:p>
            <a:r>
              <a:rPr lang="en-US" dirty="0" smtClean="0"/>
              <a:t>The truth must be loved. 2 Thess. 2:10</a:t>
            </a:r>
          </a:p>
          <a:p>
            <a:r>
              <a:rPr lang="en-US" dirty="0" smtClean="0"/>
              <a:t>The truth must be obeyed. Gal. 5:7</a:t>
            </a:r>
          </a:p>
          <a:p>
            <a:r>
              <a:rPr lang="en-US" dirty="0" smtClean="0"/>
              <a:t>Paul manifested truth in daily living. 2 Cor. 4:2</a:t>
            </a:r>
          </a:p>
          <a:p>
            <a:r>
              <a:rPr lang="en-US" dirty="0" smtClean="0"/>
              <a:t>Truth must be spoken in love. Eph. 4:15</a:t>
            </a:r>
          </a:p>
          <a:p>
            <a:pPr>
              <a:buNone/>
            </a:pPr>
            <a:endParaRPr lang="en-US" dirty="0" smtClean="0"/>
          </a:p>
        </p:txBody>
      </p:sp>
      <p:sp>
        <p:nvSpPr>
          <p:cNvPr id="4" name="Slide Number Placeholder 3"/>
          <p:cNvSpPr>
            <a:spLocks noGrp="1"/>
          </p:cNvSpPr>
          <p:nvPr>
            <p:ph type="sldNum" sz="quarter" idx="12"/>
          </p:nvPr>
        </p:nvSpPr>
        <p:spPr/>
        <p:txBody>
          <a:bodyPr/>
          <a:lstStyle/>
          <a:p>
            <a:fld id="{C9E5F38D-733F-43FB-A579-CD1BFE331B4E}" type="slidenum">
              <a:rPr lang="en-US" smtClean="0"/>
              <a:pPr/>
              <a:t>13</a:t>
            </a:fld>
            <a:endParaRPr lang="en-US"/>
          </a:p>
        </p:txBody>
      </p:sp>
      <p:sp>
        <p:nvSpPr>
          <p:cNvPr id="2" name="Title 1"/>
          <p:cNvSpPr>
            <a:spLocks noGrp="1"/>
          </p:cNvSpPr>
          <p:nvPr>
            <p:ph type="title"/>
          </p:nvPr>
        </p:nvSpPr>
        <p:spPr/>
        <p:txBody>
          <a:bodyPr/>
          <a:lstStyle/>
          <a:p>
            <a:r>
              <a:rPr lang="en-US" dirty="0" smtClean="0"/>
              <a:t>Saving A Soul From Death</a:t>
            </a:r>
            <a:endParaRPr lang="en-US" dirty="0"/>
          </a:p>
        </p:txBody>
      </p:sp>
    </p:spTree>
  </p:cSld>
  <p:clrMapOvr>
    <a:masterClrMapping/>
  </p:clrMapOvr>
  <p:transition>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7" presetClass="entr" presetSubtype="0" fill="hold" grpId="0"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fade">
                                      <p:cBhvr>
                                        <p:cTn id="7" dur="1000"/>
                                        <p:tgtEl>
                                          <p:spTgt spid="3">
                                            <p:txEl>
                                              <p:pRg st="2" end="2"/>
                                            </p:txEl>
                                          </p:spTgt>
                                        </p:tgtEl>
                                      </p:cBhvr>
                                    </p:animEffect>
                                    <p:anim calcmode="lin" valueType="num">
                                      <p:cBhvr>
                                        <p:cTn id="8"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9" dur="900" decel="100000" fill="hold"/>
                                        <p:tgtEl>
                                          <p:spTgt spid="3">
                                            <p:txEl>
                                              <p:pRg st="2" end="2"/>
                                            </p:txEl>
                                          </p:spTgt>
                                        </p:tgtEl>
                                        <p:attrNameLst>
                                          <p:attrName>ppt_y</p:attrName>
                                        </p:attrNameLst>
                                      </p:cBhvr>
                                      <p:tavLst>
                                        <p:tav tm="0">
                                          <p:val>
                                            <p:strVal val="#ppt_y+1"/>
                                          </p:val>
                                        </p:tav>
                                        <p:tav tm="100000">
                                          <p:val>
                                            <p:strVal val="#ppt_y-.03"/>
                                          </p:val>
                                        </p:tav>
                                      </p:tavLst>
                                    </p:anim>
                                    <p:anim calcmode="lin" valueType="num">
                                      <p:cBhvr>
                                        <p:cTn id="10" dur="100" accel="100000" fill="hold">
                                          <p:stCondLst>
                                            <p:cond delay="900"/>
                                          </p:stCondLst>
                                        </p:cTn>
                                        <p:tgtEl>
                                          <p:spTgt spid="3">
                                            <p:txEl>
                                              <p:pRg st="2" end="2"/>
                                            </p:txEl>
                                          </p:spTgt>
                                        </p:tgtEl>
                                        <p:attrNameLst>
                                          <p:attrName>ppt_y</p:attrName>
                                        </p:attrNameLst>
                                      </p:cBhvr>
                                      <p:tavLst>
                                        <p:tav tm="0">
                                          <p:val>
                                            <p:strVal val="#ppt_y-.03"/>
                                          </p:val>
                                        </p:tav>
                                        <p:tav tm="100000">
                                          <p:val>
                                            <p:strVal val="#ppt_y"/>
                                          </p:val>
                                        </p:tav>
                                      </p:tavLst>
                                    </p:anim>
                                  </p:childTnLst>
                                </p:cTn>
                              </p:par>
                            </p:childTnLst>
                          </p:cTn>
                        </p:par>
                      </p:childTnLst>
                    </p:cTn>
                  </p:par>
                  <p:par>
                    <p:cTn id="11" fill="hold">
                      <p:stCondLst>
                        <p:cond delay="indefinite"/>
                      </p:stCondLst>
                      <p:childTnLst>
                        <p:par>
                          <p:cTn id="12" fill="hold">
                            <p:stCondLst>
                              <p:cond delay="0"/>
                            </p:stCondLst>
                            <p:childTnLst>
                              <p:par>
                                <p:cTn id="13" presetID="37" presetClass="entr" presetSubtype="0" fill="hold" grpId="0"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animEffect transition="in" filter="fade">
                                      <p:cBhvr>
                                        <p:cTn id="15" dur="1000"/>
                                        <p:tgtEl>
                                          <p:spTgt spid="3">
                                            <p:txEl>
                                              <p:pRg st="3" end="3"/>
                                            </p:txEl>
                                          </p:spTgt>
                                        </p:tgtEl>
                                      </p:cBhvr>
                                    </p:animEffect>
                                    <p:anim calcmode="lin" valueType="num">
                                      <p:cBhvr>
                                        <p:cTn id="16"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17" dur="900" decel="100000" fill="hold"/>
                                        <p:tgtEl>
                                          <p:spTgt spid="3">
                                            <p:txEl>
                                              <p:pRg st="3" end="3"/>
                                            </p:txEl>
                                          </p:spTgt>
                                        </p:tgtEl>
                                        <p:attrNameLst>
                                          <p:attrName>ppt_y</p:attrName>
                                        </p:attrNameLst>
                                      </p:cBhvr>
                                      <p:tavLst>
                                        <p:tav tm="0">
                                          <p:val>
                                            <p:strVal val="#ppt_y+1"/>
                                          </p:val>
                                        </p:tav>
                                        <p:tav tm="100000">
                                          <p:val>
                                            <p:strVal val="#ppt_y-.03"/>
                                          </p:val>
                                        </p:tav>
                                      </p:tavLst>
                                    </p:anim>
                                    <p:anim calcmode="lin" valueType="num">
                                      <p:cBhvr>
                                        <p:cTn id="18" dur="100" accel="100000" fill="hold">
                                          <p:stCondLst>
                                            <p:cond delay="900"/>
                                          </p:stCondLst>
                                        </p:cTn>
                                        <p:tgtEl>
                                          <p:spTgt spid="3">
                                            <p:txEl>
                                              <p:pRg st="3" end="3"/>
                                            </p:txEl>
                                          </p:spTgt>
                                        </p:tgtEl>
                                        <p:attrNameLst>
                                          <p:attrName>ppt_y</p:attrName>
                                        </p:attrNameLst>
                                      </p:cBhvr>
                                      <p:tavLst>
                                        <p:tav tm="0">
                                          <p:val>
                                            <p:strVal val="#ppt_y-.03"/>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37"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Effect transition="in" filter="fade">
                                      <p:cBhvr>
                                        <p:cTn id="23" dur="1000"/>
                                        <p:tgtEl>
                                          <p:spTgt spid="3">
                                            <p:txEl>
                                              <p:pRg st="4" end="4"/>
                                            </p:txEl>
                                          </p:spTgt>
                                        </p:tgtEl>
                                      </p:cBhvr>
                                    </p:animEffect>
                                    <p:anim calcmode="lin" valueType="num">
                                      <p:cBhvr>
                                        <p:cTn id="24"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25" dur="900" decel="100000" fill="hold"/>
                                        <p:tgtEl>
                                          <p:spTgt spid="3">
                                            <p:txEl>
                                              <p:pRg st="4" end="4"/>
                                            </p:txEl>
                                          </p:spTgt>
                                        </p:tgtEl>
                                        <p:attrNameLst>
                                          <p:attrName>ppt_y</p:attrName>
                                        </p:attrNameLst>
                                      </p:cBhvr>
                                      <p:tavLst>
                                        <p:tav tm="0">
                                          <p:val>
                                            <p:strVal val="#ppt_y+1"/>
                                          </p:val>
                                        </p:tav>
                                        <p:tav tm="100000">
                                          <p:val>
                                            <p:strVal val="#ppt_y-.03"/>
                                          </p:val>
                                        </p:tav>
                                      </p:tavLst>
                                    </p:anim>
                                    <p:anim calcmode="lin" valueType="num">
                                      <p:cBhvr>
                                        <p:cTn id="26" dur="100" accel="100000" fill="hold">
                                          <p:stCondLst>
                                            <p:cond delay="900"/>
                                          </p:stCondLst>
                                        </p:cTn>
                                        <p:tgtEl>
                                          <p:spTgt spid="3">
                                            <p:txEl>
                                              <p:pRg st="4" end="4"/>
                                            </p:txEl>
                                          </p:spTgt>
                                        </p:tgtEl>
                                        <p:attrNameLst>
                                          <p:attrName>ppt_y</p:attrName>
                                        </p:attrNameLst>
                                      </p:cBhvr>
                                      <p:tavLst>
                                        <p:tav tm="0">
                                          <p:val>
                                            <p:strVal val="#ppt_y-.03"/>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37" presetClass="entr" presetSubtype="0" fill="hold" grpId="0" nodeType="clickEffect">
                                  <p:stCondLst>
                                    <p:cond delay="0"/>
                                  </p:stCondLst>
                                  <p:childTnLst>
                                    <p:set>
                                      <p:cBhvr>
                                        <p:cTn id="30" dur="1" fill="hold">
                                          <p:stCondLst>
                                            <p:cond delay="0"/>
                                          </p:stCondLst>
                                        </p:cTn>
                                        <p:tgtEl>
                                          <p:spTgt spid="3">
                                            <p:txEl>
                                              <p:pRg st="5" end="5"/>
                                            </p:txEl>
                                          </p:spTgt>
                                        </p:tgtEl>
                                        <p:attrNameLst>
                                          <p:attrName>style.visibility</p:attrName>
                                        </p:attrNameLst>
                                      </p:cBhvr>
                                      <p:to>
                                        <p:strVal val="visible"/>
                                      </p:to>
                                    </p:set>
                                    <p:animEffect transition="in" filter="fade">
                                      <p:cBhvr>
                                        <p:cTn id="31" dur="1000"/>
                                        <p:tgtEl>
                                          <p:spTgt spid="3">
                                            <p:txEl>
                                              <p:pRg st="5" end="5"/>
                                            </p:txEl>
                                          </p:spTgt>
                                        </p:tgtEl>
                                      </p:cBhvr>
                                    </p:animEffect>
                                    <p:anim calcmode="lin" valueType="num">
                                      <p:cBhvr>
                                        <p:cTn id="32"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33" dur="900" decel="100000" fill="hold"/>
                                        <p:tgtEl>
                                          <p:spTgt spid="3">
                                            <p:txEl>
                                              <p:pRg st="5" end="5"/>
                                            </p:txEl>
                                          </p:spTgt>
                                        </p:tgtEl>
                                        <p:attrNameLst>
                                          <p:attrName>ppt_y</p:attrName>
                                        </p:attrNameLst>
                                      </p:cBhvr>
                                      <p:tavLst>
                                        <p:tav tm="0">
                                          <p:val>
                                            <p:strVal val="#ppt_y+1"/>
                                          </p:val>
                                        </p:tav>
                                        <p:tav tm="100000">
                                          <p:val>
                                            <p:strVal val="#ppt_y-.03"/>
                                          </p:val>
                                        </p:tav>
                                      </p:tavLst>
                                    </p:anim>
                                    <p:anim calcmode="lin" valueType="num">
                                      <p:cBhvr>
                                        <p:cTn id="34" dur="100" accel="100000" fill="hold">
                                          <p:stCondLst>
                                            <p:cond delay="900"/>
                                          </p:stCondLst>
                                        </p:cTn>
                                        <p:tgtEl>
                                          <p:spTgt spid="3">
                                            <p:txEl>
                                              <p:pRg st="5" end="5"/>
                                            </p:txEl>
                                          </p:spTgt>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981200"/>
            <a:ext cx="8686800" cy="4525963"/>
          </a:xfrm>
        </p:spPr>
        <p:txBody>
          <a:bodyPr>
            <a:normAutofit fontScale="92500"/>
          </a:bodyPr>
          <a:lstStyle/>
          <a:p>
            <a:pPr>
              <a:buNone/>
            </a:pPr>
            <a:r>
              <a:rPr lang="en-US" sz="3000" i="1" dirty="0" smtClean="0">
                <a:solidFill>
                  <a:srgbClr val="FF0000"/>
                </a:solidFill>
              </a:rPr>
              <a:t>“</a:t>
            </a:r>
            <a:r>
              <a:rPr lang="en-US" sz="3000" b="1" i="1" dirty="0" smtClean="0">
                <a:solidFill>
                  <a:srgbClr val="FF0000"/>
                </a:solidFill>
              </a:rPr>
              <a:t>My brethren, if any among you err from </a:t>
            </a:r>
            <a:r>
              <a:rPr lang="en-US" sz="3000" b="1" i="1" u="sng" dirty="0" smtClean="0">
                <a:solidFill>
                  <a:srgbClr val="FF0000"/>
                </a:solidFill>
              </a:rPr>
              <a:t>the truth</a:t>
            </a:r>
            <a:r>
              <a:rPr lang="en-US" sz="3000" b="1" i="1" dirty="0" smtClean="0">
                <a:solidFill>
                  <a:srgbClr val="FF0000"/>
                </a:solidFill>
              </a:rPr>
              <a:t>,…”  </a:t>
            </a:r>
            <a:r>
              <a:rPr lang="en-US" u="sng" dirty="0" smtClean="0"/>
              <a:t>The Gospel Of Salvation</a:t>
            </a:r>
            <a:r>
              <a:rPr lang="en-US" dirty="0" smtClean="0"/>
              <a:t>.  Cf. Eph. 1:13</a:t>
            </a:r>
          </a:p>
          <a:p>
            <a:pPr>
              <a:buNone/>
            </a:pPr>
            <a:r>
              <a:rPr lang="en-US" b="1" u="sng" dirty="0" smtClean="0"/>
              <a:t>We must have the proper attitude toward the truth</a:t>
            </a:r>
            <a:r>
              <a:rPr lang="en-US" b="1" dirty="0" smtClean="0"/>
              <a:t>.</a:t>
            </a:r>
          </a:p>
          <a:p>
            <a:r>
              <a:rPr lang="en-US" dirty="0" smtClean="0"/>
              <a:t>Truth makes men free. </a:t>
            </a:r>
            <a:r>
              <a:rPr lang="en-US" dirty="0" err="1" smtClean="0"/>
              <a:t>Jno</a:t>
            </a:r>
            <a:r>
              <a:rPr lang="en-US" dirty="0" smtClean="0"/>
              <a:t>. 8:32</a:t>
            </a:r>
          </a:p>
          <a:p>
            <a:r>
              <a:rPr lang="en-US" dirty="0" smtClean="0"/>
              <a:t>Truth involves something we must do. </a:t>
            </a:r>
            <a:r>
              <a:rPr lang="en-US" dirty="0" err="1" smtClean="0"/>
              <a:t>Jno</a:t>
            </a:r>
            <a:r>
              <a:rPr lang="en-US" dirty="0" smtClean="0"/>
              <a:t>. 3:21</a:t>
            </a:r>
          </a:p>
          <a:p>
            <a:r>
              <a:rPr lang="en-US" dirty="0" smtClean="0"/>
              <a:t>Must come to the knowledge of the truth. 1 Tim. 2:4</a:t>
            </a:r>
          </a:p>
          <a:p>
            <a:r>
              <a:rPr lang="en-US" dirty="0" smtClean="0"/>
              <a:t>Souls purified in obedience to truth. 1 Pet. 1:22</a:t>
            </a:r>
          </a:p>
          <a:p>
            <a:r>
              <a:rPr lang="en-US" dirty="0" smtClean="0"/>
              <a:t>Must handle aright the word of truth. 2 Tim. 2:15</a:t>
            </a:r>
          </a:p>
          <a:p>
            <a:r>
              <a:rPr lang="en-US" dirty="0" smtClean="0"/>
              <a:t>Must walk in truth. 2 </a:t>
            </a:r>
            <a:r>
              <a:rPr lang="en-US" dirty="0" err="1" smtClean="0"/>
              <a:t>Jno</a:t>
            </a:r>
            <a:r>
              <a:rPr lang="en-US" dirty="0" smtClean="0"/>
              <a:t>. 4, cf. 3 </a:t>
            </a:r>
            <a:r>
              <a:rPr lang="en-US" dirty="0" err="1" smtClean="0"/>
              <a:t>Jno</a:t>
            </a:r>
            <a:r>
              <a:rPr lang="en-US" dirty="0" smtClean="0"/>
              <a:t>. 4</a:t>
            </a:r>
          </a:p>
          <a:p>
            <a:pPr>
              <a:buNone/>
            </a:pPr>
            <a:endParaRPr lang="en-US" dirty="0" smtClean="0"/>
          </a:p>
        </p:txBody>
      </p:sp>
      <p:sp>
        <p:nvSpPr>
          <p:cNvPr id="4" name="Slide Number Placeholder 3"/>
          <p:cNvSpPr>
            <a:spLocks noGrp="1"/>
          </p:cNvSpPr>
          <p:nvPr>
            <p:ph type="sldNum" sz="quarter" idx="12"/>
          </p:nvPr>
        </p:nvSpPr>
        <p:spPr/>
        <p:txBody>
          <a:bodyPr/>
          <a:lstStyle/>
          <a:p>
            <a:fld id="{C9E5F38D-733F-43FB-A579-CD1BFE331B4E}" type="slidenum">
              <a:rPr lang="en-US" smtClean="0"/>
              <a:pPr/>
              <a:t>14</a:t>
            </a:fld>
            <a:endParaRPr lang="en-US"/>
          </a:p>
        </p:txBody>
      </p:sp>
      <p:sp>
        <p:nvSpPr>
          <p:cNvPr id="2" name="Title 1"/>
          <p:cNvSpPr>
            <a:spLocks noGrp="1"/>
          </p:cNvSpPr>
          <p:nvPr>
            <p:ph type="title"/>
          </p:nvPr>
        </p:nvSpPr>
        <p:spPr/>
        <p:txBody>
          <a:bodyPr/>
          <a:lstStyle/>
          <a:p>
            <a:r>
              <a:rPr lang="en-US" dirty="0" smtClean="0"/>
              <a:t>Saving A Soul From Death</a:t>
            </a:r>
            <a:endParaRPr lang="en-US" dirty="0"/>
          </a:p>
        </p:txBody>
      </p:sp>
    </p:spTree>
  </p:cSld>
  <p:clrMapOvr>
    <a:masterClrMapping/>
  </p:clrMapOvr>
  <p:transition>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7" presetClass="entr" presetSubtype="0" fill="hold" grpId="0"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fade">
                                      <p:cBhvr>
                                        <p:cTn id="7" dur="1000"/>
                                        <p:tgtEl>
                                          <p:spTgt spid="3">
                                            <p:txEl>
                                              <p:pRg st="2" end="2"/>
                                            </p:txEl>
                                          </p:spTgt>
                                        </p:tgtEl>
                                      </p:cBhvr>
                                    </p:animEffect>
                                    <p:anim calcmode="lin" valueType="num">
                                      <p:cBhvr>
                                        <p:cTn id="8"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9" dur="900" decel="100000" fill="hold"/>
                                        <p:tgtEl>
                                          <p:spTgt spid="3">
                                            <p:txEl>
                                              <p:pRg st="2" end="2"/>
                                            </p:txEl>
                                          </p:spTgt>
                                        </p:tgtEl>
                                        <p:attrNameLst>
                                          <p:attrName>ppt_y</p:attrName>
                                        </p:attrNameLst>
                                      </p:cBhvr>
                                      <p:tavLst>
                                        <p:tav tm="0">
                                          <p:val>
                                            <p:strVal val="#ppt_y+1"/>
                                          </p:val>
                                        </p:tav>
                                        <p:tav tm="100000">
                                          <p:val>
                                            <p:strVal val="#ppt_y-.03"/>
                                          </p:val>
                                        </p:tav>
                                      </p:tavLst>
                                    </p:anim>
                                    <p:anim calcmode="lin" valueType="num">
                                      <p:cBhvr>
                                        <p:cTn id="10" dur="100" accel="100000" fill="hold">
                                          <p:stCondLst>
                                            <p:cond delay="900"/>
                                          </p:stCondLst>
                                        </p:cTn>
                                        <p:tgtEl>
                                          <p:spTgt spid="3">
                                            <p:txEl>
                                              <p:pRg st="2" end="2"/>
                                            </p:txEl>
                                          </p:spTgt>
                                        </p:tgtEl>
                                        <p:attrNameLst>
                                          <p:attrName>ppt_y</p:attrName>
                                        </p:attrNameLst>
                                      </p:cBhvr>
                                      <p:tavLst>
                                        <p:tav tm="0">
                                          <p:val>
                                            <p:strVal val="#ppt_y-.03"/>
                                          </p:val>
                                        </p:tav>
                                        <p:tav tm="100000">
                                          <p:val>
                                            <p:strVal val="#ppt_y"/>
                                          </p:val>
                                        </p:tav>
                                      </p:tavLst>
                                    </p:anim>
                                  </p:childTnLst>
                                </p:cTn>
                              </p:par>
                            </p:childTnLst>
                          </p:cTn>
                        </p:par>
                      </p:childTnLst>
                    </p:cTn>
                  </p:par>
                  <p:par>
                    <p:cTn id="11" fill="hold">
                      <p:stCondLst>
                        <p:cond delay="indefinite"/>
                      </p:stCondLst>
                      <p:childTnLst>
                        <p:par>
                          <p:cTn id="12" fill="hold">
                            <p:stCondLst>
                              <p:cond delay="0"/>
                            </p:stCondLst>
                            <p:childTnLst>
                              <p:par>
                                <p:cTn id="13" presetID="37" presetClass="entr" presetSubtype="0" fill="hold" grpId="0"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animEffect transition="in" filter="fade">
                                      <p:cBhvr>
                                        <p:cTn id="15" dur="1000"/>
                                        <p:tgtEl>
                                          <p:spTgt spid="3">
                                            <p:txEl>
                                              <p:pRg st="3" end="3"/>
                                            </p:txEl>
                                          </p:spTgt>
                                        </p:tgtEl>
                                      </p:cBhvr>
                                    </p:animEffect>
                                    <p:anim calcmode="lin" valueType="num">
                                      <p:cBhvr>
                                        <p:cTn id="16"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17" dur="900" decel="100000" fill="hold"/>
                                        <p:tgtEl>
                                          <p:spTgt spid="3">
                                            <p:txEl>
                                              <p:pRg st="3" end="3"/>
                                            </p:txEl>
                                          </p:spTgt>
                                        </p:tgtEl>
                                        <p:attrNameLst>
                                          <p:attrName>ppt_y</p:attrName>
                                        </p:attrNameLst>
                                      </p:cBhvr>
                                      <p:tavLst>
                                        <p:tav tm="0">
                                          <p:val>
                                            <p:strVal val="#ppt_y+1"/>
                                          </p:val>
                                        </p:tav>
                                        <p:tav tm="100000">
                                          <p:val>
                                            <p:strVal val="#ppt_y-.03"/>
                                          </p:val>
                                        </p:tav>
                                      </p:tavLst>
                                    </p:anim>
                                    <p:anim calcmode="lin" valueType="num">
                                      <p:cBhvr>
                                        <p:cTn id="18" dur="100" accel="100000" fill="hold">
                                          <p:stCondLst>
                                            <p:cond delay="900"/>
                                          </p:stCondLst>
                                        </p:cTn>
                                        <p:tgtEl>
                                          <p:spTgt spid="3">
                                            <p:txEl>
                                              <p:pRg st="3" end="3"/>
                                            </p:txEl>
                                          </p:spTgt>
                                        </p:tgtEl>
                                        <p:attrNameLst>
                                          <p:attrName>ppt_y</p:attrName>
                                        </p:attrNameLst>
                                      </p:cBhvr>
                                      <p:tavLst>
                                        <p:tav tm="0">
                                          <p:val>
                                            <p:strVal val="#ppt_y-.03"/>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37"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Effect transition="in" filter="fade">
                                      <p:cBhvr>
                                        <p:cTn id="23" dur="1000"/>
                                        <p:tgtEl>
                                          <p:spTgt spid="3">
                                            <p:txEl>
                                              <p:pRg st="4" end="4"/>
                                            </p:txEl>
                                          </p:spTgt>
                                        </p:tgtEl>
                                      </p:cBhvr>
                                    </p:animEffect>
                                    <p:anim calcmode="lin" valueType="num">
                                      <p:cBhvr>
                                        <p:cTn id="24"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25" dur="900" decel="100000" fill="hold"/>
                                        <p:tgtEl>
                                          <p:spTgt spid="3">
                                            <p:txEl>
                                              <p:pRg st="4" end="4"/>
                                            </p:txEl>
                                          </p:spTgt>
                                        </p:tgtEl>
                                        <p:attrNameLst>
                                          <p:attrName>ppt_y</p:attrName>
                                        </p:attrNameLst>
                                      </p:cBhvr>
                                      <p:tavLst>
                                        <p:tav tm="0">
                                          <p:val>
                                            <p:strVal val="#ppt_y+1"/>
                                          </p:val>
                                        </p:tav>
                                        <p:tav tm="100000">
                                          <p:val>
                                            <p:strVal val="#ppt_y-.03"/>
                                          </p:val>
                                        </p:tav>
                                      </p:tavLst>
                                    </p:anim>
                                    <p:anim calcmode="lin" valueType="num">
                                      <p:cBhvr>
                                        <p:cTn id="26" dur="100" accel="100000" fill="hold">
                                          <p:stCondLst>
                                            <p:cond delay="900"/>
                                          </p:stCondLst>
                                        </p:cTn>
                                        <p:tgtEl>
                                          <p:spTgt spid="3">
                                            <p:txEl>
                                              <p:pRg st="4" end="4"/>
                                            </p:txEl>
                                          </p:spTgt>
                                        </p:tgtEl>
                                        <p:attrNameLst>
                                          <p:attrName>ppt_y</p:attrName>
                                        </p:attrNameLst>
                                      </p:cBhvr>
                                      <p:tavLst>
                                        <p:tav tm="0">
                                          <p:val>
                                            <p:strVal val="#ppt_y-.03"/>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37" presetClass="entr" presetSubtype="0" fill="hold" grpId="0" nodeType="clickEffect">
                                  <p:stCondLst>
                                    <p:cond delay="0"/>
                                  </p:stCondLst>
                                  <p:childTnLst>
                                    <p:set>
                                      <p:cBhvr>
                                        <p:cTn id="30" dur="1" fill="hold">
                                          <p:stCondLst>
                                            <p:cond delay="0"/>
                                          </p:stCondLst>
                                        </p:cTn>
                                        <p:tgtEl>
                                          <p:spTgt spid="3">
                                            <p:txEl>
                                              <p:pRg st="5" end="5"/>
                                            </p:txEl>
                                          </p:spTgt>
                                        </p:tgtEl>
                                        <p:attrNameLst>
                                          <p:attrName>style.visibility</p:attrName>
                                        </p:attrNameLst>
                                      </p:cBhvr>
                                      <p:to>
                                        <p:strVal val="visible"/>
                                      </p:to>
                                    </p:set>
                                    <p:animEffect transition="in" filter="fade">
                                      <p:cBhvr>
                                        <p:cTn id="31" dur="1000"/>
                                        <p:tgtEl>
                                          <p:spTgt spid="3">
                                            <p:txEl>
                                              <p:pRg st="5" end="5"/>
                                            </p:txEl>
                                          </p:spTgt>
                                        </p:tgtEl>
                                      </p:cBhvr>
                                    </p:animEffect>
                                    <p:anim calcmode="lin" valueType="num">
                                      <p:cBhvr>
                                        <p:cTn id="32"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33" dur="900" decel="100000" fill="hold"/>
                                        <p:tgtEl>
                                          <p:spTgt spid="3">
                                            <p:txEl>
                                              <p:pRg st="5" end="5"/>
                                            </p:txEl>
                                          </p:spTgt>
                                        </p:tgtEl>
                                        <p:attrNameLst>
                                          <p:attrName>ppt_y</p:attrName>
                                        </p:attrNameLst>
                                      </p:cBhvr>
                                      <p:tavLst>
                                        <p:tav tm="0">
                                          <p:val>
                                            <p:strVal val="#ppt_y+1"/>
                                          </p:val>
                                        </p:tav>
                                        <p:tav tm="100000">
                                          <p:val>
                                            <p:strVal val="#ppt_y-.03"/>
                                          </p:val>
                                        </p:tav>
                                      </p:tavLst>
                                    </p:anim>
                                    <p:anim calcmode="lin" valueType="num">
                                      <p:cBhvr>
                                        <p:cTn id="34" dur="100" accel="100000" fill="hold">
                                          <p:stCondLst>
                                            <p:cond delay="900"/>
                                          </p:stCondLst>
                                        </p:cTn>
                                        <p:tgtEl>
                                          <p:spTgt spid="3">
                                            <p:txEl>
                                              <p:pRg st="5" end="5"/>
                                            </p:txEl>
                                          </p:spTgt>
                                        </p:tgtEl>
                                        <p:attrNameLst>
                                          <p:attrName>ppt_y</p:attrName>
                                        </p:attrNameLst>
                                      </p:cBhvr>
                                      <p:tavLst>
                                        <p:tav tm="0">
                                          <p:val>
                                            <p:strVal val="#ppt_y-.03"/>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37" presetClass="entr" presetSubtype="0" fill="hold" grpId="0" nodeType="clickEffect">
                                  <p:stCondLst>
                                    <p:cond delay="0"/>
                                  </p:stCondLst>
                                  <p:childTnLst>
                                    <p:set>
                                      <p:cBhvr>
                                        <p:cTn id="38" dur="1" fill="hold">
                                          <p:stCondLst>
                                            <p:cond delay="0"/>
                                          </p:stCondLst>
                                        </p:cTn>
                                        <p:tgtEl>
                                          <p:spTgt spid="3">
                                            <p:txEl>
                                              <p:pRg st="6" end="6"/>
                                            </p:txEl>
                                          </p:spTgt>
                                        </p:tgtEl>
                                        <p:attrNameLst>
                                          <p:attrName>style.visibility</p:attrName>
                                        </p:attrNameLst>
                                      </p:cBhvr>
                                      <p:to>
                                        <p:strVal val="visible"/>
                                      </p:to>
                                    </p:set>
                                    <p:animEffect transition="in" filter="fade">
                                      <p:cBhvr>
                                        <p:cTn id="39" dur="1000"/>
                                        <p:tgtEl>
                                          <p:spTgt spid="3">
                                            <p:txEl>
                                              <p:pRg st="6" end="6"/>
                                            </p:txEl>
                                          </p:spTgt>
                                        </p:tgtEl>
                                      </p:cBhvr>
                                    </p:animEffect>
                                    <p:anim calcmode="lin" valueType="num">
                                      <p:cBhvr>
                                        <p:cTn id="40"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41" dur="900" decel="100000" fill="hold"/>
                                        <p:tgtEl>
                                          <p:spTgt spid="3">
                                            <p:txEl>
                                              <p:pRg st="6" end="6"/>
                                            </p:txEl>
                                          </p:spTgt>
                                        </p:tgtEl>
                                        <p:attrNameLst>
                                          <p:attrName>ppt_y</p:attrName>
                                        </p:attrNameLst>
                                      </p:cBhvr>
                                      <p:tavLst>
                                        <p:tav tm="0">
                                          <p:val>
                                            <p:strVal val="#ppt_y+1"/>
                                          </p:val>
                                        </p:tav>
                                        <p:tav tm="100000">
                                          <p:val>
                                            <p:strVal val="#ppt_y-.03"/>
                                          </p:val>
                                        </p:tav>
                                      </p:tavLst>
                                    </p:anim>
                                    <p:anim calcmode="lin" valueType="num">
                                      <p:cBhvr>
                                        <p:cTn id="42" dur="100" accel="100000" fill="hold">
                                          <p:stCondLst>
                                            <p:cond delay="900"/>
                                          </p:stCondLst>
                                        </p:cTn>
                                        <p:tgtEl>
                                          <p:spTgt spid="3">
                                            <p:txEl>
                                              <p:pRg st="6" end="6"/>
                                            </p:txEl>
                                          </p:spTgt>
                                        </p:tgtEl>
                                        <p:attrNameLst>
                                          <p:attrName>ppt_y</p:attrName>
                                        </p:attrNameLst>
                                      </p:cBhvr>
                                      <p:tavLst>
                                        <p:tav tm="0">
                                          <p:val>
                                            <p:strVal val="#ppt_y-.03"/>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37" presetClass="entr" presetSubtype="0" fill="hold" grpId="0" nodeType="clickEffect">
                                  <p:stCondLst>
                                    <p:cond delay="0"/>
                                  </p:stCondLst>
                                  <p:childTnLst>
                                    <p:set>
                                      <p:cBhvr>
                                        <p:cTn id="46" dur="1" fill="hold">
                                          <p:stCondLst>
                                            <p:cond delay="0"/>
                                          </p:stCondLst>
                                        </p:cTn>
                                        <p:tgtEl>
                                          <p:spTgt spid="3">
                                            <p:txEl>
                                              <p:pRg st="7" end="7"/>
                                            </p:txEl>
                                          </p:spTgt>
                                        </p:tgtEl>
                                        <p:attrNameLst>
                                          <p:attrName>style.visibility</p:attrName>
                                        </p:attrNameLst>
                                      </p:cBhvr>
                                      <p:to>
                                        <p:strVal val="visible"/>
                                      </p:to>
                                    </p:set>
                                    <p:animEffect transition="in" filter="fade">
                                      <p:cBhvr>
                                        <p:cTn id="47" dur="1000"/>
                                        <p:tgtEl>
                                          <p:spTgt spid="3">
                                            <p:txEl>
                                              <p:pRg st="7" end="7"/>
                                            </p:txEl>
                                          </p:spTgt>
                                        </p:tgtEl>
                                      </p:cBhvr>
                                    </p:animEffect>
                                    <p:anim calcmode="lin" valueType="num">
                                      <p:cBhvr>
                                        <p:cTn id="48"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49" dur="900" decel="100000" fill="hold"/>
                                        <p:tgtEl>
                                          <p:spTgt spid="3">
                                            <p:txEl>
                                              <p:pRg st="7" end="7"/>
                                            </p:txEl>
                                          </p:spTgt>
                                        </p:tgtEl>
                                        <p:attrNameLst>
                                          <p:attrName>ppt_y</p:attrName>
                                        </p:attrNameLst>
                                      </p:cBhvr>
                                      <p:tavLst>
                                        <p:tav tm="0">
                                          <p:val>
                                            <p:strVal val="#ppt_y+1"/>
                                          </p:val>
                                        </p:tav>
                                        <p:tav tm="100000">
                                          <p:val>
                                            <p:strVal val="#ppt_y-.03"/>
                                          </p:val>
                                        </p:tav>
                                      </p:tavLst>
                                    </p:anim>
                                    <p:anim calcmode="lin" valueType="num">
                                      <p:cBhvr>
                                        <p:cTn id="50" dur="100" accel="100000" fill="hold">
                                          <p:stCondLst>
                                            <p:cond delay="900"/>
                                          </p:stCondLst>
                                        </p:cTn>
                                        <p:tgtEl>
                                          <p:spTgt spid="3">
                                            <p:txEl>
                                              <p:pRg st="7" end="7"/>
                                            </p:txEl>
                                          </p:spTgt>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752600"/>
            <a:ext cx="8686800" cy="4525963"/>
          </a:xfrm>
        </p:spPr>
        <p:txBody>
          <a:bodyPr>
            <a:normAutofit fontScale="92500"/>
          </a:bodyPr>
          <a:lstStyle/>
          <a:p>
            <a:pPr>
              <a:buNone/>
            </a:pPr>
            <a:r>
              <a:rPr lang="en-US" sz="3000" b="1" i="1" dirty="0" smtClean="0">
                <a:solidFill>
                  <a:srgbClr val="FF0000"/>
                </a:solidFill>
              </a:rPr>
              <a:t>“My brethren, if any among you err from </a:t>
            </a:r>
            <a:r>
              <a:rPr lang="en-US" sz="3000" b="1" i="1" u="sng" dirty="0" smtClean="0">
                <a:solidFill>
                  <a:srgbClr val="FF0000"/>
                </a:solidFill>
              </a:rPr>
              <a:t>the truth</a:t>
            </a:r>
            <a:r>
              <a:rPr lang="en-US" sz="3000" b="1" i="1" dirty="0" smtClean="0">
                <a:solidFill>
                  <a:srgbClr val="FF0000"/>
                </a:solidFill>
              </a:rPr>
              <a:t>,…”  </a:t>
            </a:r>
            <a:r>
              <a:rPr lang="en-US" u="sng" dirty="0" smtClean="0"/>
              <a:t>The Gospel Of Salvation</a:t>
            </a:r>
            <a:r>
              <a:rPr lang="en-US" dirty="0" smtClean="0"/>
              <a:t>.  Cf. Eph. 1:13</a:t>
            </a:r>
          </a:p>
          <a:p>
            <a:pPr>
              <a:buNone/>
            </a:pPr>
            <a:r>
              <a:rPr lang="en-US" b="1" u="sng" dirty="0" smtClean="0"/>
              <a:t>Some do </a:t>
            </a:r>
            <a:r>
              <a:rPr lang="en-US" sz="3200" b="1" u="sng" dirty="0" smtClean="0"/>
              <a:t>NOT </a:t>
            </a:r>
            <a:r>
              <a:rPr lang="en-US" b="1" u="sng" dirty="0" smtClean="0"/>
              <a:t>have the proper attitude toward the truth</a:t>
            </a:r>
            <a:r>
              <a:rPr lang="en-US" b="1" dirty="0" smtClean="0"/>
              <a:t>.</a:t>
            </a:r>
          </a:p>
          <a:p>
            <a:r>
              <a:rPr lang="en-US" dirty="0" smtClean="0"/>
              <a:t>Change the truth into a lie. Rom. 1:25</a:t>
            </a:r>
          </a:p>
          <a:p>
            <a:r>
              <a:rPr lang="en-US" dirty="0" smtClean="0"/>
              <a:t>Disobey the truth. Rom. 2:8</a:t>
            </a:r>
          </a:p>
          <a:p>
            <a:r>
              <a:rPr lang="en-US" dirty="0" smtClean="0"/>
              <a:t>Walk contrary to the truth. Gal. 2:14</a:t>
            </a:r>
          </a:p>
          <a:p>
            <a:r>
              <a:rPr lang="en-US" dirty="0" smtClean="0"/>
              <a:t>Do not love the truth. 2 Thess. 2:10</a:t>
            </a:r>
          </a:p>
          <a:p>
            <a:r>
              <a:rPr lang="en-US" dirty="0" err="1" smtClean="0"/>
              <a:t>Jannes</a:t>
            </a:r>
            <a:r>
              <a:rPr lang="en-US" dirty="0" smtClean="0"/>
              <a:t> &amp; </a:t>
            </a:r>
            <a:r>
              <a:rPr lang="en-US" dirty="0" err="1" smtClean="0"/>
              <a:t>Jambrees</a:t>
            </a:r>
            <a:r>
              <a:rPr lang="en-US" dirty="0" smtClean="0"/>
              <a:t>  withstood / resisted the truth. </a:t>
            </a:r>
            <a:br>
              <a:rPr lang="en-US" dirty="0" smtClean="0"/>
            </a:br>
            <a:r>
              <a:rPr lang="en-US" dirty="0" smtClean="0"/>
              <a:t>2 Tim. 3:8</a:t>
            </a:r>
          </a:p>
          <a:p>
            <a:pPr>
              <a:buNone/>
            </a:pPr>
            <a:endParaRPr lang="en-US" dirty="0" smtClean="0"/>
          </a:p>
          <a:p>
            <a:pPr>
              <a:buNone/>
            </a:pPr>
            <a:endParaRPr lang="en-US" dirty="0" smtClean="0"/>
          </a:p>
        </p:txBody>
      </p:sp>
      <p:sp>
        <p:nvSpPr>
          <p:cNvPr id="4" name="Slide Number Placeholder 3"/>
          <p:cNvSpPr>
            <a:spLocks noGrp="1"/>
          </p:cNvSpPr>
          <p:nvPr>
            <p:ph type="sldNum" sz="quarter" idx="12"/>
          </p:nvPr>
        </p:nvSpPr>
        <p:spPr/>
        <p:txBody>
          <a:bodyPr/>
          <a:lstStyle/>
          <a:p>
            <a:fld id="{C9E5F38D-733F-43FB-A579-CD1BFE331B4E}" type="slidenum">
              <a:rPr lang="en-US" smtClean="0"/>
              <a:pPr/>
              <a:t>15</a:t>
            </a:fld>
            <a:endParaRPr lang="en-US"/>
          </a:p>
        </p:txBody>
      </p:sp>
      <p:sp>
        <p:nvSpPr>
          <p:cNvPr id="2" name="Title 1"/>
          <p:cNvSpPr>
            <a:spLocks noGrp="1"/>
          </p:cNvSpPr>
          <p:nvPr>
            <p:ph type="title"/>
          </p:nvPr>
        </p:nvSpPr>
        <p:spPr/>
        <p:txBody>
          <a:bodyPr/>
          <a:lstStyle/>
          <a:p>
            <a:r>
              <a:rPr lang="en-US" dirty="0" smtClean="0"/>
              <a:t>Saving A Soul From Death</a:t>
            </a:r>
            <a:endParaRPr lang="en-US" dirty="0"/>
          </a:p>
        </p:txBody>
      </p:sp>
    </p:spTree>
  </p:cSld>
  <p:clrMapOvr>
    <a:masterClrMapping/>
  </p:clrMapOvr>
  <p:transition>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7" presetClass="entr" presetSubtype="0" fill="hold" grpId="0"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fade">
                                      <p:cBhvr>
                                        <p:cTn id="7" dur="1000"/>
                                        <p:tgtEl>
                                          <p:spTgt spid="3">
                                            <p:txEl>
                                              <p:pRg st="2" end="2"/>
                                            </p:txEl>
                                          </p:spTgt>
                                        </p:tgtEl>
                                      </p:cBhvr>
                                    </p:animEffect>
                                    <p:anim calcmode="lin" valueType="num">
                                      <p:cBhvr>
                                        <p:cTn id="8"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9" dur="900" decel="100000" fill="hold"/>
                                        <p:tgtEl>
                                          <p:spTgt spid="3">
                                            <p:txEl>
                                              <p:pRg st="2" end="2"/>
                                            </p:txEl>
                                          </p:spTgt>
                                        </p:tgtEl>
                                        <p:attrNameLst>
                                          <p:attrName>ppt_y</p:attrName>
                                        </p:attrNameLst>
                                      </p:cBhvr>
                                      <p:tavLst>
                                        <p:tav tm="0">
                                          <p:val>
                                            <p:strVal val="#ppt_y+1"/>
                                          </p:val>
                                        </p:tav>
                                        <p:tav tm="100000">
                                          <p:val>
                                            <p:strVal val="#ppt_y-.03"/>
                                          </p:val>
                                        </p:tav>
                                      </p:tavLst>
                                    </p:anim>
                                    <p:anim calcmode="lin" valueType="num">
                                      <p:cBhvr>
                                        <p:cTn id="10" dur="100" accel="100000" fill="hold">
                                          <p:stCondLst>
                                            <p:cond delay="900"/>
                                          </p:stCondLst>
                                        </p:cTn>
                                        <p:tgtEl>
                                          <p:spTgt spid="3">
                                            <p:txEl>
                                              <p:pRg st="2" end="2"/>
                                            </p:txEl>
                                          </p:spTgt>
                                        </p:tgtEl>
                                        <p:attrNameLst>
                                          <p:attrName>ppt_y</p:attrName>
                                        </p:attrNameLst>
                                      </p:cBhvr>
                                      <p:tavLst>
                                        <p:tav tm="0">
                                          <p:val>
                                            <p:strVal val="#ppt_y-.03"/>
                                          </p:val>
                                        </p:tav>
                                        <p:tav tm="100000">
                                          <p:val>
                                            <p:strVal val="#ppt_y"/>
                                          </p:val>
                                        </p:tav>
                                      </p:tavLst>
                                    </p:anim>
                                  </p:childTnLst>
                                </p:cTn>
                              </p:par>
                            </p:childTnLst>
                          </p:cTn>
                        </p:par>
                      </p:childTnLst>
                    </p:cTn>
                  </p:par>
                  <p:par>
                    <p:cTn id="11" fill="hold">
                      <p:stCondLst>
                        <p:cond delay="indefinite"/>
                      </p:stCondLst>
                      <p:childTnLst>
                        <p:par>
                          <p:cTn id="12" fill="hold">
                            <p:stCondLst>
                              <p:cond delay="0"/>
                            </p:stCondLst>
                            <p:childTnLst>
                              <p:par>
                                <p:cTn id="13" presetID="37" presetClass="entr" presetSubtype="0" fill="hold" grpId="0"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animEffect transition="in" filter="fade">
                                      <p:cBhvr>
                                        <p:cTn id="15" dur="1000"/>
                                        <p:tgtEl>
                                          <p:spTgt spid="3">
                                            <p:txEl>
                                              <p:pRg st="3" end="3"/>
                                            </p:txEl>
                                          </p:spTgt>
                                        </p:tgtEl>
                                      </p:cBhvr>
                                    </p:animEffect>
                                    <p:anim calcmode="lin" valueType="num">
                                      <p:cBhvr>
                                        <p:cTn id="16"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17" dur="900" decel="100000" fill="hold"/>
                                        <p:tgtEl>
                                          <p:spTgt spid="3">
                                            <p:txEl>
                                              <p:pRg st="3" end="3"/>
                                            </p:txEl>
                                          </p:spTgt>
                                        </p:tgtEl>
                                        <p:attrNameLst>
                                          <p:attrName>ppt_y</p:attrName>
                                        </p:attrNameLst>
                                      </p:cBhvr>
                                      <p:tavLst>
                                        <p:tav tm="0">
                                          <p:val>
                                            <p:strVal val="#ppt_y+1"/>
                                          </p:val>
                                        </p:tav>
                                        <p:tav tm="100000">
                                          <p:val>
                                            <p:strVal val="#ppt_y-.03"/>
                                          </p:val>
                                        </p:tav>
                                      </p:tavLst>
                                    </p:anim>
                                    <p:anim calcmode="lin" valueType="num">
                                      <p:cBhvr>
                                        <p:cTn id="18" dur="100" accel="100000" fill="hold">
                                          <p:stCondLst>
                                            <p:cond delay="900"/>
                                          </p:stCondLst>
                                        </p:cTn>
                                        <p:tgtEl>
                                          <p:spTgt spid="3">
                                            <p:txEl>
                                              <p:pRg st="3" end="3"/>
                                            </p:txEl>
                                          </p:spTgt>
                                        </p:tgtEl>
                                        <p:attrNameLst>
                                          <p:attrName>ppt_y</p:attrName>
                                        </p:attrNameLst>
                                      </p:cBhvr>
                                      <p:tavLst>
                                        <p:tav tm="0">
                                          <p:val>
                                            <p:strVal val="#ppt_y-.03"/>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37"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Effect transition="in" filter="fade">
                                      <p:cBhvr>
                                        <p:cTn id="23" dur="1000"/>
                                        <p:tgtEl>
                                          <p:spTgt spid="3">
                                            <p:txEl>
                                              <p:pRg st="4" end="4"/>
                                            </p:txEl>
                                          </p:spTgt>
                                        </p:tgtEl>
                                      </p:cBhvr>
                                    </p:animEffect>
                                    <p:anim calcmode="lin" valueType="num">
                                      <p:cBhvr>
                                        <p:cTn id="24"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25" dur="900" decel="100000" fill="hold"/>
                                        <p:tgtEl>
                                          <p:spTgt spid="3">
                                            <p:txEl>
                                              <p:pRg st="4" end="4"/>
                                            </p:txEl>
                                          </p:spTgt>
                                        </p:tgtEl>
                                        <p:attrNameLst>
                                          <p:attrName>ppt_y</p:attrName>
                                        </p:attrNameLst>
                                      </p:cBhvr>
                                      <p:tavLst>
                                        <p:tav tm="0">
                                          <p:val>
                                            <p:strVal val="#ppt_y+1"/>
                                          </p:val>
                                        </p:tav>
                                        <p:tav tm="100000">
                                          <p:val>
                                            <p:strVal val="#ppt_y-.03"/>
                                          </p:val>
                                        </p:tav>
                                      </p:tavLst>
                                    </p:anim>
                                    <p:anim calcmode="lin" valueType="num">
                                      <p:cBhvr>
                                        <p:cTn id="26" dur="100" accel="100000" fill="hold">
                                          <p:stCondLst>
                                            <p:cond delay="900"/>
                                          </p:stCondLst>
                                        </p:cTn>
                                        <p:tgtEl>
                                          <p:spTgt spid="3">
                                            <p:txEl>
                                              <p:pRg st="4" end="4"/>
                                            </p:txEl>
                                          </p:spTgt>
                                        </p:tgtEl>
                                        <p:attrNameLst>
                                          <p:attrName>ppt_y</p:attrName>
                                        </p:attrNameLst>
                                      </p:cBhvr>
                                      <p:tavLst>
                                        <p:tav tm="0">
                                          <p:val>
                                            <p:strVal val="#ppt_y-.03"/>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37" presetClass="entr" presetSubtype="0" fill="hold" grpId="0" nodeType="clickEffect">
                                  <p:stCondLst>
                                    <p:cond delay="0"/>
                                  </p:stCondLst>
                                  <p:childTnLst>
                                    <p:set>
                                      <p:cBhvr>
                                        <p:cTn id="30" dur="1" fill="hold">
                                          <p:stCondLst>
                                            <p:cond delay="0"/>
                                          </p:stCondLst>
                                        </p:cTn>
                                        <p:tgtEl>
                                          <p:spTgt spid="3">
                                            <p:txEl>
                                              <p:pRg st="5" end="5"/>
                                            </p:txEl>
                                          </p:spTgt>
                                        </p:tgtEl>
                                        <p:attrNameLst>
                                          <p:attrName>style.visibility</p:attrName>
                                        </p:attrNameLst>
                                      </p:cBhvr>
                                      <p:to>
                                        <p:strVal val="visible"/>
                                      </p:to>
                                    </p:set>
                                    <p:animEffect transition="in" filter="fade">
                                      <p:cBhvr>
                                        <p:cTn id="31" dur="1000"/>
                                        <p:tgtEl>
                                          <p:spTgt spid="3">
                                            <p:txEl>
                                              <p:pRg st="5" end="5"/>
                                            </p:txEl>
                                          </p:spTgt>
                                        </p:tgtEl>
                                      </p:cBhvr>
                                    </p:animEffect>
                                    <p:anim calcmode="lin" valueType="num">
                                      <p:cBhvr>
                                        <p:cTn id="32"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33" dur="900" decel="100000" fill="hold"/>
                                        <p:tgtEl>
                                          <p:spTgt spid="3">
                                            <p:txEl>
                                              <p:pRg st="5" end="5"/>
                                            </p:txEl>
                                          </p:spTgt>
                                        </p:tgtEl>
                                        <p:attrNameLst>
                                          <p:attrName>ppt_y</p:attrName>
                                        </p:attrNameLst>
                                      </p:cBhvr>
                                      <p:tavLst>
                                        <p:tav tm="0">
                                          <p:val>
                                            <p:strVal val="#ppt_y+1"/>
                                          </p:val>
                                        </p:tav>
                                        <p:tav tm="100000">
                                          <p:val>
                                            <p:strVal val="#ppt_y-.03"/>
                                          </p:val>
                                        </p:tav>
                                      </p:tavLst>
                                    </p:anim>
                                    <p:anim calcmode="lin" valueType="num">
                                      <p:cBhvr>
                                        <p:cTn id="34" dur="100" accel="100000" fill="hold">
                                          <p:stCondLst>
                                            <p:cond delay="900"/>
                                          </p:stCondLst>
                                        </p:cTn>
                                        <p:tgtEl>
                                          <p:spTgt spid="3">
                                            <p:txEl>
                                              <p:pRg st="5" end="5"/>
                                            </p:txEl>
                                          </p:spTgt>
                                        </p:tgtEl>
                                        <p:attrNameLst>
                                          <p:attrName>ppt_y</p:attrName>
                                        </p:attrNameLst>
                                      </p:cBhvr>
                                      <p:tavLst>
                                        <p:tav tm="0">
                                          <p:val>
                                            <p:strVal val="#ppt_y-.03"/>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37" presetClass="entr" presetSubtype="0" fill="hold" grpId="0" nodeType="clickEffect">
                                  <p:stCondLst>
                                    <p:cond delay="0"/>
                                  </p:stCondLst>
                                  <p:childTnLst>
                                    <p:set>
                                      <p:cBhvr>
                                        <p:cTn id="38" dur="1" fill="hold">
                                          <p:stCondLst>
                                            <p:cond delay="0"/>
                                          </p:stCondLst>
                                        </p:cTn>
                                        <p:tgtEl>
                                          <p:spTgt spid="3">
                                            <p:txEl>
                                              <p:pRg st="6" end="6"/>
                                            </p:txEl>
                                          </p:spTgt>
                                        </p:tgtEl>
                                        <p:attrNameLst>
                                          <p:attrName>style.visibility</p:attrName>
                                        </p:attrNameLst>
                                      </p:cBhvr>
                                      <p:to>
                                        <p:strVal val="visible"/>
                                      </p:to>
                                    </p:set>
                                    <p:animEffect transition="in" filter="fade">
                                      <p:cBhvr>
                                        <p:cTn id="39" dur="1000"/>
                                        <p:tgtEl>
                                          <p:spTgt spid="3">
                                            <p:txEl>
                                              <p:pRg st="6" end="6"/>
                                            </p:txEl>
                                          </p:spTgt>
                                        </p:tgtEl>
                                      </p:cBhvr>
                                    </p:animEffect>
                                    <p:anim calcmode="lin" valueType="num">
                                      <p:cBhvr>
                                        <p:cTn id="40"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41" dur="900" decel="100000" fill="hold"/>
                                        <p:tgtEl>
                                          <p:spTgt spid="3">
                                            <p:txEl>
                                              <p:pRg st="6" end="6"/>
                                            </p:txEl>
                                          </p:spTgt>
                                        </p:tgtEl>
                                        <p:attrNameLst>
                                          <p:attrName>ppt_y</p:attrName>
                                        </p:attrNameLst>
                                      </p:cBhvr>
                                      <p:tavLst>
                                        <p:tav tm="0">
                                          <p:val>
                                            <p:strVal val="#ppt_y+1"/>
                                          </p:val>
                                        </p:tav>
                                        <p:tav tm="100000">
                                          <p:val>
                                            <p:strVal val="#ppt_y-.03"/>
                                          </p:val>
                                        </p:tav>
                                      </p:tavLst>
                                    </p:anim>
                                    <p:anim calcmode="lin" valueType="num">
                                      <p:cBhvr>
                                        <p:cTn id="42" dur="100" accel="100000" fill="hold">
                                          <p:stCondLst>
                                            <p:cond delay="900"/>
                                          </p:stCondLst>
                                        </p:cTn>
                                        <p:tgtEl>
                                          <p:spTgt spid="3">
                                            <p:txEl>
                                              <p:pRg st="6" end="6"/>
                                            </p:txEl>
                                          </p:spTgt>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286000"/>
            <a:ext cx="8686800" cy="4144963"/>
          </a:xfrm>
        </p:spPr>
        <p:txBody>
          <a:bodyPr>
            <a:normAutofit/>
          </a:bodyPr>
          <a:lstStyle/>
          <a:p>
            <a:pPr>
              <a:buNone/>
            </a:pPr>
            <a:r>
              <a:rPr lang="en-US" sz="2800" b="1" i="1" dirty="0" smtClean="0">
                <a:solidFill>
                  <a:srgbClr val="FF0000"/>
                </a:solidFill>
              </a:rPr>
              <a:t>“My brethren, if any among you err from </a:t>
            </a:r>
            <a:r>
              <a:rPr lang="en-US" sz="2800" b="1" i="1" u="sng" dirty="0" smtClean="0">
                <a:solidFill>
                  <a:srgbClr val="FF0000"/>
                </a:solidFill>
              </a:rPr>
              <a:t>the truth</a:t>
            </a:r>
            <a:r>
              <a:rPr lang="en-US" sz="2800" b="1" i="1" dirty="0" smtClean="0">
                <a:solidFill>
                  <a:srgbClr val="FF0000"/>
                </a:solidFill>
              </a:rPr>
              <a:t>,…”  </a:t>
            </a:r>
            <a:r>
              <a:rPr lang="en-US" sz="2500" u="sng" dirty="0" smtClean="0"/>
              <a:t>The Gospel Of Salvation</a:t>
            </a:r>
            <a:r>
              <a:rPr lang="en-US" sz="2500" dirty="0" smtClean="0"/>
              <a:t>.  Cf. Eph. 1:13</a:t>
            </a:r>
          </a:p>
          <a:p>
            <a:pPr>
              <a:buNone/>
            </a:pPr>
            <a:r>
              <a:rPr lang="en-US" b="1" u="sng" dirty="0" smtClean="0"/>
              <a:t>Some do </a:t>
            </a:r>
            <a:r>
              <a:rPr lang="en-US" sz="3200" b="1" u="sng" dirty="0" smtClean="0"/>
              <a:t>NOT</a:t>
            </a:r>
            <a:r>
              <a:rPr lang="en-US" b="1" u="sng" dirty="0" smtClean="0"/>
              <a:t> have the proper attitude toward the truth</a:t>
            </a:r>
            <a:r>
              <a:rPr lang="en-US" b="1" dirty="0" smtClean="0"/>
              <a:t>.</a:t>
            </a:r>
          </a:p>
          <a:p>
            <a:r>
              <a:rPr lang="en-US" dirty="0" smtClean="0"/>
              <a:t>Turn away their ears from the truth. 2 Tim. 4:4</a:t>
            </a:r>
          </a:p>
          <a:p>
            <a:r>
              <a:rPr lang="en-US" i="1" dirty="0" smtClean="0"/>
              <a:t>“</a:t>
            </a:r>
            <a:r>
              <a:rPr lang="en-US" sz="2800" b="1" i="1" dirty="0" smtClean="0"/>
              <a:t>Wander”  </a:t>
            </a:r>
            <a:r>
              <a:rPr lang="en-US" dirty="0" smtClean="0"/>
              <a:t>from the truth. NKJV </a:t>
            </a:r>
            <a:r>
              <a:rPr lang="en-US" dirty="0" err="1" smtClean="0"/>
              <a:t>Jms</a:t>
            </a:r>
            <a:r>
              <a:rPr lang="en-US" dirty="0" smtClean="0"/>
              <a:t>. 5:19</a:t>
            </a:r>
          </a:p>
          <a:p>
            <a:pPr>
              <a:buNone/>
            </a:pPr>
            <a:endParaRPr lang="en-US" dirty="0" smtClean="0"/>
          </a:p>
          <a:p>
            <a:pPr>
              <a:buNone/>
            </a:pPr>
            <a:endParaRPr lang="en-US" dirty="0" smtClean="0"/>
          </a:p>
        </p:txBody>
      </p:sp>
      <p:sp>
        <p:nvSpPr>
          <p:cNvPr id="4" name="Slide Number Placeholder 3"/>
          <p:cNvSpPr>
            <a:spLocks noGrp="1"/>
          </p:cNvSpPr>
          <p:nvPr>
            <p:ph type="sldNum" sz="quarter" idx="12"/>
          </p:nvPr>
        </p:nvSpPr>
        <p:spPr/>
        <p:txBody>
          <a:bodyPr/>
          <a:lstStyle/>
          <a:p>
            <a:fld id="{C9E5F38D-733F-43FB-A579-CD1BFE331B4E}" type="slidenum">
              <a:rPr lang="en-US" smtClean="0"/>
              <a:pPr/>
              <a:t>16</a:t>
            </a:fld>
            <a:endParaRPr lang="en-US"/>
          </a:p>
        </p:txBody>
      </p:sp>
      <p:sp>
        <p:nvSpPr>
          <p:cNvPr id="2" name="Title 1"/>
          <p:cNvSpPr>
            <a:spLocks noGrp="1"/>
          </p:cNvSpPr>
          <p:nvPr>
            <p:ph type="title"/>
          </p:nvPr>
        </p:nvSpPr>
        <p:spPr/>
        <p:txBody>
          <a:bodyPr/>
          <a:lstStyle/>
          <a:p>
            <a:r>
              <a:rPr lang="en-US" dirty="0" smtClean="0"/>
              <a:t>Saving A Soul From Death</a:t>
            </a:r>
            <a:endParaRPr lang="en-US" dirty="0"/>
          </a:p>
        </p:txBody>
      </p:sp>
    </p:spTree>
  </p:cSld>
  <p:clrMapOvr>
    <a:masterClrMapping/>
  </p:clrMapOvr>
  <p:transition>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7" presetClass="entr" presetSubtype="0" fill="hold" grpId="0"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fade">
                                      <p:cBhvr>
                                        <p:cTn id="7" dur="1000"/>
                                        <p:tgtEl>
                                          <p:spTgt spid="3">
                                            <p:txEl>
                                              <p:pRg st="2" end="2"/>
                                            </p:txEl>
                                          </p:spTgt>
                                        </p:tgtEl>
                                      </p:cBhvr>
                                    </p:animEffect>
                                    <p:anim calcmode="lin" valueType="num">
                                      <p:cBhvr>
                                        <p:cTn id="8"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9" dur="900" decel="100000" fill="hold"/>
                                        <p:tgtEl>
                                          <p:spTgt spid="3">
                                            <p:txEl>
                                              <p:pRg st="2" end="2"/>
                                            </p:txEl>
                                          </p:spTgt>
                                        </p:tgtEl>
                                        <p:attrNameLst>
                                          <p:attrName>ppt_y</p:attrName>
                                        </p:attrNameLst>
                                      </p:cBhvr>
                                      <p:tavLst>
                                        <p:tav tm="0">
                                          <p:val>
                                            <p:strVal val="#ppt_y+1"/>
                                          </p:val>
                                        </p:tav>
                                        <p:tav tm="100000">
                                          <p:val>
                                            <p:strVal val="#ppt_y-.03"/>
                                          </p:val>
                                        </p:tav>
                                      </p:tavLst>
                                    </p:anim>
                                    <p:anim calcmode="lin" valueType="num">
                                      <p:cBhvr>
                                        <p:cTn id="10" dur="100" accel="100000" fill="hold">
                                          <p:stCondLst>
                                            <p:cond delay="900"/>
                                          </p:stCondLst>
                                        </p:cTn>
                                        <p:tgtEl>
                                          <p:spTgt spid="3">
                                            <p:txEl>
                                              <p:pRg st="2" end="2"/>
                                            </p:txEl>
                                          </p:spTgt>
                                        </p:tgtEl>
                                        <p:attrNameLst>
                                          <p:attrName>ppt_y</p:attrName>
                                        </p:attrNameLst>
                                      </p:cBhvr>
                                      <p:tavLst>
                                        <p:tav tm="0">
                                          <p:val>
                                            <p:strVal val="#ppt_y-.03"/>
                                          </p:val>
                                        </p:tav>
                                        <p:tav tm="100000">
                                          <p:val>
                                            <p:strVal val="#ppt_y"/>
                                          </p:val>
                                        </p:tav>
                                      </p:tavLst>
                                    </p:anim>
                                  </p:childTnLst>
                                </p:cTn>
                              </p:par>
                            </p:childTnLst>
                          </p:cTn>
                        </p:par>
                      </p:childTnLst>
                    </p:cTn>
                  </p:par>
                  <p:par>
                    <p:cTn id="11" fill="hold">
                      <p:stCondLst>
                        <p:cond delay="indefinite"/>
                      </p:stCondLst>
                      <p:childTnLst>
                        <p:par>
                          <p:cTn id="12" fill="hold">
                            <p:stCondLst>
                              <p:cond delay="0"/>
                            </p:stCondLst>
                            <p:childTnLst>
                              <p:par>
                                <p:cTn id="13" presetID="37" presetClass="entr" presetSubtype="0" fill="hold" grpId="0"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animEffect transition="in" filter="fade">
                                      <p:cBhvr>
                                        <p:cTn id="15" dur="1000"/>
                                        <p:tgtEl>
                                          <p:spTgt spid="3">
                                            <p:txEl>
                                              <p:pRg st="3" end="3"/>
                                            </p:txEl>
                                          </p:spTgt>
                                        </p:tgtEl>
                                      </p:cBhvr>
                                    </p:animEffect>
                                    <p:anim calcmode="lin" valueType="num">
                                      <p:cBhvr>
                                        <p:cTn id="16"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17" dur="900" decel="100000" fill="hold"/>
                                        <p:tgtEl>
                                          <p:spTgt spid="3">
                                            <p:txEl>
                                              <p:pRg st="3" end="3"/>
                                            </p:txEl>
                                          </p:spTgt>
                                        </p:tgtEl>
                                        <p:attrNameLst>
                                          <p:attrName>ppt_y</p:attrName>
                                        </p:attrNameLst>
                                      </p:cBhvr>
                                      <p:tavLst>
                                        <p:tav tm="0">
                                          <p:val>
                                            <p:strVal val="#ppt_y+1"/>
                                          </p:val>
                                        </p:tav>
                                        <p:tav tm="100000">
                                          <p:val>
                                            <p:strVal val="#ppt_y-.03"/>
                                          </p:val>
                                        </p:tav>
                                      </p:tavLst>
                                    </p:anim>
                                    <p:anim calcmode="lin" valueType="num">
                                      <p:cBhvr>
                                        <p:cTn id="18" dur="100" accel="100000" fill="hold">
                                          <p:stCondLst>
                                            <p:cond delay="900"/>
                                          </p:stCondLst>
                                        </p:cTn>
                                        <p:tgtEl>
                                          <p:spTgt spid="3">
                                            <p:txEl>
                                              <p:pRg st="3" end="3"/>
                                            </p:txEl>
                                          </p:spTgt>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905000"/>
            <a:ext cx="8686800" cy="4525963"/>
          </a:xfrm>
        </p:spPr>
        <p:txBody>
          <a:bodyPr>
            <a:normAutofit/>
          </a:bodyPr>
          <a:lstStyle/>
          <a:p>
            <a:pPr>
              <a:buNone/>
            </a:pPr>
            <a:r>
              <a:rPr lang="en-US" sz="2800" b="1" u="sng" dirty="0" smtClean="0">
                <a:solidFill>
                  <a:srgbClr val="FF0000"/>
                </a:solidFill>
              </a:rPr>
              <a:t>How is the reclaimed wanderer SAVED from death</a:t>
            </a:r>
            <a:r>
              <a:rPr lang="en-US" sz="2800" b="1" dirty="0" smtClean="0">
                <a:solidFill>
                  <a:srgbClr val="FF0000"/>
                </a:solidFill>
              </a:rPr>
              <a:t>?</a:t>
            </a:r>
          </a:p>
          <a:p>
            <a:pPr>
              <a:buNone/>
            </a:pPr>
            <a:r>
              <a:rPr lang="en-US" b="1" dirty="0" smtClean="0"/>
              <a:t>Not saved from physical death.</a:t>
            </a:r>
          </a:p>
          <a:p>
            <a:pPr>
              <a:buNone/>
            </a:pPr>
            <a:endParaRPr lang="en-US" b="1" dirty="0" smtClean="0"/>
          </a:p>
          <a:p>
            <a:r>
              <a:rPr lang="en-US" dirty="0" smtClean="0"/>
              <a:t>Physical death involves the separation of the spirit from the body. </a:t>
            </a:r>
            <a:r>
              <a:rPr lang="en-US" dirty="0" err="1" smtClean="0"/>
              <a:t>Jms</a:t>
            </a:r>
            <a:r>
              <a:rPr lang="en-US" dirty="0" smtClean="0"/>
              <a:t>. 2:26; Eccl. 12:7</a:t>
            </a:r>
          </a:p>
          <a:p>
            <a:r>
              <a:rPr lang="en-US" dirty="0" smtClean="0"/>
              <a:t>All die. Heb. 9:27</a:t>
            </a:r>
          </a:p>
          <a:p>
            <a:r>
              <a:rPr lang="en-US" dirty="0" smtClean="0"/>
              <a:t>One exception. 1 Cor. 15:42-44</a:t>
            </a:r>
          </a:p>
        </p:txBody>
      </p:sp>
      <p:sp>
        <p:nvSpPr>
          <p:cNvPr id="4" name="Slide Number Placeholder 3"/>
          <p:cNvSpPr>
            <a:spLocks noGrp="1"/>
          </p:cNvSpPr>
          <p:nvPr>
            <p:ph type="sldNum" sz="quarter" idx="12"/>
          </p:nvPr>
        </p:nvSpPr>
        <p:spPr/>
        <p:txBody>
          <a:bodyPr/>
          <a:lstStyle/>
          <a:p>
            <a:fld id="{C9E5F38D-733F-43FB-A579-CD1BFE331B4E}" type="slidenum">
              <a:rPr lang="en-US" smtClean="0"/>
              <a:pPr/>
              <a:t>17</a:t>
            </a:fld>
            <a:endParaRPr lang="en-US"/>
          </a:p>
        </p:txBody>
      </p:sp>
      <p:sp>
        <p:nvSpPr>
          <p:cNvPr id="2" name="Title 1"/>
          <p:cNvSpPr>
            <a:spLocks noGrp="1"/>
          </p:cNvSpPr>
          <p:nvPr>
            <p:ph type="title"/>
          </p:nvPr>
        </p:nvSpPr>
        <p:spPr/>
        <p:txBody>
          <a:bodyPr/>
          <a:lstStyle/>
          <a:p>
            <a:r>
              <a:rPr lang="en-US" dirty="0" smtClean="0"/>
              <a:t>Saving A Soul From Death</a:t>
            </a:r>
            <a:endParaRPr lang="en-US" dirty="0"/>
          </a:p>
        </p:txBody>
      </p:sp>
    </p:spTree>
  </p:cSld>
  <p:clrMapOvr>
    <a:masterClrMapping/>
  </p:clrMapOvr>
  <p:transition>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7" presetClass="entr" presetSubtype="0" fill="hold" grpId="0"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animEffect transition="in" filter="fade">
                                      <p:cBhvr>
                                        <p:cTn id="7" dur="1000"/>
                                        <p:tgtEl>
                                          <p:spTgt spid="3">
                                            <p:txEl>
                                              <p:pRg st="3" end="3"/>
                                            </p:txEl>
                                          </p:spTgt>
                                        </p:tgtEl>
                                      </p:cBhvr>
                                    </p:animEffect>
                                    <p:anim calcmode="lin" valueType="num">
                                      <p:cBhvr>
                                        <p:cTn id="8"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9" dur="900" decel="100000" fill="hold"/>
                                        <p:tgtEl>
                                          <p:spTgt spid="3">
                                            <p:txEl>
                                              <p:pRg st="3" end="3"/>
                                            </p:txEl>
                                          </p:spTgt>
                                        </p:tgtEl>
                                        <p:attrNameLst>
                                          <p:attrName>ppt_y</p:attrName>
                                        </p:attrNameLst>
                                      </p:cBhvr>
                                      <p:tavLst>
                                        <p:tav tm="0">
                                          <p:val>
                                            <p:strVal val="#ppt_y+1"/>
                                          </p:val>
                                        </p:tav>
                                        <p:tav tm="100000">
                                          <p:val>
                                            <p:strVal val="#ppt_y-.03"/>
                                          </p:val>
                                        </p:tav>
                                      </p:tavLst>
                                    </p:anim>
                                    <p:anim calcmode="lin" valueType="num">
                                      <p:cBhvr>
                                        <p:cTn id="10" dur="100" accel="100000" fill="hold">
                                          <p:stCondLst>
                                            <p:cond delay="900"/>
                                          </p:stCondLst>
                                        </p:cTn>
                                        <p:tgtEl>
                                          <p:spTgt spid="3">
                                            <p:txEl>
                                              <p:pRg st="3" end="3"/>
                                            </p:txEl>
                                          </p:spTgt>
                                        </p:tgtEl>
                                        <p:attrNameLst>
                                          <p:attrName>ppt_y</p:attrName>
                                        </p:attrNameLst>
                                      </p:cBhvr>
                                      <p:tavLst>
                                        <p:tav tm="0">
                                          <p:val>
                                            <p:strVal val="#ppt_y-.03"/>
                                          </p:val>
                                        </p:tav>
                                        <p:tav tm="100000">
                                          <p:val>
                                            <p:strVal val="#ppt_y"/>
                                          </p:val>
                                        </p:tav>
                                      </p:tavLst>
                                    </p:anim>
                                  </p:childTnLst>
                                </p:cTn>
                              </p:par>
                            </p:childTnLst>
                          </p:cTn>
                        </p:par>
                      </p:childTnLst>
                    </p:cTn>
                  </p:par>
                  <p:par>
                    <p:cTn id="11" fill="hold">
                      <p:stCondLst>
                        <p:cond delay="indefinite"/>
                      </p:stCondLst>
                      <p:childTnLst>
                        <p:par>
                          <p:cTn id="12" fill="hold">
                            <p:stCondLst>
                              <p:cond delay="0"/>
                            </p:stCondLst>
                            <p:childTnLst>
                              <p:par>
                                <p:cTn id="13" presetID="37" presetClass="entr" presetSubtype="0" fill="hold" grpId="0"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animEffect transition="in" filter="fade">
                                      <p:cBhvr>
                                        <p:cTn id="15" dur="1000"/>
                                        <p:tgtEl>
                                          <p:spTgt spid="3">
                                            <p:txEl>
                                              <p:pRg st="4" end="4"/>
                                            </p:txEl>
                                          </p:spTgt>
                                        </p:tgtEl>
                                      </p:cBhvr>
                                    </p:animEffect>
                                    <p:anim calcmode="lin" valueType="num">
                                      <p:cBhvr>
                                        <p:cTn id="16"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17" dur="900" decel="100000" fill="hold"/>
                                        <p:tgtEl>
                                          <p:spTgt spid="3">
                                            <p:txEl>
                                              <p:pRg st="4" end="4"/>
                                            </p:txEl>
                                          </p:spTgt>
                                        </p:tgtEl>
                                        <p:attrNameLst>
                                          <p:attrName>ppt_y</p:attrName>
                                        </p:attrNameLst>
                                      </p:cBhvr>
                                      <p:tavLst>
                                        <p:tav tm="0">
                                          <p:val>
                                            <p:strVal val="#ppt_y+1"/>
                                          </p:val>
                                        </p:tav>
                                        <p:tav tm="100000">
                                          <p:val>
                                            <p:strVal val="#ppt_y-.03"/>
                                          </p:val>
                                        </p:tav>
                                      </p:tavLst>
                                    </p:anim>
                                    <p:anim calcmode="lin" valueType="num">
                                      <p:cBhvr>
                                        <p:cTn id="18" dur="100" accel="100000" fill="hold">
                                          <p:stCondLst>
                                            <p:cond delay="900"/>
                                          </p:stCondLst>
                                        </p:cTn>
                                        <p:tgtEl>
                                          <p:spTgt spid="3">
                                            <p:txEl>
                                              <p:pRg st="4" end="4"/>
                                            </p:txEl>
                                          </p:spTgt>
                                        </p:tgtEl>
                                        <p:attrNameLst>
                                          <p:attrName>ppt_y</p:attrName>
                                        </p:attrNameLst>
                                      </p:cBhvr>
                                      <p:tavLst>
                                        <p:tav tm="0">
                                          <p:val>
                                            <p:strVal val="#ppt_y-.03"/>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37" presetClass="entr" presetSubtype="0" fill="hold" grpId="0"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animEffect transition="in" filter="fade">
                                      <p:cBhvr>
                                        <p:cTn id="23" dur="1000"/>
                                        <p:tgtEl>
                                          <p:spTgt spid="3">
                                            <p:txEl>
                                              <p:pRg st="5" end="5"/>
                                            </p:txEl>
                                          </p:spTgt>
                                        </p:tgtEl>
                                      </p:cBhvr>
                                    </p:animEffect>
                                    <p:anim calcmode="lin" valueType="num">
                                      <p:cBhvr>
                                        <p:cTn id="24"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25" dur="900" decel="100000" fill="hold"/>
                                        <p:tgtEl>
                                          <p:spTgt spid="3">
                                            <p:txEl>
                                              <p:pRg st="5" end="5"/>
                                            </p:txEl>
                                          </p:spTgt>
                                        </p:tgtEl>
                                        <p:attrNameLst>
                                          <p:attrName>ppt_y</p:attrName>
                                        </p:attrNameLst>
                                      </p:cBhvr>
                                      <p:tavLst>
                                        <p:tav tm="0">
                                          <p:val>
                                            <p:strVal val="#ppt_y+1"/>
                                          </p:val>
                                        </p:tav>
                                        <p:tav tm="100000">
                                          <p:val>
                                            <p:strVal val="#ppt_y-.03"/>
                                          </p:val>
                                        </p:tav>
                                      </p:tavLst>
                                    </p:anim>
                                    <p:anim calcmode="lin" valueType="num">
                                      <p:cBhvr>
                                        <p:cTn id="26" dur="100" accel="100000" fill="hold">
                                          <p:stCondLst>
                                            <p:cond delay="900"/>
                                          </p:stCondLst>
                                        </p:cTn>
                                        <p:tgtEl>
                                          <p:spTgt spid="3">
                                            <p:txEl>
                                              <p:pRg st="5" end="5"/>
                                            </p:txEl>
                                          </p:spTgt>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828800"/>
            <a:ext cx="8686800" cy="4525963"/>
          </a:xfrm>
        </p:spPr>
        <p:txBody>
          <a:bodyPr>
            <a:normAutofit/>
          </a:bodyPr>
          <a:lstStyle/>
          <a:p>
            <a:pPr>
              <a:buNone/>
            </a:pPr>
            <a:r>
              <a:rPr lang="en-US" sz="2800" b="1" u="sng" dirty="0" smtClean="0">
                <a:solidFill>
                  <a:srgbClr val="FF0000"/>
                </a:solidFill>
              </a:rPr>
              <a:t>How is the reclaimed wanderer SAVED from death</a:t>
            </a:r>
            <a:r>
              <a:rPr lang="en-US" sz="2800" b="1" dirty="0" smtClean="0">
                <a:solidFill>
                  <a:srgbClr val="FF0000"/>
                </a:solidFill>
              </a:rPr>
              <a:t>?</a:t>
            </a:r>
          </a:p>
          <a:p>
            <a:pPr>
              <a:buNone/>
            </a:pPr>
            <a:r>
              <a:rPr lang="en-US" b="1" dirty="0" smtClean="0"/>
              <a:t>Saved from spiritual death.</a:t>
            </a:r>
          </a:p>
          <a:p>
            <a:endParaRPr lang="en-US" dirty="0" smtClean="0"/>
          </a:p>
          <a:p>
            <a:r>
              <a:rPr lang="en-US" dirty="0" smtClean="0"/>
              <a:t>Cf. the Gentiles </a:t>
            </a:r>
            <a:r>
              <a:rPr lang="en-US" i="1" dirty="0" smtClean="0"/>
              <a:t>“dead” </a:t>
            </a:r>
            <a:r>
              <a:rPr lang="en-US" dirty="0" smtClean="0"/>
              <a:t>in trespasses and sins. Eph. 2:1; cf. 5:14</a:t>
            </a:r>
          </a:p>
          <a:p>
            <a:r>
              <a:rPr lang="en-US" dirty="0" smtClean="0"/>
              <a:t>Cf. Adam and Eve. Gen. 2:16-17</a:t>
            </a:r>
          </a:p>
          <a:p>
            <a:r>
              <a:rPr lang="en-US" dirty="0" smtClean="0"/>
              <a:t>Consequences of sin. Ezek. 18:20</a:t>
            </a:r>
          </a:p>
        </p:txBody>
      </p:sp>
      <p:sp>
        <p:nvSpPr>
          <p:cNvPr id="4" name="Slide Number Placeholder 3"/>
          <p:cNvSpPr>
            <a:spLocks noGrp="1"/>
          </p:cNvSpPr>
          <p:nvPr>
            <p:ph type="sldNum" sz="quarter" idx="12"/>
          </p:nvPr>
        </p:nvSpPr>
        <p:spPr/>
        <p:txBody>
          <a:bodyPr/>
          <a:lstStyle/>
          <a:p>
            <a:fld id="{C9E5F38D-733F-43FB-A579-CD1BFE331B4E}" type="slidenum">
              <a:rPr lang="en-US" smtClean="0"/>
              <a:pPr/>
              <a:t>18</a:t>
            </a:fld>
            <a:endParaRPr lang="en-US"/>
          </a:p>
        </p:txBody>
      </p:sp>
      <p:sp>
        <p:nvSpPr>
          <p:cNvPr id="2" name="Title 1"/>
          <p:cNvSpPr>
            <a:spLocks noGrp="1"/>
          </p:cNvSpPr>
          <p:nvPr>
            <p:ph type="title"/>
          </p:nvPr>
        </p:nvSpPr>
        <p:spPr/>
        <p:txBody>
          <a:bodyPr/>
          <a:lstStyle/>
          <a:p>
            <a:r>
              <a:rPr lang="en-US" dirty="0" smtClean="0"/>
              <a:t>Saving A Soul From Death</a:t>
            </a:r>
            <a:endParaRPr lang="en-US" dirty="0"/>
          </a:p>
        </p:txBody>
      </p:sp>
    </p:spTree>
  </p:cSld>
  <p:clrMapOvr>
    <a:masterClrMapping/>
  </p:clrMapOvr>
  <p:transition>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7" presetClass="entr" presetSubtype="0" fill="hold" grpId="0"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animEffect transition="in" filter="fade">
                                      <p:cBhvr>
                                        <p:cTn id="7" dur="1000"/>
                                        <p:tgtEl>
                                          <p:spTgt spid="3">
                                            <p:txEl>
                                              <p:pRg st="3" end="3"/>
                                            </p:txEl>
                                          </p:spTgt>
                                        </p:tgtEl>
                                      </p:cBhvr>
                                    </p:animEffect>
                                    <p:anim calcmode="lin" valueType="num">
                                      <p:cBhvr>
                                        <p:cTn id="8"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9" dur="900" decel="100000" fill="hold"/>
                                        <p:tgtEl>
                                          <p:spTgt spid="3">
                                            <p:txEl>
                                              <p:pRg st="3" end="3"/>
                                            </p:txEl>
                                          </p:spTgt>
                                        </p:tgtEl>
                                        <p:attrNameLst>
                                          <p:attrName>ppt_y</p:attrName>
                                        </p:attrNameLst>
                                      </p:cBhvr>
                                      <p:tavLst>
                                        <p:tav tm="0">
                                          <p:val>
                                            <p:strVal val="#ppt_y+1"/>
                                          </p:val>
                                        </p:tav>
                                        <p:tav tm="100000">
                                          <p:val>
                                            <p:strVal val="#ppt_y-.03"/>
                                          </p:val>
                                        </p:tav>
                                      </p:tavLst>
                                    </p:anim>
                                    <p:anim calcmode="lin" valueType="num">
                                      <p:cBhvr>
                                        <p:cTn id="10" dur="100" accel="100000" fill="hold">
                                          <p:stCondLst>
                                            <p:cond delay="900"/>
                                          </p:stCondLst>
                                        </p:cTn>
                                        <p:tgtEl>
                                          <p:spTgt spid="3">
                                            <p:txEl>
                                              <p:pRg st="3" end="3"/>
                                            </p:txEl>
                                          </p:spTgt>
                                        </p:tgtEl>
                                        <p:attrNameLst>
                                          <p:attrName>ppt_y</p:attrName>
                                        </p:attrNameLst>
                                      </p:cBhvr>
                                      <p:tavLst>
                                        <p:tav tm="0">
                                          <p:val>
                                            <p:strVal val="#ppt_y-.03"/>
                                          </p:val>
                                        </p:tav>
                                        <p:tav tm="100000">
                                          <p:val>
                                            <p:strVal val="#ppt_y"/>
                                          </p:val>
                                        </p:tav>
                                      </p:tavLst>
                                    </p:anim>
                                  </p:childTnLst>
                                </p:cTn>
                              </p:par>
                            </p:childTnLst>
                          </p:cTn>
                        </p:par>
                      </p:childTnLst>
                    </p:cTn>
                  </p:par>
                  <p:par>
                    <p:cTn id="11" fill="hold">
                      <p:stCondLst>
                        <p:cond delay="indefinite"/>
                      </p:stCondLst>
                      <p:childTnLst>
                        <p:par>
                          <p:cTn id="12" fill="hold">
                            <p:stCondLst>
                              <p:cond delay="0"/>
                            </p:stCondLst>
                            <p:childTnLst>
                              <p:par>
                                <p:cTn id="13" presetID="37" presetClass="entr" presetSubtype="0" fill="hold" grpId="0"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animEffect transition="in" filter="fade">
                                      <p:cBhvr>
                                        <p:cTn id="15" dur="1000"/>
                                        <p:tgtEl>
                                          <p:spTgt spid="3">
                                            <p:txEl>
                                              <p:pRg st="4" end="4"/>
                                            </p:txEl>
                                          </p:spTgt>
                                        </p:tgtEl>
                                      </p:cBhvr>
                                    </p:animEffect>
                                    <p:anim calcmode="lin" valueType="num">
                                      <p:cBhvr>
                                        <p:cTn id="16"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17" dur="900" decel="100000" fill="hold"/>
                                        <p:tgtEl>
                                          <p:spTgt spid="3">
                                            <p:txEl>
                                              <p:pRg st="4" end="4"/>
                                            </p:txEl>
                                          </p:spTgt>
                                        </p:tgtEl>
                                        <p:attrNameLst>
                                          <p:attrName>ppt_y</p:attrName>
                                        </p:attrNameLst>
                                      </p:cBhvr>
                                      <p:tavLst>
                                        <p:tav tm="0">
                                          <p:val>
                                            <p:strVal val="#ppt_y+1"/>
                                          </p:val>
                                        </p:tav>
                                        <p:tav tm="100000">
                                          <p:val>
                                            <p:strVal val="#ppt_y-.03"/>
                                          </p:val>
                                        </p:tav>
                                      </p:tavLst>
                                    </p:anim>
                                    <p:anim calcmode="lin" valueType="num">
                                      <p:cBhvr>
                                        <p:cTn id="18" dur="100" accel="100000" fill="hold">
                                          <p:stCondLst>
                                            <p:cond delay="900"/>
                                          </p:stCondLst>
                                        </p:cTn>
                                        <p:tgtEl>
                                          <p:spTgt spid="3">
                                            <p:txEl>
                                              <p:pRg st="4" end="4"/>
                                            </p:txEl>
                                          </p:spTgt>
                                        </p:tgtEl>
                                        <p:attrNameLst>
                                          <p:attrName>ppt_y</p:attrName>
                                        </p:attrNameLst>
                                      </p:cBhvr>
                                      <p:tavLst>
                                        <p:tav tm="0">
                                          <p:val>
                                            <p:strVal val="#ppt_y-.03"/>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37" presetClass="entr" presetSubtype="0" fill="hold" grpId="0"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animEffect transition="in" filter="fade">
                                      <p:cBhvr>
                                        <p:cTn id="23" dur="1000"/>
                                        <p:tgtEl>
                                          <p:spTgt spid="3">
                                            <p:txEl>
                                              <p:pRg st="5" end="5"/>
                                            </p:txEl>
                                          </p:spTgt>
                                        </p:tgtEl>
                                      </p:cBhvr>
                                    </p:animEffect>
                                    <p:anim calcmode="lin" valueType="num">
                                      <p:cBhvr>
                                        <p:cTn id="24"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25" dur="900" decel="100000" fill="hold"/>
                                        <p:tgtEl>
                                          <p:spTgt spid="3">
                                            <p:txEl>
                                              <p:pRg st="5" end="5"/>
                                            </p:txEl>
                                          </p:spTgt>
                                        </p:tgtEl>
                                        <p:attrNameLst>
                                          <p:attrName>ppt_y</p:attrName>
                                        </p:attrNameLst>
                                      </p:cBhvr>
                                      <p:tavLst>
                                        <p:tav tm="0">
                                          <p:val>
                                            <p:strVal val="#ppt_y+1"/>
                                          </p:val>
                                        </p:tav>
                                        <p:tav tm="100000">
                                          <p:val>
                                            <p:strVal val="#ppt_y-.03"/>
                                          </p:val>
                                        </p:tav>
                                      </p:tavLst>
                                    </p:anim>
                                    <p:anim calcmode="lin" valueType="num">
                                      <p:cBhvr>
                                        <p:cTn id="26" dur="100" accel="100000" fill="hold">
                                          <p:stCondLst>
                                            <p:cond delay="900"/>
                                          </p:stCondLst>
                                        </p:cTn>
                                        <p:tgtEl>
                                          <p:spTgt spid="3">
                                            <p:txEl>
                                              <p:pRg st="5" end="5"/>
                                            </p:txEl>
                                          </p:spTgt>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752600"/>
            <a:ext cx="8686800" cy="4800600"/>
          </a:xfrm>
        </p:spPr>
        <p:txBody>
          <a:bodyPr>
            <a:normAutofit/>
          </a:bodyPr>
          <a:lstStyle/>
          <a:p>
            <a:pPr>
              <a:buNone/>
            </a:pPr>
            <a:r>
              <a:rPr lang="en-US" sz="2800" b="1" u="sng" dirty="0" smtClean="0">
                <a:solidFill>
                  <a:srgbClr val="FF0000"/>
                </a:solidFill>
              </a:rPr>
              <a:t>How is the reclaimed wanderer saved from death</a:t>
            </a:r>
            <a:r>
              <a:rPr lang="en-US" sz="2800" b="1" dirty="0" smtClean="0">
                <a:solidFill>
                  <a:srgbClr val="FF0000"/>
                </a:solidFill>
              </a:rPr>
              <a:t>?</a:t>
            </a:r>
          </a:p>
          <a:p>
            <a:pPr>
              <a:buNone/>
            </a:pPr>
            <a:r>
              <a:rPr lang="en-US" b="1" dirty="0" smtClean="0"/>
              <a:t>May save the </a:t>
            </a:r>
            <a:r>
              <a:rPr lang="en-US" b="1" i="1" dirty="0" smtClean="0"/>
              <a:t>“wanderer”  </a:t>
            </a:r>
            <a:r>
              <a:rPr lang="en-US" b="1" dirty="0" smtClean="0"/>
              <a:t>from </a:t>
            </a:r>
            <a:r>
              <a:rPr lang="en-US" b="1" i="1" dirty="0" smtClean="0"/>
              <a:t/>
            </a:r>
            <a:br>
              <a:rPr lang="en-US" b="1" i="1" dirty="0" smtClean="0"/>
            </a:br>
            <a:r>
              <a:rPr lang="en-US" b="1" i="1" dirty="0" smtClean="0"/>
              <a:t>“THE SECOND DEATH.”</a:t>
            </a:r>
          </a:p>
          <a:p>
            <a:endParaRPr lang="en-US" dirty="0" smtClean="0"/>
          </a:p>
          <a:p>
            <a:r>
              <a:rPr lang="en-US" dirty="0" smtClean="0"/>
              <a:t>Rev. 21:8; Mt. 25:41, 46; cf. Rev. 20:10, 13-15; 2 Thess. 1:7-9</a:t>
            </a:r>
          </a:p>
        </p:txBody>
      </p:sp>
      <p:sp>
        <p:nvSpPr>
          <p:cNvPr id="4" name="Slide Number Placeholder 3"/>
          <p:cNvSpPr>
            <a:spLocks noGrp="1"/>
          </p:cNvSpPr>
          <p:nvPr>
            <p:ph type="sldNum" sz="quarter" idx="12"/>
          </p:nvPr>
        </p:nvSpPr>
        <p:spPr/>
        <p:txBody>
          <a:bodyPr/>
          <a:lstStyle/>
          <a:p>
            <a:fld id="{C9E5F38D-733F-43FB-A579-CD1BFE331B4E}" type="slidenum">
              <a:rPr lang="en-US" smtClean="0"/>
              <a:pPr/>
              <a:t>19</a:t>
            </a:fld>
            <a:endParaRPr lang="en-US"/>
          </a:p>
        </p:txBody>
      </p:sp>
      <p:sp>
        <p:nvSpPr>
          <p:cNvPr id="2" name="Title 1"/>
          <p:cNvSpPr>
            <a:spLocks noGrp="1"/>
          </p:cNvSpPr>
          <p:nvPr>
            <p:ph type="title"/>
          </p:nvPr>
        </p:nvSpPr>
        <p:spPr/>
        <p:txBody>
          <a:bodyPr/>
          <a:lstStyle/>
          <a:p>
            <a:r>
              <a:rPr lang="en-US" dirty="0" smtClean="0"/>
              <a:t>Saving A Soul From Death</a:t>
            </a:r>
            <a:endParaRPr lang="en-US" dirty="0"/>
          </a:p>
        </p:txBody>
      </p:sp>
    </p:spTree>
  </p:cSld>
  <p:clrMapOvr>
    <a:masterClrMapping/>
  </p:clrMapOvr>
  <p:transition>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7" presetClass="entr" presetSubtype="0" fill="hold" grpId="0"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animEffect transition="in" filter="fade">
                                      <p:cBhvr>
                                        <p:cTn id="7" dur="1000"/>
                                        <p:tgtEl>
                                          <p:spTgt spid="3">
                                            <p:txEl>
                                              <p:pRg st="3" end="3"/>
                                            </p:txEl>
                                          </p:spTgt>
                                        </p:tgtEl>
                                      </p:cBhvr>
                                    </p:animEffect>
                                    <p:anim calcmode="lin" valueType="num">
                                      <p:cBhvr>
                                        <p:cTn id="8"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9" dur="900" decel="100000" fill="hold"/>
                                        <p:tgtEl>
                                          <p:spTgt spid="3">
                                            <p:txEl>
                                              <p:pRg st="3" end="3"/>
                                            </p:txEl>
                                          </p:spTgt>
                                        </p:tgtEl>
                                        <p:attrNameLst>
                                          <p:attrName>ppt_y</p:attrName>
                                        </p:attrNameLst>
                                      </p:cBhvr>
                                      <p:tavLst>
                                        <p:tav tm="0">
                                          <p:val>
                                            <p:strVal val="#ppt_y+1"/>
                                          </p:val>
                                        </p:tav>
                                        <p:tav tm="100000">
                                          <p:val>
                                            <p:strVal val="#ppt_y-.03"/>
                                          </p:val>
                                        </p:tav>
                                      </p:tavLst>
                                    </p:anim>
                                    <p:anim calcmode="lin" valueType="num">
                                      <p:cBhvr>
                                        <p:cTn id="10" dur="100" accel="100000" fill="hold">
                                          <p:stCondLst>
                                            <p:cond delay="900"/>
                                          </p:stCondLst>
                                        </p:cTn>
                                        <p:tgtEl>
                                          <p:spTgt spid="3">
                                            <p:txEl>
                                              <p:pRg st="3" end="3"/>
                                            </p:txEl>
                                          </p:spTgt>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sz="2800" dirty="0" smtClean="0"/>
              <a:t>Dealing With Temptations. 1:2-4</a:t>
            </a:r>
          </a:p>
          <a:p>
            <a:r>
              <a:rPr lang="en-US" sz="2800" dirty="0" smtClean="0"/>
              <a:t>Fulfilling The Royal Law.  2:1-13</a:t>
            </a:r>
          </a:p>
          <a:p>
            <a:r>
              <a:rPr lang="en-US" sz="2800" dirty="0" smtClean="0"/>
              <a:t>Faith And Works. 2:14-26</a:t>
            </a:r>
          </a:p>
          <a:p>
            <a:r>
              <a:rPr lang="en-US" sz="2800" dirty="0" smtClean="0"/>
              <a:t>Taming The Tongue. 3:1-12</a:t>
            </a:r>
          </a:p>
          <a:p>
            <a:r>
              <a:rPr lang="en-US" sz="2800" dirty="0" smtClean="0"/>
              <a:t>Draw Near To God. 4:1-10</a:t>
            </a:r>
          </a:p>
          <a:p>
            <a:r>
              <a:rPr lang="en-US" sz="2800" dirty="0" smtClean="0"/>
              <a:t>The Prayer Of Faith. 5:13-18</a:t>
            </a:r>
          </a:p>
          <a:p>
            <a:r>
              <a:rPr lang="en-US" sz="2800" dirty="0" smtClean="0"/>
              <a:t>Saving A Soul From Death. 5:19-20</a:t>
            </a:r>
          </a:p>
          <a:p>
            <a:endParaRPr lang="en-US" sz="2800" dirty="0" smtClean="0"/>
          </a:p>
        </p:txBody>
      </p:sp>
      <p:sp>
        <p:nvSpPr>
          <p:cNvPr id="4" name="Slide Number Placeholder 3"/>
          <p:cNvSpPr>
            <a:spLocks noGrp="1"/>
          </p:cNvSpPr>
          <p:nvPr>
            <p:ph type="sldNum" sz="quarter" idx="12"/>
          </p:nvPr>
        </p:nvSpPr>
        <p:spPr/>
        <p:txBody>
          <a:bodyPr/>
          <a:lstStyle/>
          <a:p>
            <a:fld id="{F3EF097F-1B94-41BD-AB67-D326764F4209}" type="slidenum">
              <a:rPr lang="en-US" smtClean="0"/>
              <a:pPr/>
              <a:t>2</a:t>
            </a:fld>
            <a:endParaRPr lang="en-US"/>
          </a:p>
        </p:txBody>
      </p:sp>
      <p:sp>
        <p:nvSpPr>
          <p:cNvPr id="2" name="Title 1"/>
          <p:cNvSpPr>
            <a:spLocks noGrp="1"/>
          </p:cNvSpPr>
          <p:nvPr>
            <p:ph type="title"/>
          </p:nvPr>
        </p:nvSpPr>
        <p:spPr/>
        <p:txBody>
          <a:bodyPr/>
          <a:lstStyle/>
          <a:p>
            <a:r>
              <a:rPr lang="en-US" dirty="0" smtClean="0"/>
              <a:t>Review Of James</a:t>
            </a:r>
            <a:endParaRPr lang="en-US" dirty="0"/>
          </a:p>
        </p:txBody>
      </p:sp>
    </p:spTree>
  </p:cSld>
  <p:clrMapOvr>
    <a:masterClrMapping/>
  </p:clrMapOvr>
  <p:transition>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7"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900" decel="100000" fill="hold"/>
                                        <p:tgtEl>
                                          <p:spTgt spid="3">
                                            <p:txEl>
                                              <p:pRg st="0" end="0"/>
                                            </p:txEl>
                                          </p:spTgt>
                                        </p:tgtEl>
                                        <p:attrNameLst>
                                          <p:attrName>ppt_y</p:attrName>
                                        </p:attrNameLst>
                                      </p:cBhvr>
                                      <p:tavLst>
                                        <p:tav tm="0">
                                          <p:val>
                                            <p:strVal val="#ppt_y+1"/>
                                          </p:val>
                                        </p:tav>
                                        <p:tav tm="100000">
                                          <p:val>
                                            <p:strVal val="#ppt_y-.03"/>
                                          </p:val>
                                        </p:tav>
                                      </p:tavLst>
                                    </p:anim>
                                    <p:anim calcmode="lin" valueType="num">
                                      <p:cBhvr>
                                        <p:cTn id="10" dur="100" accel="100000" fill="hold">
                                          <p:stCondLst>
                                            <p:cond delay="900"/>
                                          </p:stCondLst>
                                        </p:cTn>
                                        <p:tgtEl>
                                          <p:spTgt spid="3">
                                            <p:txEl>
                                              <p:pRg st="0" end="0"/>
                                            </p:txEl>
                                          </p:spTgt>
                                        </p:tgtEl>
                                        <p:attrNameLst>
                                          <p:attrName>ppt_y</p:attrName>
                                        </p:attrNameLst>
                                      </p:cBhvr>
                                      <p:tavLst>
                                        <p:tav tm="0">
                                          <p:val>
                                            <p:strVal val="#ppt_y-.03"/>
                                          </p:val>
                                        </p:tav>
                                        <p:tav tm="100000">
                                          <p:val>
                                            <p:strVal val="#ppt_y"/>
                                          </p:val>
                                        </p:tav>
                                      </p:tavLst>
                                    </p:anim>
                                  </p:childTnLst>
                                </p:cTn>
                              </p:par>
                            </p:childTnLst>
                          </p:cTn>
                        </p:par>
                      </p:childTnLst>
                    </p:cTn>
                  </p:par>
                  <p:par>
                    <p:cTn id="11" fill="hold">
                      <p:stCondLst>
                        <p:cond delay="indefinite"/>
                      </p:stCondLst>
                      <p:childTnLst>
                        <p:par>
                          <p:cTn id="12" fill="hold">
                            <p:stCondLst>
                              <p:cond delay="0"/>
                            </p:stCondLst>
                            <p:childTnLst>
                              <p:par>
                                <p:cTn id="13" presetID="37" presetClass="entr" presetSubtype="0" fill="hold" grpId="0"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animEffect transition="in" filter="fade">
                                      <p:cBhvr>
                                        <p:cTn id="15" dur="1000"/>
                                        <p:tgtEl>
                                          <p:spTgt spid="3">
                                            <p:txEl>
                                              <p:pRg st="1" end="1"/>
                                            </p:txEl>
                                          </p:spTgt>
                                        </p:tgtEl>
                                      </p:cBhvr>
                                    </p:animEffect>
                                    <p:anim calcmode="lin" valueType="num">
                                      <p:cBhvr>
                                        <p:cTn id="16"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7" dur="900" decel="100000" fill="hold"/>
                                        <p:tgtEl>
                                          <p:spTgt spid="3">
                                            <p:txEl>
                                              <p:pRg st="1" end="1"/>
                                            </p:txEl>
                                          </p:spTgt>
                                        </p:tgtEl>
                                        <p:attrNameLst>
                                          <p:attrName>ppt_y</p:attrName>
                                        </p:attrNameLst>
                                      </p:cBhvr>
                                      <p:tavLst>
                                        <p:tav tm="0">
                                          <p:val>
                                            <p:strVal val="#ppt_y+1"/>
                                          </p:val>
                                        </p:tav>
                                        <p:tav tm="100000">
                                          <p:val>
                                            <p:strVal val="#ppt_y-.03"/>
                                          </p:val>
                                        </p:tav>
                                      </p:tavLst>
                                    </p:anim>
                                    <p:anim calcmode="lin" valueType="num">
                                      <p:cBhvr>
                                        <p:cTn id="18" dur="100" accel="100000" fill="hold">
                                          <p:stCondLst>
                                            <p:cond delay="900"/>
                                          </p:stCondLst>
                                        </p:cTn>
                                        <p:tgtEl>
                                          <p:spTgt spid="3">
                                            <p:txEl>
                                              <p:pRg st="1" end="1"/>
                                            </p:txEl>
                                          </p:spTgt>
                                        </p:tgtEl>
                                        <p:attrNameLst>
                                          <p:attrName>ppt_y</p:attrName>
                                        </p:attrNameLst>
                                      </p:cBhvr>
                                      <p:tavLst>
                                        <p:tav tm="0">
                                          <p:val>
                                            <p:strVal val="#ppt_y-.03"/>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37" presetClass="entr" presetSubtype="0" fill="hold" grpId="0" nodeType="clickEffect">
                                  <p:stCondLst>
                                    <p:cond delay="0"/>
                                  </p:stCondLst>
                                  <p:childTnLst>
                                    <p:set>
                                      <p:cBhvr>
                                        <p:cTn id="22" dur="1" fill="hold">
                                          <p:stCondLst>
                                            <p:cond delay="0"/>
                                          </p:stCondLst>
                                        </p:cTn>
                                        <p:tgtEl>
                                          <p:spTgt spid="3">
                                            <p:txEl>
                                              <p:pRg st="2" end="2"/>
                                            </p:txEl>
                                          </p:spTgt>
                                        </p:tgtEl>
                                        <p:attrNameLst>
                                          <p:attrName>style.visibility</p:attrName>
                                        </p:attrNameLst>
                                      </p:cBhvr>
                                      <p:to>
                                        <p:strVal val="visible"/>
                                      </p:to>
                                    </p:set>
                                    <p:animEffect transition="in" filter="fade">
                                      <p:cBhvr>
                                        <p:cTn id="23" dur="1000"/>
                                        <p:tgtEl>
                                          <p:spTgt spid="3">
                                            <p:txEl>
                                              <p:pRg st="2" end="2"/>
                                            </p:txEl>
                                          </p:spTgt>
                                        </p:tgtEl>
                                      </p:cBhvr>
                                    </p:animEffect>
                                    <p:anim calcmode="lin" valueType="num">
                                      <p:cBhvr>
                                        <p:cTn id="24"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5" dur="900" decel="100000" fill="hold"/>
                                        <p:tgtEl>
                                          <p:spTgt spid="3">
                                            <p:txEl>
                                              <p:pRg st="2" end="2"/>
                                            </p:txEl>
                                          </p:spTgt>
                                        </p:tgtEl>
                                        <p:attrNameLst>
                                          <p:attrName>ppt_y</p:attrName>
                                        </p:attrNameLst>
                                      </p:cBhvr>
                                      <p:tavLst>
                                        <p:tav tm="0">
                                          <p:val>
                                            <p:strVal val="#ppt_y+1"/>
                                          </p:val>
                                        </p:tav>
                                        <p:tav tm="100000">
                                          <p:val>
                                            <p:strVal val="#ppt_y-.03"/>
                                          </p:val>
                                        </p:tav>
                                      </p:tavLst>
                                    </p:anim>
                                    <p:anim calcmode="lin" valueType="num">
                                      <p:cBhvr>
                                        <p:cTn id="26" dur="100" accel="100000" fill="hold">
                                          <p:stCondLst>
                                            <p:cond delay="900"/>
                                          </p:stCondLst>
                                        </p:cTn>
                                        <p:tgtEl>
                                          <p:spTgt spid="3">
                                            <p:txEl>
                                              <p:pRg st="2" end="2"/>
                                            </p:txEl>
                                          </p:spTgt>
                                        </p:tgtEl>
                                        <p:attrNameLst>
                                          <p:attrName>ppt_y</p:attrName>
                                        </p:attrNameLst>
                                      </p:cBhvr>
                                      <p:tavLst>
                                        <p:tav tm="0">
                                          <p:val>
                                            <p:strVal val="#ppt_y-.03"/>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37" presetClass="entr" presetSubtype="0" fill="hold" grpId="0"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Effect transition="in" filter="fade">
                                      <p:cBhvr>
                                        <p:cTn id="31" dur="1000"/>
                                        <p:tgtEl>
                                          <p:spTgt spid="3">
                                            <p:txEl>
                                              <p:pRg st="3" end="3"/>
                                            </p:txEl>
                                          </p:spTgt>
                                        </p:tgtEl>
                                      </p:cBhvr>
                                    </p:animEffect>
                                    <p:anim calcmode="lin" valueType="num">
                                      <p:cBhvr>
                                        <p:cTn id="32"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3" dur="900" decel="100000" fill="hold"/>
                                        <p:tgtEl>
                                          <p:spTgt spid="3">
                                            <p:txEl>
                                              <p:pRg st="3" end="3"/>
                                            </p:txEl>
                                          </p:spTgt>
                                        </p:tgtEl>
                                        <p:attrNameLst>
                                          <p:attrName>ppt_y</p:attrName>
                                        </p:attrNameLst>
                                      </p:cBhvr>
                                      <p:tavLst>
                                        <p:tav tm="0">
                                          <p:val>
                                            <p:strVal val="#ppt_y+1"/>
                                          </p:val>
                                        </p:tav>
                                        <p:tav tm="100000">
                                          <p:val>
                                            <p:strVal val="#ppt_y-.03"/>
                                          </p:val>
                                        </p:tav>
                                      </p:tavLst>
                                    </p:anim>
                                    <p:anim calcmode="lin" valueType="num">
                                      <p:cBhvr>
                                        <p:cTn id="34" dur="100" accel="100000" fill="hold">
                                          <p:stCondLst>
                                            <p:cond delay="900"/>
                                          </p:stCondLst>
                                        </p:cTn>
                                        <p:tgtEl>
                                          <p:spTgt spid="3">
                                            <p:txEl>
                                              <p:pRg st="3" end="3"/>
                                            </p:txEl>
                                          </p:spTgt>
                                        </p:tgtEl>
                                        <p:attrNameLst>
                                          <p:attrName>ppt_y</p:attrName>
                                        </p:attrNameLst>
                                      </p:cBhvr>
                                      <p:tavLst>
                                        <p:tav tm="0">
                                          <p:val>
                                            <p:strVal val="#ppt_y-.03"/>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37" presetClass="entr" presetSubtype="0" fill="hold" grpId="0" nodeType="clickEffect">
                                  <p:stCondLst>
                                    <p:cond delay="0"/>
                                  </p:stCondLst>
                                  <p:childTnLst>
                                    <p:set>
                                      <p:cBhvr>
                                        <p:cTn id="38" dur="1" fill="hold">
                                          <p:stCondLst>
                                            <p:cond delay="0"/>
                                          </p:stCondLst>
                                        </p:cTn>
                                        <p:tgtEl>
                                          <p:spTgt spid="3">
                                            <p:txEl>
                                              <p:pRg st="4" end="4"/>
                                            </p:txEl>
                                          </p:spTgt>
                                        </p:tgtEl>
                                        <p:attrNameLst>
                                          <p:attrName>style.visibility</p:attrName>
                                        </p:attrNameLst>
                                      </p:cBhvr>
                                      <p:to>
                                        <p:strVal val="visible"/>
                                      </p:to>
                                    </p:set>
                                    <p:animEffect transition="in" filter="fade">
                                      <p:cBhvr>
                                        <p:cTn id="39" dur="1000"/>
                                        <p:tgtEl>
                                          <p:spTgt spid="3">
                                            <p:txEl>
                                              <p:pRg st="4" end="4"/>
                                            </p:txEl>
                                          </p:spTgt>
                                        </p:tgtEl>
                                      </p:cBhvr>
                                    </p:animEffect>
                                    <p:anim calcmode="lin" valueType="num">
                                      <p:cBhvr>
                                        <p:cTn id="40"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41" dur="900" decel="100000" fill="hold"/>
                                        <p:tgtEl>
                                          <p:spTgt spid="3">
                                            <p:txEl>
                                              <p:pRg st="4" end="4"/>
                                            </p:txEl>
                                          </p:spTgt>
                                        </p:tgtEl>
                                        <p:attrNameLst>
                                          <p:attrName>ppt_y</p:attrName>
                                        </p:attrNameLst>
                                      </p:cBhvr>
                                      <p:tavLst>
                                        <p:tav tm="0">
                                          <p:val>
                                            <p:strVal val="#ppt_y+1"/>
                                          </p:val>
                                        </p:tav>
                                        <p:tav tm="100000">
                                          <p:val>
                                            <p:strVal val="#ppt_y-.03"/>
                                          </p:val>
                                        </p:tav>
                                      </p:tavLst>
                                    </p:anim>
                                    <p:anim calcmode="lin" valueType="num">
                                      <p:cBhvr>
                                        <p:cTn id="42" dur="100" accel="100000" fill="hold">
                                          <p:stCondLst>
                                            <p:cond delay="900"/>
                                          </p:stCondLst>
                                        </p:cTn>
                                        <p:tgtEl>
                                          <p:spTgt spid="3">
                                            <p:txEl>
                                              <p:pRg st="4" end="4"/>
                                            </p:txEl>
                                          </p:spTgt>
                                        </p:tgtEl>
                                        <p:attrNameLst>
                                          <p:attrName>ppt_y</p:attrName>
                                        </p:attrNameLst>
                                      </p:cBhvr>
                                      <p:tavLst>
                                        <p:tav tm="0">
                                          <p:val>
                                            <p:strVal val="#ppt_y-.03"/>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37" presetClass="entr" presetSubtype="0" fill="hold" grpId="0" nodeType="clickEffect">
                                  <p:stCondLst>
                                    <p:cond delay="0"/>
                                  </p:stCondLst>
                                  <p:childTnLst>
                                    <p:set>
                                      <p:cBhvr>
                                        <p:cTn id="46" dur="1" fill="hold">
                                          <p:stCondLst>
                                            <p:cond delay="0"/>
                                          </p:stCondLst>
                                        </p:cTn>
                                        <p:tgtEl>
                                          <p:spTgt spid="3">
                                            <p:txEl>
                                              <p:pRg st="5" end="5"/>
                                            </p:txEl>
                                          </p:spTgt>
                                        </p:tgtEl>
                                        <p:attrNameLst>
                                          <p:attrName>style.visibility</p:attrName>
                                        </p:attrNameLst>
                                      </p:cBhvr>
                                      <p:to>
                                        <p:strVal val="visible"/>
                                      </p:to>
                                    </p:set>
                                    <p:animEffect transition="in" filter="fade">
                                      <p:cBhvr>
                                        <p:cTn id="47" dur="1000"/>
                                        <p:tgtEl>
                                          <p:spTgt spid="3">
                                            <p:txEl>
                                              <p:pRg st="5" end="5"/>
                                            </p:txEl>
                                          </p:spTgt>
                                        </p:tgtEl>
                                      </p:cBhvr>
                                    </p:animEffect>
                                    <p:anim calcmode="lin" valueType="num">
                                      <p:cBhvr>
                                        <p:cTn id="48"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49" dur="900" decel="100000" fill="hold"/>
                                        <p:tgtEl>
                                          <p:spTgt spid="3">
                                            <p:txEl>
                                              <p:pRg st="5" end="5"/>
                                            </p:txEl>
                                          </p:spTgt>
                                        </p:tgtEl>
                                        <p:attrNameLst>
                                          <p:attrName>ppt_y</p:attrName>
                                        </p:attrNameLst>
                                      </p:cBhvr>
                                      <p:tavLst>
                                        <p:tav tm="0">
                                          <p:val>
                                            <p:strVal val="#ppt_y+1"/>
                                          </p:val>
                                        </p:tav>
                                        <p:tav tm="100000">
                                          <p:val>
                                            <p:strVal val="#ppt_y-.03"/>
                                          </p:val>
                                        </p:tav>
                                      </p:tavLst>
                                    </p:anim>
                                    <p:anim calcmode="lin" valueType="num">
                                      <p:cBhvr>
                                        <p:cTn id="50" dur="100" accel="100000" fill="hold">
                                          <p:stCondLst>
                                            <p:cond delay="900"/>
                                          </p:stCondLst>
                                        </p:cTn>
                                        <p:tgtEl>
                                          <p:spTgt spid="3">
                                            <p:txEl>
                                              <p:pRg st="5" end="5"/>
                                            </p:txEl>
                                          </p:spTgt>
                                        </p:tgtEl>
                                        <p:attrNameLst>
                                          <p:attrName>ppt_y</p:attrName>
                                        </p:attrNameLst>
                                      </p:cBhvr>
                                      <p:tavLst>
                                        <p:tav tm="0">
                                          <p:val>
                                            <p:strVal val="#ppt_y-.03"/>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37" presetClass="entr" presetSubtype="0" fill="hold" grpId="0" nodeType="clickEffect">
                                  <p:stCondLst>
                                    <p:cond delay="0"/>
                                  </p:stCondLst>
                                  <p:childTnLst>
                                    <p:set>
                                      <p:cBhvr>
                                        <p:cTn id="54" dur="1" fill="hold">
                                          <p:stCondLst>
                                            <p:cond delay="0"/>
                                          </p:stCondLst>
                                        </p:cTn>
                                        <p:tgtEl>
                                          <p:spTgt spid="3">
                                            <p:txEl>
                                              <p:pRg st="6" end="6"/>
                                            </p:txEl>
                                          </p:spTgt>
                                        </p:tgtEl>
                                        <p:attrNameLst>
                                          <p:attrName>style.visibility</p:attrName>
                                        </p:attrNameLst>
                                      </p:cBhvr>
                                      <p:to>
                                        <p:strVal val="visible"/>
                                      </p:to>
                                    </p:set>
                                    <p:animEffect transition="in" filter="fade">
                                      <p:cBhvr>
                                        <p:cTn id="55" dur="1000"/>
                                        <p:tgtEl>
                                          <p:spTgt spid="3">
                                            <p:txEl>
                                              <p:pRg st="6" end="6"/>
                                            </p:txEl>
                                          </p:spTgt>
                                        </p:tgtEl>
                                      </p:cBhvr>
                                    </p:animEffect>
                                    <p:anim calcmode="lin" valueType="num">
                                      <p:cBhvr>
                                        <p:cTn id="56"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57" dur="900" decel="100000" fill="hold"/>
                                        <p:tgtEl>
                                          <p:spTgt spid="3">
                                            <p:txEl>
                                              <p:pRg st="6" end="6"/>
                                            </p:txEl>
                                          </p:spTgt>
                                        </p:tgtEl>
                                        <p:attrNameLst>
                                          <p:attrName>ppt_y</p:attrName>
                                        </p:attrNameLst>
                                      </p:cBhvr>
                                      <p:tavLst>
                                        <p:tav tm="0">
                                          <p:val>
                                            <p:strVal val="#ppt_y+1"/>
                                          </p:val>
                                        </p:tav>
                                        <p:tav tm="100000">
                                          <p:val>
                                            <p:strVal val="#ppt_y-.03"/>
                                          </p:val>
                                        </p:tav>
                                      </p:tavLst>
                                    </p:anim>
                                    <p:anim calcmode="lin" valueType="num">
                                      <p:cBhvr>
                                        <p:cTn id="58" dur="100" accel="100000" fill="hold">
                                          <p:stCondLst>
                                            <p:cond delay="900"/>
                                          </p:stCondLst>
                                        </p:cTn>
                                        <p:tgtEl>
                                          <p:spTgt spid="3">
                                            <p:txEl>
                                              <p:pRg st="6" end="6"/>
                                            </p:txEl>
                                          </p:spTgt>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981200"/>
            <a:ext cx="8686800" cy="4525963"/>
          </a:xfrm>
        </p:spPr>
        <p:txBody>
          <a:bodyPr>
            <a:normAutofit/>
          </a:bodyPr>
          <a:lstStyle/>
          <a:p>
            <a:pPr>
              <a:buNone/>
            </a:pPr>
            <a:r>
              <a:rPr lang="en-US" sz="2800" b="1" i="1" dirty="0" smtClean="0">
                <a:solidFill>
                  <a:srgbClr val="FF0000"/>
                </a:solidFill>
              </a:rPr>
              <a:t>“Shall cover a multitude of sins.”</a:t>
            </a:r>
            <a:endParaRPr lang="en-US" sz="2800" b="1" dirty="0" smtClean="0">
              <a:solidFill>
                <a:srgbClr val="FF0000"/>
              </a:solidFill>
            </a:endParaRPr>
          </a:p>
          <a:p>
            <a:pPr>
              <a:buNone/>
            </a:pPr>
            <a:r>
              <a:rPr lang="en-US" b="1" u="sng" dirty="0" smtClean="0"/>
              <a:t>How are sins covered</a:t>
            </a:r>
            <a:r>
              <a:rPr lang="en-US" b="1" i="1" dirty="0" smtClean="0"/>
              <a:t>?</a:t>
            </a:r>
          </a:p>
          <a:p>
            <a:endParaRPr lang="en-US" dirty="0" smtClean="0"/>
          </a:p>
          <a:p>
            <a:r>
              <a:rPr lang="en-US" dirty="0" smtClean="0"/>
              <a:t>Not through hiding. Prov. 28:13; Heb. 4:13; </a:t>
            </a:r>
            <a:br>
              <a:rPr lang="en-US" dirty="0" smtClean="0"/>
            </a:br>
            <a:r>
              <a:rPr lang="en-US" dirty="0" smtClean="0"/>
              <a:t>Eccl. 12:14; Num. 32:23</a:t>
            </a:r>
          </a:p>
          <a:p>
            <a:r>
              <a:rPr lang="en-US" dirty="0" smtClean="0"/>
              <a:t>Only through forgiveness.  Ps. 32:1ff; </a:t>
            </a:r>
            <a:br>
              <a:rPr lang="en-US" dirty="0" smtClean="0"/>
            </a:br>
            <a:r>
              <a:rPr lang="en-US" dirty="0" smtClean="0"/>
              <a:t>cf. Rom. 4:1-8; </a:t>
            </a:r>
          </a:p>
          <a:p>
            <a:r>
              <a:rPr lang="en-US" dirty="0" smtClean="0"/>
              <a:t>Jews on Pentecost. Acts 2</a:t>
            </a:r>
          </a:p>
          <a:p>
            <a:r>
              <a:rPr lang="en-US" dirty="0" smtClean="0"/>
              <a:t>Brethren.  Gal. 6:1ff	</a:t>
            </a:r>
          </a:p>
        </p:txBody>
      </p:sp>
      <p:sp>
        <p:nvSpPr>
          <p:cNvPr id="4" name="Slide Number Placeholder 3"/>
          <p:cNvSpPr>
            <a:spLocks noGrp="1"/>
          </p:cNvSpPr>
          <p:nvPr>
            <p:ph type="sldNum" sz="quarter" idx="12"/>
          </p:nvPr>
        </p:nvSpPr>
        <p:spPr/>
        <p:txBody>
          <a:bodyPr/>
          <a:lstStyle/>
          <a:p>
            <a:fld id="{C9E5F38D-733F-43FB-A579-CD1BFE331B4E}" type="slidenum">
              <a:rPr lang="en-US" smtClean="0"/>
              <a:pPr/>
              <a:t>20</a:t>
            </a:fld>
            <a:endParaRPr lang="en-US"/>
          </a:p>
        </p:txBody>
      </p:sp>
      <p:sp>
        <p:nvSpPr>
          <p:cNvPr id="2" name="Title 1"/>
          <p:cNvSpPr>
            <a:spLocks noGrp="1"/>
          </p:cNvSpPr>
          <p:nvPr>
            <p:ph type="title"/>
          </p:nvPr>
        </p:nvSpPr>
        <p:spPr/>
        <p:txBody>
          <a:bodyPr/>
          <a:lstStyle/>
          <a:p>
            <a:r>
              <a:rPr lang="en-US" dirty="0" smtClean="0"/>
              <a:t>Saving A Soul From Death</a:t>
            </a:r>
            <a:endParaRPr lang="en-US" dirty="0"/>
          </a:p>
        </p:txBody>
      </p:sp>
      <p:sp>
        <p:nvSpPr>
          <p:cNvPr id="5" name="Line Callout 1 4"/>
          <p:cNvSpPr/>
          <p:nvPr/>
        </p:nvSpPr>
        <p:spPr>
          <a:xfrm>
            <a:off x="6019800" y="4648200"/>
            <a:ext cx="2819400" cy="1295400"/>
          </a:xfrm>
          <a:prstGeom prst="borderCallout1">
            <a:avLst>
              <a:gd name="adj1" fmla="val 14472"/>
              <a:gd name="adj2" fmla="val -471"/>
              <a:gd name="adj3" fmla="val -174131"/>
              <a:gd name="adj4" fmla="val -47178"/>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smtClean="0">
                <a:solidFill>
                  <a:schemeClr val="bg1"/>
                </a:solidFill>
              </a:rPr>
              <a:t>Is it worth it???</a:t>
            </a:r>
            <a:endParaRPr lang="en-US" sz="2800" b="1" dirty="0">
              <a:solidFill>
                <a:schemeClr val="bg1"/>
              </a:solidFill>
            </a:endParaRPr>
          </a:p>
        </p:txBody>
      </p:sp>
    </p:spTree>
  </p:cSld>
  <p:clrMapOvr>
    <a:masterClrMapping/>
  </p:clrMapOvr>
  <p:transition>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7" presetClass="entr" presetSubtype="0" fill="hold" grpId="0"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animEffect transition="in" filter="fade">
                                      <p:cBhvr>
                                        <p:cTn id="7" dur="1000"/>
                                        <p:tgtEl>
                                          <p:spTgt spid="3">
                                            <p:txEl>
                                              <p:pRg st="3" end="3"/>
                                            </p:txEl>
                                          </p:spTgt>
                                        </p:tgtEl>
                                      </p:cBhvr>
                                    </p:animEffect>
                                    <p:anim calcmode="lin" valueType="num">
                                      <p:cBhvr>
                                        <p:cTn id="8"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9" dur="900" decel="100000" fill="hold"/>
                                        <p:tgtEl>
                                          <p:spTgt spid="3">
                                            <p:txEl>
                                              <p:pRg st="3" end="3"/>
                                            </p:txEl>
                                          </p:spTgt>
                                        </p:tgtEl>
                                        <p:attrNameLst>
                                          <p:attrName>ppt_y</p:attrName>
                                        </p:attrNameLst>
                                      </p:cBhvr>
                                      <p:tavLst>
                                        <p:tav tm="0">
                                          <p:val>
                                            <p:strVal val="#ppt_y+1"/>
                                          </p:val>
                                        </p:tav>
                                        <p:tav tm="100000">
                                          <p:val>
                                            <p:strVal val="#ppt_y-.03"/>
                                          </p:val>
                                        </p:tav>
                                      </p:tavLst>
                                    </p:anim>
                                    <p:anim calcmode="lin" valueType="num">
                                      <p:cBhvr>
                                        <p:cTn id="10" dur="100" accel="100000" fill="hold">
                                          <p:stCondLst>
                                            <p:cond delay="900"/>
                                          </p:stCondLst>
                                        </p:cTn>
                                        <p:tgtEl>
                                          <p:spTgt spid="3">
                                            <p:txEl>
                                              <p:pRg st="3" end="3"/>
                                            </p:txEl>
                                          </p:spTgt>
                                        </p:tgtEl>
                                        <p:attrNameLst>
                                          <p:attrName>ppt_y</p:attrName>
                                        </p:attrNameLst>
                                      </p:cBhvr>
                                      <p:tavLst>
                                        <p:tav tm="0">
                                          <p:val>
                                            <p:strVal val="#ppt_y-.03"/>
                                          </p:val>
                                        </p:tav>
                                        <p:tav tm="100000">
                                          <p:val>
                                            <p:strVal val="#ppt_y"/>
                                          </p:val>
                                        </p:tav>
                                      </p:tavLst>
                                    </p:anim>
                                  </p:childTnLst>
                                </p:cTn>
                              </p:par>
                            </p:childTnLst>
                          </p:cTn>
                        </p:par>
                      </p:childTnLst>
                    </p:cTn>
                  </p:par>
                  <p:par>
                    <p:cTn id="11" fill="hold">
                      <p:stCondLst>
                        <p:cond delay="indefinite"/>
                      </p:stCondLst>
                      <p:childTnLst>
                        <p:par>
                          <p:cTn id="12" fill="hold">
                            <p:stCondLst>
                              <p:cond delay="0"/>
                            </p:stCondLst>
                            <p:childTnLst>
                              <p:par>
                                <p:cTn id="13" presetID="37" presetClass="entr" presetSubtype="0" fill="hold" grpId="0"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animEffect transition="in" filter="fade">
                                      <p:cBhvr>
                                        <p:cTn id="15" dur="1000"/>
                                        <p:tgtEl>
                                          <p:spTgt spid="3">
                                            <p:txEl>
                                              <p:pRg st="4" end="4"/>
                                            </p:txEl>
                                          </p:spTgt>
                                        </p:tgtEl>
                                      </p:cBhvr>
                                    </p:animEffect>
                                    <p:anim calcmode="lin" valueType="num">
                                      <p:cBhvr>
                                        <p:cTn id="16"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17" dur="900" decel="100000" fill="hold"/>
                                        <p:tgtEl>
                                          <p:spTgt spid="3">
                                            <p:txEl>
                                              <p:pRg st="4" end="4"/>
                                            </p:txEl>
                                          </p:spTgt>
                                        </p:tgtEl>
                                        <p:attrNameLst>
                                          <p:attrName>ppt_y</p:attrName>
                                        </p:attrNameLst>
                                      </p:cBhvr>
                                      <p:tavLst>
                                        <p:tav tm="0">
                                          <p:val>
                                            <p:strVal val="#ppt_y+1"/>
                                          </p:val>
                                        </p:tav>
                                        <p:tav tm="100000">
                                          <p:val>
                                            <p:strVal val="#ppt_y-.03"/>
                                          </p:val>
                                        </p:tav>
                                      </p:tavLst>
                                    </p:anim>
                                    <p:anim calcmode="lin" valueType="num">
                                      <p:cBhvr>
                                        <p:cTn id="18" dur="100" accel="100000" fill="hold">
                                          <p:stCondLst>
                                            <p:cond delay="900"/>
                                          </p:stCondLst>
                                        </p:cTn>
                                        <p:tgtEl>
                                          <p:spTgt spid="3">
                                            <p:txEl>
                                              <p:pRg st="4" end="4"/>
                                            </p:txEl>
                                          </p:spTgt>
                                        </p:tgtEl>
                                        <p:attrNameLst>
                                          <p:attrName>ppt_y</p:attrName>
                                        </p:attrNameLst>
                                      </p:cBhvr>
                                      <p:tavLst>
                                        <p:tav tm="0">
                                          <p:val>
                                            <p:strVal val="#ppt_y-.03"/>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37" presetClass="entr" presetSubtype="0" fill="hold" grpId="0"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animEffect transition="in" filter="fade">
                                      <p:cBhvr>
                                        <p:cTn id="23" dur="1000"/>
                                        <p:tgtEl>
                                          <p:spTgt spid="3">
                                            <p:txEl>
                                              <p:pRg st="5" end="5"/>
                                            </p:txEl>
                                          </p:spTgt>
                                        </p:tgtEl>
                                      </p:cBhvr>
                                    </p:animEffect>
                                    <p:anim calcmode="lin" valueType="num">
                                      <p:cBhvr>
                                        <p:cTn id="24"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25" dur="900" decel="100000" fill="hold"/>
                                        <p:tgtEl>
                                          <p:spTgt spid="3">
                                            <p:txEl>
                                              <p:pRg st="5" end="5"/>
                                            </p:txEl>
                                          </p:spTgt>
                                        </p:tgtEl>
                                        <p:attrNameLst>
                                          <p:attrName>ppt_y</p:attrName>
                                        </p:attrNameLst>
                                      </p:cBhvr>
                                      <p:tavLst>
                                        <p:tav tm="0">
                                          <p:val>
                                            <p:strVal val="#ppt_y+1"/>
                                          </p:val>
                                        </p:tav>
                                        <p:tav tm="100000">
                                          <p:val>
                                            <p:strVal val="#ppt_y-.03"/>
                                          </p:val>
                                        </p:tav>
                                      </p:tavLst>
                                    </p:anim>
                                    <p:anim calcmode="lin" valueType="num">
                                      <p:cBhvr>
                                        <p:cTn id="26" dur="100" accel="100000" fill="hold">
                                          <p:stCondLst>
                                            <p:cond delay="900"/>
                                          </p:stCondLst>
                                        </p:cTn>
                                        <p:tgtEl>
                                          <p:spTgt spid="3">
                                            <p:txEl>
                                              <p:pRg st="5" end="5"/>
                                            </p:txEl>
                                          </p:spTgt>
                                        </p:tgtEl>
                                        <p:attrNameLst>
                                          <p:attrName>ppt_y</p:attrName>
                                        </p:attrNameLst>
                                      </p:cBhvr>
                                      <p:tavLst>
                                        <p:tav tm="0">
                                          <p:val>
                                            <p:strVal val="#ppt_y-.03"/>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37" presetClass="entr" presetSubtype="0" fill="hold" grpId="0"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animEffect transition="in" filter="fade">
                                      <p:cBhvr>
                                        <p:cTn id="31" dur="1000"/>
                                        <p:tgtEl>
                                          <p:spTgt spid="3">
                                            <p:txEl>
                                              <p:pRg st="6" end="6"/>
                                            </p:txEl>
                                          </p:spTgt>
                                        </p:tgtEl>
                                      </p:cBhvr>
                                    </p:animEffect>
                                    <p:anim calcmode="lin" valueType="num">
                                      <p:cBhvr>
                                        <p:cTn id="32"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33" dur="900" decel="100000" fill="hold"/>
                                        <p:tgtEl>
                                          <p:spTgt spid="3">
                                            <p:txEl>
                                              <p:pRg st="6" end="6"/>
                                            </p:txEl>
                                          </p:spTgt>
                                        </p:tgtEl>
                                        <p:attrNameLst>
                                          <p:attrName>ppt_y</p:attrName>
                                        </p:attrNameLst>
                                      </p:cBhvr>
                                      <p:tavLst>
                                        <p:tav tm="0">
                                          <p:val>
                                            <p:strVal val="#ppt_y+1"/>
                                          </p:val>
                                        </p:tav>
                                        <p:tav tm="100000">
                                          <p:val>
                                            <p:strVal val="#ppt_y-.03"/>
                                          </p:val>
                                        </p:tav>
                                      </p:tavLst>
                                    </p:anim>
                                    <p:anim calcmode="lin" valueType="num">
                                      <p:cBhvr>
                                        <p:cTn id="34" dur="100" accel="100000" fill="hold">
                                          <p:stCondLst>
                                            <p:cond delay="900"/>
                                          </p:stCondLst>
                                        </p:cTn>
                                        <p:tgtEl>
                                          <p:spTgt spid="3">
                                            <p:txEl>
                                              <p:pRg st="6" end="6"/>
                                            </p:txEl>
                                          </p:spTgt>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buNone/>
            </a:pPr>
            <a:r>
              <a:rPr lang="en-US" b="1" u="sng" dirty="0" smtClean="0">
                <a:solidFill>
                  <a:srgbClr val="FF0000"/>
                </a:solidFill>
              </a:rPr>
              <a:t>Importance of the responsibility</a:t>
            </a:r>
            <a:r>
              <a:rPr lang="en-US" b="1" dirty="0" smtClean="0">
                <a:solidFill>
                  <a:srgbClr val="FF0000"/>
                </a:solidFill>
              </a:rPr>
              <a:t>. </a:t>
            </a:r>
          </a:p>
          <a:p>
            <a:r>
              <a:rPr lang="en-US" dirty="0" smtClean="0"/>
              <a:t>Jesus to </a:t>
            </a:r>
            <a:r>
              <a:rPr lang="en-US" dirty="0" err="1" smtClean="0"/>
              <a:t>Zacchaeus</a:t>
            </a:r>
            <a:r>
              <a:rPr lang="en-US" dirty="0" smtClean="0"/>
              <a:t>.  </a:t>
            </a:r>
            <a:r>
              <a:rPr lang="en-US" dirty="0" err="1" smtClean="0"/>
              <a:t>Lk</a:t>
            </a:r>
            <a:r>
              <a:rPr lang="en-US" dirty="0" smtClean="0"/>
              <a:t>. 19:10-11</a:t>
            </a:r>
          </a:p>
          <a:p>
            <a:r>
              <a:rPr lang="en-US" dirty="0" smtClean="0"/>
              <a:t>Jesus is the good shepherd.  </a:t>
            </a:r>
            <a:r>
              <a:rPr lang="en-US" dirty="0" err="1" smtClean="0"/>
              <a:t>Jno</a:t>
            </a:r>
            <a:r>
              <a:rPr lang="en-US" dirty="0" smtClean="0"/>
              <a:t>. 10:11; </a:t>
            </a:r>
            <a:br>
              <a:rPr lang="en-US" dirty="0" smtClean="0"/>
            </a:br>
            <a:r>
              <a:rPr lang="en-US" dirty="0" smtClean="0"/>
              <a:t>cf. 17-18</a:t>
            </a:r>
          </a:p>
          <a:p>
            <a:r>
              <a:rPr lang="en-US" dirty="0" smtClean="0"/>
              <a:t>Why?  Because of love for the lost. Rom. 5:8; </a:t>
            </a:r>
            <a:r>
              <a:rPr lang="en-US" dirty="0" err="1" smtClean="0"/>
              <a:t>Jno</a:t>
            </a:r>
            <a:r>
              <a:rPr lang="en-US" dirty="0" smtClean="0"/>
              <a:t>. 3:16; cf. </a:t>
            </a:r>
            <a:r>
              <a:rPr lang="en-US" dirty="0" err="1" smtClean="0"/>
              <a:t>Lk</a:t>
            </a:r>
            <a:r>
              <a:rPr lang="en-US" dirty="0" smtClean="0"/>
              <a:t>. 15</a:t>
            </a:r>
            <a:endParaRPr lang="en-US" dirty="0"/>
          </a:p>
        </p:txBody>
      </p:sp>
      <p:sp>
        <p:nvSpPr>
          <p:cNvPr id="4" name="Slide Number Placeholder 3"/>
          <p:cNvSpPr>
            <a:spLocks noGrp="1"/>
          </p:cNvSpPr>
          <p:nvPr>
            <p:ph type="sldNum" sz="quarter" idx="12"/>
          </p:nvPr>
        </p:nvSpPr>
        <p:spPr/>
        <p:txBody>
          <a:bodyPr/>
          <a:lstStyle/>
          <a:p>
            <a:fld id="{C9E5F38D-733F-43FB-A579-CD1BFE331B4E}" type="slidenum">
              <a:rPr lang="en-US" smtClean="0"/>
              <a:pPr/>
              <a:t>3</a:t>
            </a:fld>
            <a:endParaRPr lang="en-US"/>
          </a:p>
        </p:txBody>
      </p:sp>
      <p:sp>
        <p:nvSpPr>
          <p:cNvPr id="2" name="Title 1"/>
          <p:cNvSpPr>
            <a:spLocks noGrp="1"/>
          </p:cNvSpPr>
          <p:nvPr>
            <p:ph type="title"/>
          </p:nvPr>
        </p:nvSpPr>
        <p:spPr/>
        <p:txBody>
          <a:bodyPr/>
          <a:lstStyle/>
          <a:p>
            <a:r>
              <a:rPr lang="en-US" dirty="0" smtClean="0"/>
              <a:t>Saving A Soul From Death</a:t>
            </a:r>
            <a:endParaRPr lang="en-US" dirty="0"/>
          </a:p>
        </p:txBody>
      </p:sp>
    </p:spTree>
  </p:cSld>
  <p:clrMapOvr>
    <a:masterClrMapping/>
  </p:clrMapOvr>
  <p:transition>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7"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1000"/>
                                        <p:tgtEl>
                                          <p:spTgt spid="3">
                                            <p:txEl>
                                              <p:pRg st="1" end="1"/>
                                            </p:txEl>
                                          </p:spTgt>
                                        </p:tgtEl>
                                      </p:cBhvr>
                                    </p:animEffect>
                                    <p:anim calcmode="lin" valueType="num">
                                      <p:cBhvr>
                                        <p:cTn id="8"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9" dur="900" decel="100000" fill="hold"/>
                                        <p:tgtEl>
                                          <p:spTgt spid="3">
                                            <p:txEl>
                                              <p:pRg st="1" end="1"/>
                                            </p:txEl>
                                          </p:spTgt>
                                        </p:tgtEl>
                                        <p:attrNameLst>
                                          <p:attrName>ppt_y</p:attrName>
                                        </p:attrNameLst>
                                      </p:cBhvr>
                                      <p:tavLst>
                                        <p:tav tm="0">
                                          <p:val>
                                            <p:strVal val="#ppt_y+1"/>
                                          </p:val>
                                        </p:tav>
                                        <p:tav tm="100000">
                                          <p:val>
                                            <p:strVal val="#ppt_y-.03"/>
                                          </p:val>
                                        </p:tav>
                                      </p:tavLst>
                                    </p:anim>
                                    <p:anim calcmode="lin" valueType="num">
                                      <p:cBhvr>
                                        <p:cTn id="10" dur="100" accel="100000" fill="hold">
                                          <p:stCondLst>
                                            <p:cond delay="900"/>
                                          </p:stCondLst>
                                        </p:cTn>
                                        <p:tgtEl>
                                          <p:spTgt spid="3">
                                            <p:txEl>
                                              <p:pRg st="1" end="1"/>
                                            </p:txEl>
                                          </p:spTgt>
                                        </p:tgtEl>
                                        <p:attrNameLst>
                                          <p:attrName>ppt_y</p:attrName>
                                        </p:attrNameLst>
                                      </p:cBhvr>
                                      <p:tavLst>
                                        <p:tav tm="0">
                                          <p:val>
                                            <p:strVal val="#ppt_y-.03"/>
                                          </p:val>
                                        </p:tav>
                                        <p:tav tm="100000">
                                          <p:val>
                                            <p:strVal val="#ppt_y"/>
                                          </p:val>
                                        </p:tav>
                                      </p:tavLst>
                                    </p:anim>
                                  </p:childTnLst>
                                </p:cTn>
                              </p:par>
                            </p:childTnLst>
                          </p:cTn>
                        </p:par>
                      </p:childTnLst>
                    </p:cTn>
                  </p:par>
                  <p:par>
                    <p:cTn id="11" fill="hold">
                      <p:stCondLst>
                        <p:cond delay="indefinite"/>
                      </p:stCondLst>
                      <p:childTnLst>
                        <p:par>
                          <p:cTn id="12" fill="hold">
                            <p:stCondLst>
                              <p:cond delay="0"/>
                            </p:stCondLst>
                            <p:childTnLst>
                              <p:par>
                                <p:cTn id="13" presetID="37"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fade">
                                      <p:cBhvr>
                                        <p:cTn id="15" dur="1000"/>
                                        <p:tgtEl>
                                          <p:spTgt spid="3">
                                            <p:txEl>
                                              <p:pRg st="2" end="2"/>
                                            </p:txEl>
                                          </p:spTgt>
                                        </p:tgtEl>
                                      </p:cBhvr>
                                    </p:animEffect>
                                    <p:anim calcmode="lin" valueType="num">
                                      <p:cBhvr>
                                        <p:cTn id="16"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7" dur="900" decel="100000" fill="hold"/>
                                        <p:tgtEl>
                                          <p:spTgt spid="3">
                                            <p:txEl>
                                              <p:pRg st="2" end="2"/>
                                            </p:txEl>
                                          </p:spTgt>
                                        </p:tgtEl>
                                        <p:attrNameLst>
                                          <p:attrName>ppt_y</p:attrName>
                                        </p:attrNameLst>
                                      </p:cBhvr>
                                      <p:tavLst>
                                        <p:tav tm="0">
                                          <p:val>
                                            <p:strVal val="#ppt_y+1"/>
                                          </p:val>
                                        </p:tav>
                                        <p:tav tm="100000">
                                          <p:val>
                                            <p:strVal val="#ppt_y-.03"/>
                                          </p:val>
                                        </p:tav>
                                      </p:tavLst>
                                    </p:anim>
                                    <p:anim calcmode="lin" valueType="num">
                                      <p:cBhvr>
                                        <p:cTn id="18" dur="100" accel="100000" fill="hold">
                                          <p:stCondLst>
                                            <p:cond delay="900"/>
                                          </p:stCondLst>
                                        </p:cTn>
                                        <p:tgtEl>
                                          <p:spTgt spid="3">
                                            <p:txEl>
                                              <p:pRg st="2" end="2"/>
                                            </p:txEl>
                                          </p:spTgt>
                                        </p:tgtEl>
                                        <p:attrNameLst>
                                          <p:attrName>ppt_y</p:attrName>
                                        </p:attrNameLst>
                                      </p:cBhvr>
                                      <p:tavLst>
                                        <p:tav tm="0">
                                          <p:val>
                                            <p:strVal val="#ppt_y-.03"/>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37" presetClass="entr" presetSubtype="0" fill="hold" grpId="0" nodeType="clickEffect">
                                  <p:stCondLst>
                                    <p:cond delay="0"/>
                                  </p:stCondLst>
                                  <p:childTnLst>
                                    <p:set>
                                      <p:cBhvr>
                                        <p:cTn id="22" dur="1" fill="hold">
                                          <p:stCondLst>
                                            <p:cond delay="0"/>
                                          </p:stCondLst>
                                        </p:cTn>
                                        <p:tgtEl>
                                          <p:spTgt spid="3">
                                            <p:txEl>
                                              <p:pRg st="3" end="3"/>
                                            </p:txEl>
                                          </p:spTgt>
                                        </p:tgtEl>
                                        <p:attrNameLst>
                                          <p:attrName>style.visibility</p:attrName>
                                        </p:attrNameLst>
                                      </p:cBhvr>
                                      <p:to>
                                        <p:strVal val="visible"/>
                                      </p:to>
                                    </p:set>
                                    <p:animEffect transition="in" filter="fade">
                                      <p:cBhvr>
                                        <p:cTn id="23" dur="1000"/>
                                        <p:tgtEl>
                                          <p:spTgt spid="3">
                                            <p:txEl>
                                              <p:pRg st="3" end="3"/>
                                            </p:txEl>
                                          </p:spTgt>
                                        </p:tgtEl>
                                      </p:cBhvr>
                                    </p:animEffect>
                                    <p:anim calcmode="lin" valueType="num">
                                      <p:cBhvr>
                                        <p:cTn id="24"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5" dur="900" decel="100000" fill="hold"/>
                                        <p:tgtEl>
                                          <p:spTgt spid="3">
                                            <p:txEl>
                                              <p:pRg st="3" end="3"/>
                                            </p:txEl>
                                          </p:spTgt>
                                        </p:tgtEl>
                                        <p:attrNameLst>
                                          <p:attrName>ppt_y</p:attrName>
                                        </p:attrNameLst>
                                      </p:cBhvr>
                                      <p:tavLst>
                                        <p:tav tm="0">
                                          <p:val>
                                            <p:strVal val="#ppt_y+1"/>
                                          </p:val>
                                        </p:tav>
                                        <p:tav tm="100000">
                                          <p:val>
                                            <p:strVal val="#ppt_y-.03"/>
                                          </p:val>
                                        </p:tav>
                                      </p:tavLst>
                                    </p:anim>
                                    <p:anim calcmode="lin" valueType="num">
                                      <p:cBhvr>
                                        <p:cTn id="26" dur="100" accel="100000" fill="hold">
                                          <p:stCondLst>
                                            <p:cond delay="900"/>
                                          </p:stCondLst>
                                        </p:cTn>
                                        <p:tgtEl>
                                          <p:spTgt spid="3">
                                            <p:txEl>
                                              <p:pRg st="3" end="3"/>
                                            </p:txEl>
                                          </p:spTgt>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a:buNone/>
            </a:pPr>
            <a:r>
              <a:rPr lang="en-US" i="1" dirty="0" smtClean="0"/>
              <a:t>James 5:19</a:t>
            </a:r>
          </a:p>
          <a:p>
            <a:r>
              <a:rPr lang="en-US" i="1" dirty="0" smtClean="0"/>
              <a:t>“My brethren, if any among you </a:t>
            </a:r>
            <a:r>
              <a:rPr lang="en-US" i="1" u="sng" dirty="0" smtClean="0"/>
              <a:t>err from the truth</a:t>
            </a:r>
            <a:r>
              <a:rPr lang="en-US" i="1" dirty="0" smtClean="0"/>
              <a:t>,” ASV</a:t>
            </a:r>
          </a:p>
          <a:p>
            <a:endParaRPr lang="en-US" i="1" dirty="0" smtClean="0"/>
          </a:p>
          <a:p>
            <a:r>
              <a:rPr lang="en-US" i="1" dirty="0" smtClean="0"/>
              <a:t>“Brethren, if anyone among you </a:t>
            </a:r>
            <a:r>
              <a:rPr lang="en-US" i="1" u="sng" dirty="0" smtClean="0"/>
              <a:t>wanders from the truth</a:t>
            </a:r>
            <a:r>
              <a:rPr lang="en-US" i="1" dirty="0" smtClean="0"/>
              <a:t>,” NKJV</a:t>
            </a:r>
          </a:p>
          <a:p>
            <a:endParaRPr lang="en-US" i="1" dirty="0" smtClean="0"/>
          </a:p>
          <a:p>
            <a:r>
              <a:rPr lang="en-US" i="1" dirty="0" smtClean="0"/>
              <a:t>“My brethren, if any among you </a:t>
            </a:r>
            <a:r>
              <a:rPr lang="en-US" i="1" u="sng" dirty="0" smtClean="0"/>
              <a:t>strays from the truth</a:t>
            </a:r>
            <a:r>
              <a:rPr lang="en-US" i="1" dirty="0" smtClean="0"/>
              <a:t>.” NASU</a:t>
            </a:r>
          </a:p>
          <a:p>
            <a:endParaRPr lang="en-US" dirty="0"/>
          </a:p>
        </p:txBody>
      </p:sp>
      <p:sp>
        <p:nvSpPr>
          <p:cNvPr id="4" name="Slide Number Placeholder 3"/>
          <p:cNvSpPr>
            <a:spLocks noGrp="1"/>
          </p:cNvSpPr>
          <p:nvPr>
            <p:ph type="sldNum" sz="quarter" idx="12"/>
          </p:nvPr>
        </p:nvSpPr>
        <p:spPr/>
        <p:txBody>
          <a:bodyPr/>
          <a:lstStyle/>
          <a:p>
            <a:fld id="{C9E5F38D-733F-43FB-A579-CD1BFE331B4E}" type="slidenum">
              <a:rPr lang="en-US" smtClean="0"/>
              <a:pPr/>
              <a:t>4</a:t>
            </a:fld>
            <a:endParaRPr lang="en-US"/>
          </a:p>
        </p:txBody>
      </p:sp>
      <p:sp>
        <p:nvSpPr>
          <p:cNvPr id="2" name="Title 1"/>
          <p:cNvSpPr>
            <a:spLocks noGrp="1"/>
          </p:cNvSpPr>
          <p:nvPr>
            <p:ph type="title"/>
          </p:nvPr>
        </p:nvSpPr>
        <p:spPr/>
        <p:txBody>
          <a:bodyPr/>
          <a:lstStyle/>
          <a:p>
            <a:r>
              <a:rPr lang="en-US" dirty="0" smtClean="0"/>
              <a:t>Saving A Soul From Death</a:t>
            </a:r>
            <a:endParaRPr lang="en-US" dirty="0"/>
          </a:p>
        </p:txBody>
      </p:sp>
      <p:sp>
        <p:nvSpPr>
          <p:cNvPr id="5" name="TextBox 4"/>
          <p:cNvSpPr txBox="1"/>
          <p:nvPr/>
        </p:nvSpPr>
        <p:spPr>
          <a:xfrm>
            <a:off x="990600" y="5715000"/>
            <a:ext cx="7772400" cy="523220"/>
          </a:xfrm>
          <a:prstGeom prst="rect">
            <a:avLst/>
          </a:prstGeom>
          <a:noFill/>
        </p:spPr>
        <p:txBody>
          <a:bodyPr wrap="square" rtlCol="0">
            <a:spAutoFit/>
          </a:bodyPr>
          <a:lstStyle/>
          <a:p>
            <a:r>
              <a:rPr lang="en-US" sz="2800" dirty="0" smtClean="0"/>
              <a:t>The saving truth of the gospel. Cf. verse 20</a:t>
            </a:r>
            <a:endParaRPr lang="en-US" sz="2800" dirty="0"/>
          </a:p>
        </p:txBody>
      </p:sp>
    </p:spTree>
  </p:cSld>
  <p:clrMapOvr>
    <a:masterClrMapping/>
  </p:clrMapOvr>
  <p:transition>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slide(fromBottom)">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US" b="1" i="1" dirty="0" smtClean="0">
                <a:solidFill>
                  <a:srgbClr val="FF0000"/>
                </a:solidFill>
              </a:rPr>
              <a:t>“err from the truth.” </a:t>
            </a:r>
          </a:p>
          <a:p>
            <a:r>
              <a:rPr lang="en-US" dirty="0" smtClean="0"/>
              <a:t>He has either deceived himself or has been deceived until now he no longer believes nor follows the teaching of Christ. </a:t>
            </a:r>
          </a:p>
          <a:p>
            <a:r>
              <a:rPr lang="en-US" dirty="0" smtClean="0"/>
              <a:t>He knows to do good, but is not doing it. </a:t>
            </a:r>
          </a:p>
          <a:p>
            <a:r>
              <a:rPr lang="en-US" dirty="0" smtClean="0"/>
              <a:t>He knows the teaching of Christ, but has departed from it. Not only has he departed in heart, but he has departed in deed. </a:t>
            </a:r>
          </a:p>
          <a:p>
            <a:pPr lvl="1"/>
            <a:r>
              <a:rPr lang="en-US" sz="2800" dirty="0" smtClean="0"/>
              <a:t>He needs to be converted from the </a:t>
            </a:r>
            <a:br>
              <a:rPr lang="en-US" sz="2800" dirty="0" smtClean="0"/>
            </a:br>
            <a:r>
              <a:rPr lang="en-US" sz="2800" b="1" dirty="0" smtClean="0">
                <a:solidFill>
                  <a:srgbClr val="FF0000"/>
                </a:solidFill>
              </a:rPr>
              <a:t>“error of his way.”</a:t>
            </a:r>
            <a:endParaRPr lang="en-US" sz="2800" b="1" dirty="0">
              <a:solidFill>
                <a:srgbClr val="FF0000"/>
              </a:solidFill>
            </a:endParaRPr>
          </a:p>
        </p:txBody>
      </p:sp>
      <p:sp>
        <p:nvSpPr>
          <p:cNvPr id="3" name="Slide Number Placeholder 2"/>
          <p:cNvSpPr>
            <a:spLocks noGrp="1"/>
          </p:cNvSpPr>
          <p:nvPr>
            <p:ph type="sldNum" sz="quarter" idx="12"/>
          </p:nvPr>
        </p:nvSpPr>
        <p:spPr/>
        <p:txBody>
          <a:bodyPr/>
          <a:lstStyle/>
          <a:p>
            <a:fld id="{C9E5F38D-733F-43FB-A579-CD1BFE331B4E}" type="slidenum">
              <a:rPr lang="en-US" smtClean="0"/>
              <a:pPr/>
              <a:t>5</a:t>
            </a:fld>
            <a:endParaRPr lang="en-US"/>
          </a:p>
        </p:txBody>
      </p:sp>
      <p:sp>
        <p:nvSpPr>
          <p:cNvPr id="4" name="Title 3"/>
          <p:cNvSpPr>
            <a:spLocks noGrp="1"/>
          </p:cNvSpPr>
          <p:nvPr>
            <p:ph type="title"/>
          </p:nvPr>
        </p:nvSpPr>
        <p:spPr/>
        <p:txBody>
          <a:bodyPr/>
          <a:lstStyle/>
          <a:p>
            <a:r>
              <a:rPr lang="en-US" dirty="0" smtClean="0"/>
              <a:t>Saving A Soul From Death</a:t>
            </a:r>
            <a:endParaRPr lang="en-US" dirty="0"/>
          </a:p>
        </p:txBody>
      </p:sp>
      <p:cxnSp>
        <p:nvCxnSpPr>
          <p:cNvPr id="6" name="Straight Arrow Connector 5"/>
          <p:cNvCxnSpPr/>
          <p:nvPr/>
        </p:nvCxnSpPr>
        <p:spPr>
          <a:xfrm flipH="1">
            <a:off x="3581400" y="1905000"/>
            <a:ext cx="76200" cy="3581400"/>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ransition>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wipe(up)">
                                      <p:cBhvr>
                                        <p:cTn id="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85000" lnSpcReduction="10000"/>
          </a:bodyPr>
          <a:lstStyle/>
          <a:p>
            <a:pPr>
              <a:buNone/>
            </a:pPr>
            <a:r>
              <a:rPr lang="en-US" sz="3300" b="1" u="sng" dirty="0" smtClean="0">
                <a:solidFill>
                  <a:srgbClr val="FF0000"/>
                </a:solidFill>
              </a:rPr>
              <a:t>The Wanderer Is A Brother In Christ</a:t>
            </a:r>
            <a:r>
              <a:rPr lang="en-US" sz="3300" b="1" dirty="0" smtClean="0">
                <a:solidFill>
                  <a:srgbClr val="FF0000"/>
                </a:solidFill>
              </a:rPr>
              <a:t>.</a:t>
            </a:r>
          </a:p>
          <a:p>
            <a:pPr>
              <a:buNone/>
            </a:pPr>
            <a:r>
              <a:rPr lang="en-US" i="1" dirty="0" smtClean="0"/>
              <a:t>“My brethren…”  (used 15 times)  </a:t>
            </a:r>
            <a:r>
              <a:rPr lang="en-US" dirty="0" smtClean="0"/>
              <a:t>Addressed to believers.</a:t>
            </a:r>
          </a:p>
          <a:p>
            <a:pPr>
              <a:buNone/>
            </a:pPr>
            <a:r>
              <a:rPr lang="en-US" b="1" dirty="0" smtClean="0"/>
              <a:t>NOTE: A believer </a:t>
            </a:r>
            <a:r>
              <a:rPr lang="en-US" sz="3500" b="1" dirty="0" smtClean="0"/>
              <a:t>CAN</a:t>
            </a:r>
            <a:r>
              <a:rPr lang="en-US" b="1" dirty="0" smtClean="0"/>
              <a:t> </a:t>
            </a:r>
            <a:r>
              <a:rPr lang="en-US" b="1" i="1" dirty="0" smtClean="0"/>
              <a:t>“Wander from the truth.” (NKJV)</a:t>
            </a:r>
          </a:p>
          <a:p>
            <a:pPr>
              <a:buNone/>
            </a:pPr>
            <a:endParaRPr lang="en-US" i="1" dirty="0"/>
          </a:p>
          <a:p>
            <a:pPr>
              <a:buNone/>
            </a:pPr>
            <a:r>
              <a:rPr lang="en-US" dirty="0" smtClean="0"/>
              <a:t>Cf.  “Since Scripture teaches that once a person is regenerated </a:t>
            </a:r>
            <a:r>
              <a:rPr lang="en-US" u="sng" dirty="0" smtClean="0"/>
              <a:t>he can never be lost</a:t>
            </a:r>
            <a:r>
              <a:rPr lang="en-US" dirty="0" smtClean="0"/>
              <a:t>, it may be assumed that this hypothetical wanderer </a:t>
            </a:r>
            <a:r>
              <a:rPr lang="en-US" u="sng" dirty="0" smtClean="0"/>
              <a:t>is not a genuine believer</a:t>
            </a:r>
            <a:r>
              <a:rPr lang="en-US" dirty="0" smtClean="0"/>
              <a:t>. He would be one who had been among the believers and had made a profession of faith, but his profession had been superficial. To bring him to </a:t>
            </a:r>
            <a:r>
              <a:rPr lang="en-US" u="sng" dirty="0" smtClean="0"/>
              <a:t>genuine faith </a:t>
            </a:r>
            <a:r>
              <a:rPr lang="en-US" dirty="0" smtClean="0"/>
              <a:t>is to save his soul from eternal death.”  </a:t>
            </a:r>
            <a:r>
              <a:rPr lang="en-US" sz="2100" dirty="0" smtClean="0"/>
              <a:t>(Expositor’s Bible Commentary)</a:t>
            </a:r>
            <a:endParaRPr lang="en-US" dirty="0" smtClean="0"/>
          </a:p>
        </p:txBody>
      </p:sp>
      <p:sp>
        <p:nvSpPr>
          <p:cNvPr id="4" name="Slide Number Placeholder 3"/>
          <p:cNvSpPr>
            <a:spLocks noGrp="1"/>
          </p:cNvSpPr>
          <p:nvPr>
            <p:ph type="sldNum" sz="quarter" idx="12"/>
          </p:nvPr>
        </p:nvSpPr>
        <p:spPr/>
        <p:txBody>
          <a:bodyPr/>
          <a:lstStyle/>
          <a:p>
            <a:fld id="{C9E5F38D-733F-43FB-A579-CD1BFE331B4E}" type="slidenum">
              <a:rPr lang="en-US" smtClean="0"/>
              <a:pPr/>
              <a:t>6</a:t>
            </a:fld>
            <a:endParaRPr lang="en-US"/>
          </a:p>
        </p:txBody>
      </p:sp>
      <p:sp>
        <p:nvSpPr>
          <p:cNvPr id="2" name="Title 1"/>
          <p:cNvSpPr>
            <a:spLocks noGrp="1"/>
          </p:cNvSpPr>
          <p:nvPr>
            <p:ph type="title"/>
          </p:nvPr>
        </p:nvSpPr>
        <p:spPr/>
        <p:txBody>
          <a:bodyPr/>
          <a:lstStyle/>
          <a:p>
            <a:r>
              <a:rPr lang="en-US" dirty="0" smtClean="0"/>
              <a:t>Saving A Soul From Death</a:t>
            </a:r>
            <a:endParaRPr lang="en-US" dirty="0"/>
          </a:p>
        </p:txBody>
      </p:sp>
      <p:sp>
        <p:nvSpPr>
          <p:cNvPr id="5" name="&quot;No&quot; Symbol 4"/>
          <p:cNvSpPr/>
          <p:nvPr/>
        </p:nvSpPr>
        <p:spPr>
          <a:xfrm>
            <a:off x="2514600" y="3276600"/>
            <a:ext cx="3657600" cy="2819400"/>
          </a:xfrm>
          <a:prstGeom prst="noSmoking">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Tree>
  </p:cSld>
  <p:clrMapOvr>
    <a:masterClrMapping/>
  </p:clrMapOvr>
  <p:transition>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7" presetClass="entr" presetSubtype="0" fill="hold"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animEffect transition="in" filter="fade">
                                      <p:cBhvr>
                                        <p:cTn id="7" dur="1000"/>
                                        <p:tgtEl>
                                          <p:spTgt spid="3">
                                            <p:txEl>
                                              <p:pRg st="4" end="4"/>
                                            </p:txEl>
                                          </p:spTgt>
                                        </p:tgtEl>
                                      </p:cBhvr>
                                    </p:animEffect>
                                    <p:anim calcmode="lin" valueType="num">
                                      <p:cBhvr>
                                        <p:cTn id="8"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9" dur="900" decel="100000" fill="hold"/>
                                        <p:tgtEl>
                                          <p:spTgt spid="3">
                                            <p:txEl>
                                              <p:pRg st="4" end="4"/>
                                            </p:txEl>
                                          </p:spTgt>
                                        </p:tgtEl>
                                        <p:attrNameLst>
                                          <p:attrName>ppt_y</p:attrName>
                                        </p:attrNameLst>
                                      </p:cBhvr>
                                      <p:tavLst>
                                        <p:tav tm="0">
                                          <p:val>
                                            <p:strVal val="#ppt_y+1"/>
                                          </p:val>
                                        </p:tav>
                                        <p:tav tm="100000">
                                          <p:val>
                                            <p:strVal val="#ppt_y-.03"/>
                                          </p:val>
                                        </p:tav>
                                      </p:tavLst>
                                    </p:anim>
                                    <p:anim calcmode="lin" valueType="num">
                                      <p:cBhvr>
                                        <p:cTn id="10" dur="100" accel="100000" fill="hold">
                                          <p:stCondLst>
                                            <p:cond delay="900"/>
                                          </p:stCondLst>
                                        </p:cTn>
                                        <p:tgtEl>
                                          <p:spTgt spid="3">
                                            <p:txEl>
                                              <p:pRg st="4" end="4"/>
                                            </p:txEl>
                                          </p:spTgt>
                                        </p:tgtEl>
                                        <p:attrNameLst>
                                          <p:attrName>ppt_y</p:attrName>
                                        </p:attrNameLst>
                                      </p:cBhvr>
                                      <p:tavLst>
                                        <p:tav tm="0">
                                          <p:val>
                                            <p:strVal val="#ppt_y-.03"/>
                                          </p:val>
                                        </p:tav>
                                        <p:tav tm="100000">
                                          <p:val>
                                            <p:strVal val="#ppt_y"/>
                                          </p:val>
                                        </p:tav>
                                      </p:tavLst>
                                    </p:anim>
                                  </p:childTnLst>
                                </p:cTn>
                              </p:par>
                            </p:childTnLst>
                          </p:cTn>
                        </p:par>
                      </p:childTnLst>
                    </p:cTn>
                  </p:par>
                  <p:par>
                    <p:cTn id="11" fill="hold">
                      <p:stCondLst>
                        <p:cond delay="indefinite"/>
                      </p:stCondLst>
                      <p:childTnLst>
                        <p:par>
                          <p:cTn id="12" fill="hold">
                            <p:stCondLst>
                              <p:cond delay="0"/>
                            </p:stCondLst>
                            <p:childTnLst>
                              <p:par>
                                <p:cTn id="13" presetID="23" presetClass="entr" presetSubtype="16" fill="hold" grpId="0" nodeType="clickEffect">
                                  <p:stCondLst>
                                    <p:cond delay="0"/>
                                  </p:stCondLst>
                                  <p:childTnLst>
                                    <p:set>
                                      <p:cBhvr>
                                        <p:cTn id="14" dur="1" fill="hold">
                                          <p:stCondLst>
                                            <p:cond delay="0"/>
                                          </p:stCondLst>
                                        </p:cTn>
                                        <p:tgtEl>
                                          <p:spTgt spid="5"/>
                                        </p:tgtEl>
                                        <p:attrNameLst>
                                          <p:attrName>style.visibility</p:attrName>
                                        </p:attrNameLst>
                                      </p:cBhvr>
                                      <p:to>
                                        <p:strVal val="visible"/>
                                      </p:to>
                                    </p:set>
                                    <p:anim calcmode="lin" valueType="num">
                                      <p:cBhvr>
                                        <p:cTn id="15" dur="500" fill="hold"/>
                                        <p:tgtEl>
                                          <p:spTgt spid="5"/>
                                        </p:tgtEl>
                                        <p:attrNameLst>
                                          <p:attrName>ppt_w</p:attrName>
                                        </p:attrNameLst>
                                      </p:cBhvr>
                                      <p:tavLst>
                                        <p:tav tm="0">
                                          <p:val>
                                            <p:fltVal val="0"/>
                                          </p:val>
                                        </p:tav>
                                        <p:tav tm="100000">
                                          <p:val>
                                            <p:strVal val="#ppt_w"/>
                                          </p:val>
                                        </p:tav>
                                      </p:tavLst>
                                    </p:anim>
                                    <p:anim calcmode="lin" valueType="num">
                                      <p:cBhvr>
                                        <p:cTn id="16" dur="500" fill="hold"/>
                                        <p:tgtEl>
                                          <p:spTgt spid="5"/>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524000"/>
            <a:ext cx="8229600" cy="4953000"/>
          </a:xfrm>
        </p:spPr>
        <p:txBody>
          <a:bodyPr>
            <a:normAutofit fontScale="92500" lnSpcReduction="20000"/>
          </a:bodyPr>
          <a:lstStyle/>
          <a:p>
            <a:pPr>
              <a:buNone/>
            </a:pPr>
            <a:r>
              <a:rPr lang="en-US" sz="3000" b="1" u="sng" dirty="0" smtClean="0">
                <a:solidFill>
                  <a:srgbClr val="FF0000"/>
                </a:solidFill>
              </a:rPr>
              <a:t>The Wanderer Is A Brother In Christ</a:t>
            </a:r>
            <a:r>
              <a:rPr lang="en-US" sz="3000" b="1" dirty="0" smtClean="0">
                <a:solidFill>
                  <a:srgbClr val="FF0000"/>
                </a:solidFill>
              </a:rPr>
              <a:t>.</a:t>
            </a:r>
          </a:p>
          <a:p>
            <a:pPr>
              <a:buNone/>
            </a:pPr>
            <a:r>
              <a:rPr lang="en-US" b="1" dirty="0" smtClean="0"/>
              <a:t>NOTE: A believer </a:t>
            </a:r>
            <a:r>
              <a:rPr lang="en-US" sz="3500" b="1" dirty="0" smtClean="0"/>
              <a:t>CAN</a:t>
            </a:r>
            <a:r>
              <a:rPr lang="en-US" sz="3900" b="1" dirty="0" smtClean="0"/>
              <a:t> </a:t>
            </a:r>
            <a:r>
              <a:rPr lang="en-US" b="1" i="1" dirty="0" smtClean="0"/>
              <a:t>“Wander from the truth.” (NKJV)</a:t>
            </a:r>
          </a:p>
          <a:p>
            <a:pPr>
              <a:buNone/>
            </a:pPr>
            <a:endParaRPr lang="en-US" i="1" dirty="0"/>
          </a:p>
          <a:p>
            <a:pPr>
              <a:buNone/>
            </a:pPr>
            <a:r>
              <a:rPr lang="en-US" dirty="0" smtClean="0"/>
              <a:t>“We believe the Scriptures teach that such as are truly regenerate, being born of the Spirit, </a:t>
            </a:r>
            <a:r>
              <a:rPr lang="en-US" u="sng" dirty="0" smtClean="0"/>
              <a:t>will not </a:t>
            </a:r>
            <a:r>
              <a:rPr lang="en-US" dirty="0" smtClean="0"/>
              <a:t>utterly fall away and finally perish, but will endure unto the end; that their persevering attachment to Christ is the grand mark which distinguishes them from superficial professors; that a </a:t>
            </a:r>
            <a:r>
              <a:rPr lang="en-US" u="sng" dirty="0" smtClean="0"/>
              <a:t>special Providence watches over their welfare</a:t>
            </a:r>
            <a:r>
              <a:rPr lang="en-US" dirty="0" smtClean="0"/>
              <a:t>; and they are kept by the power of God through faith unto salvation.”  </a:t>
            </a:r>
            <a:r>
              <a:rPr lang="en-US" sz="2200" dirty="0" smtClean="0"/>
              <a:t>(The </a:t>
            </a:r>
            <a:r>
              <a:rPr lang="en-US" sz="2200" dirty="0" err="1" smtClean="0"/>
              <a:t>Hiscox</a:t>
            </a:r>
            <a:r>
              <a:rPr lang="en-US" sz="2200" dirty="0" smtClean="0"/>
              <a:t> Standard Baptist Manual)</a:t>
            </a:r>
            <a:endParaRPr lang="en-US" dirty="0" smtClean="0"/>
          </a:p>
        </p:txBody>
      </p:sp>
      <p:sp>
        <p:nvSpPr>
          <p:cNvPr id="4" name="Slide Number Placeholder 3"/>
          <p:cNvSpPr>
            <a:spLocks noGrp="1"/>
          </p:cNvSpPr>
          <p:nvPr>
            <p:ph type="sldNum" sz="quarter" idx="12"/>
          </p:nvPr>
        </p:nvSpPr>
        <p:spPr/>
        <p:txBody>
          <a:bodyPr/>
          <a:lstStyle/>
          <a:p>
            <a:fld id="{C9E5F38D-733F-43FB-A579-CD1BFE331B4E}" type="slidenum">
              <a:rPr lang="en-US" smtClean="0"/>
              <a:pPr/>
              <a:t>7</a:t>
            </a:fld>
            <a:endParaRPr lang="en-US"/>
          </a:p>
        </p:txBody>
      </p:sp>
      <p:sp>
        <p:nvSpPr>
          <p:cNvPr id="2" name="Title 1"/>
          <p:cNvSpPr>
            <a:spLocks noGrp="1"/>
          </p:cNvSpPr>
          <p:nvPr>
            <p:ph type="title"/>
          </p:nvPr>
        </p:nvSpPr>
        <p:spPr/>
        <p:txBody>
          <a:bodyPr/>
          <a:lstStyle/>
          <a:p>
            <a:r>
              <a:rPr lang="en-US" dirty="0" smtClean="0"/>
              <a:t>Saving A Soul From Death</a:t>
            </a:r>
            <a:endParaRPr lang="en-US" dirty="0"/>
          </a:p>
        </p:txBody>
      </p:sp>
      <p:sp>
        <p:nvSpPr>
          <p:cNvPr id="5" name="&quot;No&quot; Symbol 4"/>
          <p:cNvSpPr/>
          <p:nvPr/>
        </p:nvSpPr>
        <p:spPr>
          <a:xfrm>
            <a:off x="2514600" y="3276600"/>
            <a:ext cx="3657600" cy="2819400"/>
          </a:xfrm>
          <a:prstGeom prst="noSmoking">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Tree>
  </p:cSld>
  <p:clrMapOvr>
    <a:masterClrMapping/>
  </p:clrMapOvr>
  <p:transition>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7"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animEffect transition="in" filter="fade">
                                      <p:cBhvr>
                                        <p:cTn id="7" dur="1000"/>
                                        <p:tgtEl>
                                          <p:spTgt spid="3">
                                            <p:txEl>
                                              <p:pRg st="3" end="3"/>
                                            </p:txEl>
                                          </p:spTgt>
                                        </p:tgtEl>
                                      </p:cBhvr>
                                    </p:animEffect>
                                    <p:anim calcmode="lin" valueType="num">
                                      <p:cBhvr>
                                        <p:cTn id="8"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9" dur="900" decel="100000" fill="hold"/>
                                        <p:tgtEl>
                                          <p:spTgt spid="3">
                                            <p:txEl>
                                              <p:pRg st="3" end="3"/>
                                            </p:txEl>
                                          </p:spTgt>
                                        </p:tgtEl>
                                        <p:attrNameLst>
                                          <p:attrName>ppt_y</p:attrName>
                                        </p:attrNameLst>
                                      </p:cBhvr>
                                      <p:tavLst>
                                        <p:tav tm="0">
                                          <p:val>
                                            <p:strVal val="#ppt_y+1"/>
                                          </p:val>
                                        </p:tav>
                                        <p:tav tm="100000">
                                          <p:val>
                                            <p:strVal val="#ppt_y-.03"/>
                                          </p:val>
                                        </p:tav>
                                      </p:tavLst>
                                    </p:anim>
                                    <p:anim calcmode="lin" valueType="num">
                                      <p:cBhvr>
                                        <p:cTn id="10" dur="100" accel="100000" fill="hold">
                                          <p:stCondLst>
                                            <p:cond delay="900"/>
                                          </p:stCondLst>
                                        </p:cTn>
                                        <p:tgtEl>
                                          <p:spTgt spid="3">
                                            <p:txEl>
                                              <p:pRg st="3" end="3"/>
                                            </p:txEl>
                                          </p:spTgt>
                                        </p:tgtEl>
                                        <p:attrNameLst>
                                          <p:attrName>ppt_y</p:attrName>
                                        </p:attrNameLst>
                                      </p:cBhvr>
                                      <p:tavLst>
                                        <p:tav tm="0">
                                          <p:val>
                                            <p:strVal val="#ppt_y-.03"/>
                                          </p:val>
                                        </p:tav>
                                        <p:tav tm="100000">
                                          <p:val>
                                            <p:strVal val="#ppt_y"/>
                                          </p:val>
                                        </p:tav>
                                      </p:tavLst>
                                    </p:anim>
                                  </p:childTnLst>
                                </p:cTn>
                              </p:par>
                            </p:childTnLst>
                          </p:cTn>
                        </p:par>
                      </p:childTnLst>
                    </p:cTn>
                  </p:par>
                  <p:par>
                    <p:cTn id="11" fill="hold">
                      <p:stCondLst>
                        <p:cond delay="indefinite"/>
                      </p:stCondLst>
                      <p:childTnLst>
                        <p:par>
                          <p:cTn id="12" fill="hold">
                            <p:stCondLst>
                              <p:cond delay="0"/>
                            </p:stCondLst>
                            <p:childTnLst>
                              <p:par>
                                <p:cTn id="13" presetID="23" presetClass="entr" presetSubtype="16" fill="hold" grpId="0" nodeType="clickEffect">
                                  <p:stCondLst>
                                    <p:cond delay="0"/>
                                  </p:stCondLst>
                                  <p:childTnLst>
                                    <p:set>
                                      <p:cBhvr>
                                        <p:cTn id="14" dur="1" fill="hold">
                                          <p:stCondLst>
                                            <p:cond delay="0"/>
                                          </p:stCondLst>
                                        </p:cTn>
                                        <p:tgtEl>
                                          <p:spTgt spid="5"/>
                                        </p:tgtEl>
                                        <p:attrNameLst>
                                          <p:attrName>style.visibility</p:attrName>
                                        </p:attrNameLst>
                                      </p:cBhvr>
                                      <p:to>
                                        <p:strVal val="visible"/>
                                      </p:to>
                                    </p:set>
                                    <p:anim calcmode="lin" valueType="num">
                                      <p:cBhvr>
                                        <p:cTn id="15" dur="500" fill="hold"/>
                                        <p:tgtEl>
                                          <p:spTgt spid="5"/>
                                        </p:tgtEl>
                                        <p:attrNameLst>
                                          <p:attrName>ppt_w</p:attrName>
                                        </p:attrNameLst>
                                      </p:cBhvr>
                                      <p:tavLst>
                                        <p:tav tm="0">
                                          <p:val>
                                            <p:fltVal val="0"/>
                                          </p:val>
                                        </p:tav>
                                        <p:tav tm="100000">
                                          <p:val>
                                            <p:strVal val="#ppt_w"/>
                                          </p:val>
                                        </p:tav>
                                      </p:tavLst>
                                    </p:anim>
                                    <p:anim calcmode="lin" valueType="num">
                                      <p:cBhvr>
                                        <p:cTn id="16" dur="500" fill="hold"/>
                                        <p:tgtEl>
                                          <p:spTgt spid="5"/>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219200"/>
            <a:ext cx="8229600" cy="5257800"/>
          </a:xfrm>
          <a:solidFill>
            <a:schemeClr val="bg1"/>
          </a:solidFill>
        </p:spPr>
        <p:txBody>
          <a:bodyPr>
            <a:normAutofit fontScale="85000" lnSpcReduction="20000"/>
          </a:bodyPr>
          <a:lstStyle/>
          <a:p>
            <a:pPr>
              <a:buNone/>
            </a:pPr>
            <a:r>
              <a:rPr lang="en-US" sz="3300" b="1" u="sng" dirty="0" smtClean="0">
                <a:solidFill>
                  <a:srgbClr val="FF0000"/>
                </a:solidFill>
              </a:rPr>
              <a:t>The Wanderer Is A Brother In Christ</a:t>
            </a:r>
            <a:r>
              <a:rPr lang="en-US" sz="3300" b="1" dirty="0" smtClean="0">
                <a:solidFill>
                  <a:srgbClr val="FF0000"/>
                </a:solidFill>
              </a:rPr>
              <a:t>.</a:t>
            </a:r>
          </a:p>
          <a:p>
            <a:pPr>
              <a:buNone/>
            </a:pPr>
            <a:r>
              <a:rPr lang="en-US" b="1" dirty="0" smtClean="0"/>
              <a:t>NOTE: A believer </a:t>
            </a:r>
            <a:r>
              <a:rPr lang="en-US" sz="3500" b="1" dirty="0" smtClean="0"/>
              <a:t>CAN</a:t>
            </a:r>
            <a:r>
              <a:rPr lang="en-US" sz="3900" b="1" dirty="0" smtClean="0"/>
              <a:t> </a:t>
            </a:r>
            <a:r>
              <a:rPr lang="en-US" b="1" i="1" dirty="0" smtClean="0"/>
              <a:t>“Wander from the truth.” (NKJV)</a:t>
            </a:r>
          </a:p>
          <a:p>
            <a:pPr>
              <a:buNone/>
            </a:pPr>
            <a:r>
              <a:rPr lang="en-US" dirty="0" smtClean="0"/>
              <a:t>"Rev." Sam Morris, who at the time was preacher at the First Baptist Church in Stanford, Texas, said "We take the position that a Christian's sins do not damn his soul. The way a Christian lives, what he says, his character, his conduct, or his attitude toward other people has nothing whatever to do with the salvation of his soul. All the prayers a man can pray, all the Bibles he may read, all the churches he may belong to, all the services he may attend, all the sermons he may practice, and all the debts he may pay, all the ordinances he may observe, all the laws he may keep, all the benevolent acts he may perform, will not make his soul one bit safer. And all the sins he may commit from idolatry to murder, will not make his soul in any more danger. </a:t>
            </a:r>
            <a:r>
              <a:rPr lang="en-US" sz="2100" dirty="0" smtClean="0"/>
              <a:t>(Do a Christian’s Sins Damn His Soul?)</a:t>
            </a:r>
            <a:endParaRPr lang="en-US" i="1" dirty="0"/>
          </a:p>
        </p:txBody>
      </p:sp>
      <p:sp>
        <p:nvSpPr>
          <p:cNvPr id="4" name="Slide Number Placeholder 3"/>
          <p:cNvSpPr>
            <a:spLocks noGrp="1"/>
          </p:cNvSpPr>
          <p:nvPr>
            <p:ph type="sldNum" sz="quarter" idx="12"/>
          </p:nvPr>
        </p:nvSpPr>
        <p:spPr/>
        <p:txBody>
          <a:bodyPr/>
          <a:lstStyle/>
          <a:p>
            <a:fld id="{C9E5F38D-733F-43FB-A579-CD1BFE331B4E}" type="slidenum">
              <a:rPr lang="en-US" smtClean="0"/>
              <a:pPr/>
              <a:t>8</a:t>
            </a:fld>
            <a:endParaRPr lang="en-US"/>
          </a:p>
        </p:txBody>
      </p:sp>
      <p:sp>
        <p:nvSpPr>
          <p:cNvPr id="2" name="Title 1"/>
          <p:cNvSpPr>
            <a:spLocks noGrp="1"/>
          </p:cNvSpPr>
          <p:nvPr>
            <p:ph type="title"/>
          </p:nvPr>
        </p:nvSpPr>
        <p:spPr/>
        <p:txBody>
          <a:bodyPr/>
          <a:lstStyle/>
          <a:p>
            <a:r>
              <a:rPr lang="en-US" dirty="0" smtClean="0"/>
              <a:t>Saving A Soul From Death</a:t>
            </a:r>
            <a:endParaRPr lang="en-US" dirty="0"/>
          </a:p>
        </p:txBody>
      </p:sp>
      <p:sp>
        <p:nvSpPr>
          <p:cNvPr id="5" name="&quot;No&quot; Symbol 4"/>
          <p:cNvSpPr/>
          <p:nvPr/>
        </p:nvSpPr>
        <p:spPr>
          <a:xfrm>
            <a:off x="2438400" y="2743200"/>
            <a:ext cx="3657600" cy="2819400"/>
          </a:xfrm>
          <a:prstGeom prst="noSmoking">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Tree>
  </p:cSld>
  <p:clrMapOvr>
    <a:masterClrMapping/>
  </p:clrMapOvr>
  <p:transition>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500" fill="hold"/>
                                        <p:tgtEl>
                                          <p:spTgt spid="5"/>
                                        </p:tgtEl>
                                        <p:attrNameLst>
                                          <p:attrName>ppt_w</p:attrName>
                                        </p:attrNameLst>
                                      </p:cBhvr>
                                      <p:tavLst>
                                        <p:tav tm="0">
                                          <p:val>
                                            <p:fltVal val="0"/>
                                          </p:val>
                                        </p:tav>
                                        <p:tav tm="100000">
                                          <p:val>
                                            <p:strVal val="#ppt_w"/>
                                          </p:val>
                                        </p:tav>
                                      </p:tavLst>
                                    </p:anim>
                                    <p:anim calcmode="lin" valueType="num">
                                      <p:cBhvr>
                                        <p:cTn id="8" dur="500" fill="hold"/>
                                        <p:tgtEl>
                                          <p:spTgt spid="5"/>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600200"/>
            <a:ext cx="8534400" cy="4389120"/>
          </a:xfrm>
        </p:spPr>
        <p:txBody>
          <a:bodyPr>
            <a:normAutofit/>
          </a:bodyPr>
          <a:lstStyle/>
          <a:p>
            <a:pPr>
              <a:buNone/>
            </a:pPr>
            <a:r>
              <a:rPr lang="en-US" sz="2800" b="1" u="sng" dirty="0" smtClean="0">
                <a:solidFill>
                  <a:srgbClr val="FF0000"/>
                </a:solidFill>
              </a:rPr>
              <a:t>The Wanderer Is A Brother In Christ</a:t>
            </a:r>
            <a:r>
              <a:rPr lang="en-US" sz="2800" b="1" dirty="0" smtClean="0">
                <a:solidFill>
                  <a:srgbClr val="FF0000"/>
                </a:solidFill>
              </a:rPr>
              <a:t>.</a:t>
            </a:r>
          </a:p>
          <a:p>
            <a:pPr>
              <a:buNone/>
            </a:pPr>
            <a:r>
              <a:rPr lang="en-US" b="1" dirty="0" smtClean="0"/>
              <a:t>NOTE: A believer </a:t>
            </a:r>
            <a:r>
              <a:rPr lang="en-US" sz="3200" b="1" dirty="0" smtClean="0"/>
              <a:t>CAN</a:t>
            </a:r>
            <a:r>
              <a:rPr lang="en-US" b="1" dirty="0" smtClean="0"/>
              <a:t> </a:t>
            </a:r>
            <a:r>
              <a:rPr lang="en-US" b="1" i="1" dirty="0" smtClean="0"/>
              <a:t>“Wander from the truth.” (NKJV) </a:t>
            </a:r>
          </a:p>
          <a:p>
            <a:pPr>
              <a:buNone/>
            </a:pPr>
            <a:endParaRPr lang="en-US" b="1" i="1" dirty="0" smtClean="0"/>
          </a:p>
          <a:p>
            <a:pPr>
              <a:buNone/>
            </a:pPr>
            <a:r>
              <a:rPr lang="en-US" i="1" dirty="0" smtClean="0"/>
              <a:t>Heb 3:12“Take heed, brethren, lest haply there shall be in any one of you an evil heart of unbelief, in </a:t>
            </a:r>
            <a:r>
              <a:rPr lang="en-US" b="1" i="1" u="sng" dirty="0" smtClean="0"/>
              <a:t>falling away </a:t>
            </a:r>
            <a:r>
              <a:rPr lang="en-US" i="1" dirty="0" smtClean="0"/>
              <a:t>from the living God.”</a:t>
            </a:r>
          </a:p>
        </p:txBody>
      </p:sp>
      <p:sp>
        <p:nvSpPr>
          <p:cNvPr id="4" name="Slide Number Placeholder 3"/>
          <p:cNvSpPr>
            <a:spLocks noGrp="1"/>
          </p:cNvSpPr>
          <p:nvPr>
            <p:ph type="sldNum" sz="quarter" idx="12"/>
          </p:nvPr>
        </p:nvSpPr>
        <p:spPr/>
        <p:txBody>
          <a:bodyPr/>
          <a:lstStyle/>
          <a:p>
            <a:fld id="{C9E5F38D-733F-43FB-A579-CD1BFE331B4E}" type="slidenum">
              <a:rPr lang="en-US" smtClean="0"/>
              <a:pPr/>
              <a:t>9</a:t>
            </a:fld>
            <a:endParaRPr lang="en-US"/>
          </a:p>
        </p:txBody>
      </p:sp>
      <p:sp>
        <p:nvSpPr>
          <p:cNvPr id="2" name="Title 1"/>
          <p:cNvSpPr>
            <a:spLocks noGrp="1"/>
          </p:cNvSpPr>
          <p:nvPr>
            <p:ph type="title"/>
          </p:nvPr>
        </p:nvSpPr>
        <p:spPr/>
        <p:txBody>
          <a:bodyPr/>
          <a:lstStyle/>
          <a:p>
            <a:r>
              <a:rPr lang="en-US" dirty="0" smtClean="0"/>
              <a:t>Saving A Soul From Death</a:t>
            </a:r>
            <a:endParaRPr lang="en-US" dirty="0"/>
          </a:p>
        </p:txBody>
      </p:sp>
    </p:spTree>
  </p:cSld>
  <p:clrMapOvr>
    <a:masterClrMapping/>
  </p:clrMapOvr>
  <p:transition>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7"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animEffect transition="in" filter="fade">
                                      <p:cBhvr>
                                        <p:cTn id="7" dur="1000"/>
                                        <p:tgtEl>
                                          <p:spTgt spid="3">
                                            <p:txEl>
                                              <p:pRg st="3" end="3"/>
                                            </p:txEl>
                                          </p:spTgt>
                                        </p:tgtEl>
                                      </p:cBhvr>
                                    </p:animEffect>
                                    <p:anim calcmode="lin" valueType="num">
                                      <p:cBhvr>
                                        <p:cTn id="8"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9" dur="900" decel="100000" fill="hold"/>
                                        <p:tgtEl>
                                          <p:spTgt spid="3">
                                            <p:txEl>
                                              <p:pRg st="3" end="3"/>
                                            </p:txEl>
                                          </p:spTgt>
                                        </p:tgtEl>
                                        <p:attrNameLst>
                                          <p:attrName>ppt_y</p:attrName>
                                        </p:attrNameLst>
                                      </p:cBhvr>
                                      <p:tavLst>
                                        <p:tav tm="0">
                                          <p:val>
                                            <p:strVal val="#ppt_y+1"/>
                                          </p:val>
                                        </p:tav>
                                        <p:tav tm="100000">
                                          <p:val>
                                            <p:strVal val="#ppt_y-.03"/>
                                          </p:val>
                                        </p:tav>
                                      </p:tavLst>
                                    </p:anim>
                                    <p:anim calcmode="lin" valueType="num">
                                      <p:cBhvr>
                                        <p:cTn id="10" dur="100" accel="100000" fill="hold">
                                          <p:stCondLst>
                                            <p:cond delay="900"/>
                                          </p:stCondLst>
                                        </p:cTn>
                                        <p:tgtEl>
                                          <p:spTgt spid="3">
                                            <p:txEl>
                                              <p:pRg st="3" end="3"/>
                                            </p:txEl>
                                          </p:spTgt>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Theme16">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Theme16</Template>
  <TotalTime>1809</TotalTime>
  <Words>1368</Words>
  <Application>Microsoft Office PowerPoint</Application>
  <PresentationFormat>On-screen Show (4:3)</PresentationFormat>
  <Paragraphs>141</Paragraphs>
  <Slides>20</Slides>
  <Notes>0</Notes>
  <HiddenSlides>0</HiddenSlides>
  <MMClips>0</MMClips>
  <ScaleCrop>false</ScaleCrop>
  <HeadingPairs>
    <vt:vector size="4" baseType="variant">
      <vt:variant>
        <vt:lpstr>Theme</vt:lpstr>
      </vt:variant>
      <vt:variant>
        <vt:i4>1</vt:i4>
      </vt:variant>
      <vt:variant>
        <vt:lpstr>Slide Titles</vt:lpstr>
      </vt:variant>
      <vt:variant>
        <vt:i4>20</vt:i4>
      </vt:variant>
    </vt:vector>
  </HeadingPairs>
  <TitlesOfParts>
    <vt:vector size="21" baseType="lpstr">
      <vt:lpstr>Theme16</vt:lpstr>
      <vt:lpstr>Saving A Soul From Death</vt:lpstr>
      <vt:lpstr>Review Of James</vt:lpstr>
      <vt:lpstr>Saving A Soul From Death</vt:lpstr>
      <vt:lpstr>Saving A Soul From Death</vt:lpstr>
      <vt:lpstr>Saving A Soul From Death</vt:lpstr>
      <vt:lpstr>Saving A Soul From Death</vt:lpstr>
      <vt:lpstr>Saving A Soul From Death</vt:lpstr>
      <vt:lpstr>Saving A Soul From Death</vt:lpstr>
      <vt:lpstr>Saving A Soul From Death</vt:lpstr>
      <vt:lpstr>Saving A Soul From Death</vt:lpstr>
      <vt:lpstr>Saving A Soul From Death</vt:lpstr>
      <vt:lpstr>Saving A Soul From Death</vt:lpstr>
      <vt:lpstr>Saving A Soul From Death</vt:lpstr>
      <vt:lpstr>Saving A Soul From Death</vt:lpstr>
      <vt:lpstr>Saving A Soul From Death</vt:lpstr>
      <vt:lpstr>Saving A Soul From Death</vt:lpstr>
      <vt:lpstr>Saving A Soul From Death</vt:lpstr>
      <vt:lpstr>Saving A Soul From Death</vt:lpstr>
      <vt:lpstr>Saving A Soul From Death</vt:lpstr>
      <vt:lpstr>Saving A Soul From Death</vt:lpstr>
    </vt:vector>
  </TitlesOfParts>
  <Company>Microsoft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Saving A Soul From Death</dc:title>
  <dc:creator>Micky Galloway</dc:creator>
  <cp:lastModifiedBy>Micky Galloway</cp:lastModifiedBy>
  <cp:revision>33</cp:revision>
  <dcterms:created xsi:type="dcterms:W3CDTF">2014-06-08T01:44:11Z</dcterms:created>
  <dcterms:modified xsi:type="dcterms:W3CDTF">2016-04-15T23:56:15Z</dcterms:modified>
</cp:coreProperties>
</file>