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57" r:id="rId5"/>
    <p:sldId id="260" r:id="rId6"/>
    <p:sldId id="261" r:id="rId7"/>
    <p:sldId id="274" r:id="rId8"/>
    <p:sldId id="281" r:id="rId9"/>
    <p:sldId id="285" r:id="rId10"/>
    <p:sldId id="262" r:id="rId11"/>
    <p:sldId id="263" r:id="rId12"/>
    <p:sldId id="271" r:id="rId13"/>
    <p:sldId id="275" r:id="rId14"/>
    <p:sldId id="265" r:id="rId15"/>
    <p:sldId id="272" r:id="rId16"/>
    <p:sldId id="273" r:id="rId17"/>
    <p:sldId id="266" r:id="rId18"/>
    <p:sldId id="284" r:id="rId19"/>
    <p:sldId id="286" r:id="rId20"/>
    <p:sldId id="288" r:id="rId21"/>
    <p:sldId id="290" r:id="rId22"/>
    <p:sldId id="292" r:id="rId23"/>
    <p:sldId id="287" r:id="rId24"/>
    <p:sldId id="297" r:id="rId25"/>
    <p:sldId id="296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60" autoAdjust="0"/>
    <p:restoredTop sz="94660"/>
  </p:normalViewPr>
  <p:slideViewPr>
    <p:cSldViewPr>
      <p:cViewPr varScale="1">
        <p:scale>
          <a:sx n="69" d="100"/>
          <a:sy n="69" d="100"/>
        </p:scale>
        <p:origin x="-12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24"/>
    </p:cViewPr>
  </p:sorterViewPr>
  <p:notesViewPr>
    <p:cSldViewPr>
      <p:cViewPr varScale="1">
        <p:scale>
          <a:sx n="52" d="100"/>
          <a:sy n="52" d="100"/>
        </p:scale>
        <p:origin x="-1854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 smtClean="0"/>
              <a:t>8/9/15  PM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FD608C1-D976-4494-B8B7-E108BBE79D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4B0DC2-612E-47D2-8D51-9DC342612FAB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C3AB14A-17D9-4CE3-BD1A-BF3407C65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1C65352-924D-4DA6-A660-1A67E5A45FC5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B5E04-61B2-48F0-A1A8-F41C55996BA8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0B487-64F7-439C-BEA3-BAE87C43BD99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5EE4D5-831D-4E6E-8F9F-2285DA108506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33C139-5AA7-451A-9790-A394F10FE418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3ABDFB-8299-4784-AA8F-3855E01049EA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35AE06-AF34-4D6A-9451-45E8ED13605A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CAD57-9FDA-4993-B5A7-88FD4BE6F99E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B6577F-2F66-400F-A251-D81D25816AC7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2A705D6-301D-4F7E-9E40-8B77C1C67041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C1EDBB-31B5-4309-AF3C-5CF4A1D24E87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9ECB46-05C5-48E2-9CE6-6952427EACA3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AD62E71-0D57-4250-800D-BFDE55B8E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Prayer Of Faith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James 5:13-18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When we are sick</a:t>
            </a:r>
            <a:r>
              <a:rPr lang="en-US" b="1" dirty="0" smtClean="0">
                <a:solidFill>
                  <a:srgbClr val="FF0000"/>
                </a:solidFill>
              </a:rPr>
              <a:t>.  </a:t>
            </a:r>
            <a:r>
              <a:rPr lang="en-US" b="1" dirty="0" err="1" smtClean="0">
                <a:solidFill>
                  <a:srgbClr val="FF0000"/>
                </a:solidFill>
              </a:rPr>
              <a:t>Jms</a:t>
            </a:r>
            <a:r>
              <a:rPr lang="en-US" b="1" dirty="0" smtClean="0">
                <a:solidFill>
                  <a:srgbClr val="FF0000"/>
                </a:solidFill>
              </a:rPr>
              <a:t>. 5:14-15 </a:t>
            </a:r>
          </a:p>
          <a:p>
            <a:pPr>
              <a:buNone/>
            </a:pPr>
            <a:r>
              <a:rPr lang="en-US" dirty="0" smtClean="0"/>
              <a:t>Questions: </a:t>
            </a:r>
          </a:p>
          <a:p>
            <a:r>
              <a:rPr lang="en-US" dirty="0" smtClean="0"/>
              <a:t>Is the sickness physical or spiritual? </a:t>
            </a:r>
          </a:p>
          <a:p>
            <a:r>
              <a:rPr lang="en-US" dirty="0" smtClean="0"/>
              <a:t>Is the anointing with oil medicinal or symbolic? </a:t>
            </a:r>
          </a:p>
          <a:p>
            <a:r>
              <a:rPr lang="en-US" dirty="0" smtClean="0"/>
              <a:t>Is the healing through providential means or miraculous? </a:t>
            </a:r>
          </a:p>
          <a:p>
            <a:r>
              <a:rPr lang="en-US" dirty="0" smtClean="0"/>
              <a:t>Is the healing spiritual or physical?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One Pray?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7670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500" b="1" u="sng" dirty="0" smtClean="0">
                <a:solidFill>
                  <a:srgbClr val="FF0000"/>
                </a:solidFill>
              </a:rPr>
              <a:t>When we are sick</a:t>
            </a:r>
            <a:r>
              <a:rPr lang="en-US" sz="3500" b="1" dirty="0" smtClean="0">
                <a:solidFill>
                  <a:srgbClr val="FF0000"/>
                </a:solidFill>
              </a:rPr>
              <a:t>.  </a:t>
            </a:r>
            <a:r>
              <a:rPr lang="en-US" sz="3500" b="1" dirty="0" err="1" smtClean="0">
                <a:solidFill>
                  <a:srgbClr val="FF0000"/>
                </a:solidFill>
              </a:rPr>
              <a:t>Jms</a:t>
            </a:r>
            <a:r>
              <a:rPr lang="en-US" sz="3500" b="1" dirty="0" smtClean="0">
                <a:solidFill>
                  <a:srgbClr val="FF0000"/>
                </a:solidFill>
              </a:rPr>
              <a:t>. 5:14-15 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3000" b="1" dirty="0" smtClean="0"/>
              <a:t>Two different words for </a:t>
            </a:r>
            <a:r>
              <a:rPr lang="en-US" sz="3000" b="1" i="1" dirty="0" smtClean="0"/>
              <a:t>“sick” </a:t>
            </a:r>
            <a:r>
              <a:rPr lang="en-US" sz="3000" b="1" i="1" dirty="0" smtClean="0"/>
              <a:t> </a:t>
            </a:r>
            <a:r>
              <a:rPr lang="en-US" sz="3000" b="1" dirty="0" smtClean="0"/>
              <a:t>in </a:t>
            </a:r>
            <a:r>
              <a:rPr lang="en-US" sz="3000" b="1" dirty="0" smtClean="0"/>
              <a:t>verses 14-15</a:t>
            </a:r>
            <a:endParaRPr lang="en-US" sz="2800" b="1" dirty="0" smtClean="0"/>
          </a:p>
          <a:p>
            <a:pPr>
              <a:buNone/>
            </a:pPr>
            <a:r>
              <a:rPr lang="en-US" sz="2800" b="1" i="1" dirty="0" err="1" smtClean="0">
                <a:solidFill>
                  <a:srgbClr val="FF0000"/>
                </a:solidFill>
              </a:rPr>
              <a:t>Asthenei</a:t>
            </a:r>
            <a:r>
              <a:rPr lang="en-US" sz="2800" b="1" dirty="0" smtClean="0">
                <a:solidFill>
                  <a:srgbClr val="FF0000"/>
                </a:solidFill>
              </a:rPr>
              <a:t> (vs. 14) </a:t>
            </a:r>
            <a:r>
              <a:rPr lang="en-US" sz="2800" dirty="0" smtClean="0"/>
              <a:t>literally means "to be weak." 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Used for </a:t>
            </a:r>
            <a:r>
              <a:rPr lang="en-US" sz="2800" u="sng" dirty="0" smtClean="0"/>
              <a:t>physical maladies</a:t>
            </a:r>
            <a:r>
              <a:rPr lang="en-US" sz="2800" dirty="0" smtClean="0"/>
              <a:t>. Mt. 10:8; </a:t>
            </a:r>
            <a:br>
              <a:rPr lang="en-US" sz="2800" dirty="0" smtClean="0"/>
            </a:br>
            <a:r>
              <a:rPr lang="en-US" sz="2800" dirty="0" smtClean="0"/>
              <a:t>Acts 9:37; Phil. 2:26-27 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Used to refer to a </a:t>
            </a:r>
            <a:r>
              <a:rPr lang="en-US" sz="2800" u="sng" dirty="0" smtClean="0"/>
              <a:t>weak faith </a:t>
            </a:r>
            <a:r>
              <a:rPr lang="en-US" sz="2800" dirty="0" smtClean="0"/>
              <a:t>or a weak conscience (cf. Acts 20:35; Rom. 14:1; 15:1;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1 </a:t>
            </a:r>
            <a:r>
              <a:rPr lang="en-US" sz="2800" dirty="0" smtClean="0"/>
              <a:t>Cor. 8:9-12).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One Pray?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76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4600" b="1" u="sng" dirty="0" smtClean="0">
                <a:solidFill>
                  <a:srgbClr val="FF0000"/>
                </a:solidFill>
              </a:rPr>
              <a:t>When we are sick</a:t>
            </a:r>
            <a:r>
              <a:rPr lang="en-US" sz="4600" b="1" dirty="0" smtClean="0">
                <a:solidFill>
                  <a:srgbClr val="FF0000"/>
                </a:solidFill>
              </a:rPr>
              <a:t>.  </a:t>
            </a:r>
            <a:r>
              <a:rPr lang="en-US" sz="4600" b="1" dirty="0" err="1" smtClean="0">
                <a:solidFill>
                  <a:srgbClr val="FF0000"/>
                </a:solidFill>
              </a:rPr>
              <a:t>Jms</a:t>
            </a:r>
            <a:r>
              <a:rPr lang="en-US" sz="4600" b="1" dirty="0" smtClean="0">
                <a:solidFill>
                  <a:srgbClr val="FF0000"/>
                </a:solidFill>
              </a:rPr>
              <a:t>. 5:14-15 </a:t>
            </a:r>
          </a:p>
          <a:p>
            <a:pPr>
              <a:buNone/>
            </a:pPr>
            <a:endParaRPr lang="en-US" sz="4700" i="1" dirty="0" smtClean="0"/>
          </a:p>
          <a:p>
            <a:pPr>
              <a:buNone/>
            </a:pPr>
            <a:r>
              <a:rPr lang="en-US" sz="4500" b="1" i="1" dirty="0" err="1" smtClean="0">
                <a:solidFill>
                  <a:srgbClr val="FF0000"/>
                </a:solidFill>
              </a:rPr>
              <a:t>Kamnonta</a:t>
            </a:r>
            <a:r>
              <a:rPr lang="en-US" sz="4500" b="1" i="1" dirty="0" smtClean="0">
                <a:solidFill>
                  <a:srgbClr val="FF0000"/>
                </a:solidFill>
              </a:rPr>
              <a:t> (vs. 15)</a:t>
            </a:r>
            <a:r>
              <a:rPr lang="en-US" sz="4500" dirty="0" smtClean="0"/>
              <a:t>   literally means "to be weary.“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pPr>
              <a:buNone/>
            </a:pPr>
            <a:r>
              <a:rPr lang="en-US" sz="3600" dirty="0" smtClean="0"/>
              <a:t>“literally ‘to </a:t>
            </a:r>
            <a:r>
              <a:rPr lang="en-US" sz="3600" u="sng" dirty="0" smtClean="0"/>
              <a:t>become tired in spirit</a:t>
            </a:r>
            <a:r>
              <a:rPr lang="en-US" sz="3600" dirty="0" smtClean="0"/>
              <a:t>,’ to gradually lose one’s motivation to accomplish some goal – ‘to become discouraged, to become tired of.’” </a:t>
            </a:r>
            <a:r>
              <a:rPr lang="en-US" sz="2600" dirty="0" smtClean="0"/>
              <a:t>(Greek-English Lexicon Based on Semantic Domain. )</a:t>
            </a:r>
          </a:p>
          <a:p>
            <a:endParaRPr lang="en-US" sz="3000" dirty="0" smtClean="0"/>
          </a:p>
          <a:p>
            <a:r>
              <a:rPr lang="en-US" sz="4000" dirty="0" smtClean="0"/>
              <a:t>Used in Heb. 12:3; cf. verses 12-13</a:t>
            </a:r>
          </a:p>
          <a:p>
            <a:pPr>
              <a:buNone/>
            </a:pPr>
            <a:endParaRPr lang="en-US" sz="2800" dirty="0" smtClean="0"/>
          </a:p>
          <a:p>
            <a:pPr lvl="1"/>
            <a:r>
              <a:rPr lang="en-US" sz="4500" dirty="0" smtClean="0"/>
              <a:t>It “signifies to suffer hardship.” </a:t>
            </a:r>
            <a:r>
              <a:rPr lang="en-US" sz="2900" dirty="0" smtClean="0"/>
              <a:t>(W.E. Vine)</a:t>
            </a:r>
            <a:endParaRPr lang="en-US" sz="4500" dirty="0" smtClean="0"/>
          </a:p>
          <a:p>
            <a:pPr lvl="1"/>
            <a:r>
              <a:rPr lang="en-US" sz="4500" b="1" i="1" dirty="0" smtClean="0"/>
              <a:t>“the prayer of faith shall save the EXHAUSTED one.”   </a:t>
            </a:r>
            <a:r>
              <a:rPr lang="en-US" sz="2900" dirty="0" smtClean="0"/>
              <a:t>(Berry’s Greek Interlinear)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One Pray?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When we are sick</a:t>
            </a:r>
            <a:r>
              <a:rPr lang="en-US" sz="2800" b="1" dirty="0" smtClean="0">
                <a:solidFill>
                  <a:srgbClr val="FF0000"/>
                </a:solidFill>
              </a:rPr>
              <a:t>.  </a:t>
            </a:r>
            <a:r>
              <a:rPr lang="en-US" sz="2800" b="1" dirty="0" err="1" smtClean="0">
                <a:solidFill>
                  <a:srgbClr val="FF0000"/>
                </a:solidFill>
              </a:rPr>
              <a:t>Jms</a:t>
            </a:r>
            <a:r>
              <a:rPr lang="en-US" sz="2800" b="1" dirty="0" smtClean="0">
                <a:solidFill>
                  <a:srgbClr val="FF0000"/>
                </a:solidFill>
              </a:rPr>
              <a:t>. 5:14-15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By definition and by context, … the healing in vs. 15 is not physical healing, but the </a:t>
            </a:r>
            <a:r>
              <a:rPr lang="en-US" sz="2800" dirty="0" smtClean="0">
                <a:solidFill>
                  <a:srgbClr val="FF0000"/>
                </a:solidFill>
              </a:rPr>
              <a:t>forgiveness of sins. 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i="1" dirty="0" smtClean="0"/>
              <a:t>1 Pet 2:24 “who </a:t>
            </a:r>
            <a:r>
              <a:rPr lang="en-US" sz="2800" i="1" dirty="0" smtClean="0"/>
              <a:t>his own self bare our sins in his body upon the tree, that we, having died unto sins, might live unto righteousness; by whose stripes ye were healed</a:t>
            </a:r>
            <a:r>
              <a:rPr lang="en-US" sz="2800" i="1" dirty="0" smtClean="0"/>
              <a:t>.”</a:t>
            </a:r>
            <a:endParaRPr lang="en-US" sz="2800" i="1" dirty="0" smtClean="0"/>
          </a:p>
          <a:p>
            <a:pPr>
              <a:buNone/>
            </a:pPr>
            <a:endParaRPr lang="en-US" sz="2800" i="1" dirty="0" smtClean="0"/>
          </a:p>
          <a:p>
            <a:pPr>
              <a:buNone/>
            </a:pPr>
            <a:r>
              <a:rPr lang="en-US" sz="2800" i="1" dirty="0" smtClean="0"/>
              <a:t>Isa 53:5 “But </a:t>
            </a:r>
            <a:r>
              <a:rPr lang="en-US" sz="2800" i="1" dirty="0" smtClean="0"/>
              <a:t>he was wounded for our transgressions, he was bruised for our iniquities; the chastisement of our peace was upon him; and with his stripes we are healed</a:t>
            </a:r>
            <a:r>
              <a:rPr lang="en-US" sz="2800" i="1" dirty="0" smtClean="0"/>
              <a:t>.”</a:t>
            </a:r>
            <a:endParaRPr lang="en-US" sz="2800" i="1" dirty="0" smtClean="0"/>
          </a:p>
          <a:p>
            <a:pPr lvl="1"/>
            <a:endParaRPr lang="en-US" sz="1800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One Pray?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They were to pray over him</a:t>
            </a:r>
            <a:r>
              <a:rPr lang="en-US" sz="2800" b="1" dirty="0" smtClean="0">
                <a:solidFill>
                  <a:srgbClr val="FF0000"/>
                </a:solidFill>
              </a:rPr>
              <a:t>. 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Jms</a:t>
            </a:r>
            <a:r>
              <a:rPr lang="en-US" sz="2800" b="1" dirty="0" smtClean="0">
                <a:solidFill>
                  <a:srgbClr val="FF0000"/>
                </a:solidFill>
              </a:rPr>
              <a:t>. 5:14, 16</a:t>
            </a:r>
          </a:p>
          <a:p>
            <a:endParaRPr lang="en-US" sz="2800" dirty="0" smtClean="0"/>
          </a:p>
          <a:p>
            <a:r>
              <a:rPr lang="en-US" sz="2800" dirty="0" smtClean="0"/>
              <a:t>Spiritual leaders in the church.  Heb. 13:17;  </a:t>
            </a:r>
            <a:br>
              <a:rPr lang="en-US" sz="2800" dirty="0" smtClean="0"/>
            </a:br>
            <a:r>
              <a:rPr lang="en-US" sz="2800" dirty="0" smtClean="0"/>
              <a:t>Cf. 1 Thess. 5:12-14</a:t>
            </a:r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Call For The Elders?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610600" cy="49956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They were to anoint him with oil</a:t>
            </a:r>
            <a:r>
              <a:rPr lang="en-US" sz="2800" b="1" dirty="0" smtClean="0">
                <a:solidFill>
                  <a:srgbClr val="FF0000"/>
                </a:solidFill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</a:rPr>
              <a:t>Jms</a:t>
            </a:r>
            <a:r>
              <a:rPr lang="en-US" sz="2800" b="1" dirty="0" smtClean="0">
                <a:solidFill>
                  <a:srgbClr val="FF0000"/>
                </a:solidFill>
              </a:rPr>
              <a:t>. 5:14</a:t>
            </a:r>
          </a:p>
          <a:p>
            <a:r>
              <a:rPr lang="en-US" sz="2800" dirty="0" smtClean="0"/>
              <a:t>Used in ritual appointments. </a:t>
            </a:r>
            <a:br>
              <a:rPr lang="en-US" sz="2800" dirty="0" smtClean="0"/>
            </a:br>
            <a:r>
              <a:rPr lang="en-US" sz="2800" dirty="0" smtClean="0"/>
              <a:t>Cf. 1 Sam. 16:13</a:t>
            </a:r>
          </a:p>
          <a:p>
            <a:r>
              <a:rPr lang="en-US" sz="2800" dirty="0" smtClean="0"/>
              <a:t>Used in physical healing. </a:t>
            </a:r>
          </a:p>
          <a:p>
            <a:pPr lvl="1"/>
            <a:r>
              <a:rPr lang="en-US" dirty="0" smtClean="0"/>
              <a:t>Jesus gave the disciples the power to heal the sick, and they anointed them with oil. Mk. 6:13</a:t>
            </a:r>
          </a:p>
          <a:p>
            <a:pPr lvl="1"/>
            <a:r>
              <a:rPr lang="en-US" dirty="0" smtClean="0"/>
              <a:t>The Good Samaritan. cf. </a:t>
            </a:r>
            <a:r>
              <a:rPr lang="en-US" dirty="0" err="1" smtClean="0"/>
              <a:t>Lk</a:t>
            </a:r>
            <a:r>
              <a:rPr lang="en-US" dirty="0" smtClean="0"/>
              <a:t>. 10:34; Isa. 1:6; </a:t>
            </a:r>
            <a:br>
              <a:rPr lang="en-US" dirty="0" smtClean="0"/>
            </a:br>
            <a:r>
              <a:rPr lang="en-US" i="1" dirty="0" smtClean="0"/>
              <a:t>“Is their no balm in Gilead?” Jer. 8:22; cf. Jer. 9:2; 46:11</a:t>
            </a:r>
          </a:p>
          <a:p>
            <a:r>
              <a:rPr lang="en-US" dirty="0" smtClean="0"/>
              <a:t>Used as a symbol of spiritual blessing.  </a:t>
            </a:r>
            <a:br>
              <a:rPr lang="en-US" dirty="0" smtClean="0"/>
            </a:br>
            <a:r>
              <a:rPr lang="en-US" dirty="0" smtClean="0"/>
              <a:t>Ps. 23:5; Heb. 1:9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Call For The Elders?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49680"/>
            <a:ext cx="8610600" cy="537972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400" dirty="0" smtClean="0"/>
              <a:t>“A person who is fasting should not be sad and </a:t>
            </a:r>
            <a:r>
              <a:rPr lang="en-US" sz="2400" dirty="0" err="1" smtClean="0"/>
              <a:t>ungroomed</a:t>
            </a:r>
            <a:r>
              <a:rPr lang="en-US" sz="2400" dirty="0" smtClean="0"/>
              <a:t>, but should </a:t>
            </a:r>
            <a:r>
              <a:rPr lang="en-US" sz="2400" b="1" dirty="0" smtClean="0">
                <a:solidFill>
                  <a:srgbClr val="FF0000"/>
                </a:solidFill>
              </a:rPr>
              <a:t>‘put oil’ </a:t>
            </a:r>
            <a:r>
              <a:rPr lang="en-US" sz="2400" i="1" dirty="0" smtClean="0"/>
              <a:t>(</a:t>
            </a:r>
            <a:r>
              <a:rPr lang="en-US" sz="2400" i="1" dirty="0" err="1" smtClean="0"/>
              <a:t>aleipho</a:t>
            </a:r>
            <a:r>
              <a:rPr lang="en-US" sz="2400" i="1" dirty="0" smtClean="0"/>
              <a:t>) </a:t>
            </a:r>
            <a:r>
              <a:rPr lang="en-US" sz="2400" dirty="0" smtClean="0"/>
              <a:t>on his head, and wash his face (Matt 6:17). </a:t>
            </a:r>
          </a:p>
          <a:p>
            <a:endParaRPr lang="en-US" sz="2400" dirty="0" smtClean="0"/>
          </a:p>
          <a:p>
            <a:r>
              <a:rPr lang="en-US" sz="2400" dirty="0" smtClean="0"/>
              <a:t>“Thus James' point is that the ‘weak’ </a:t>
            </a:r>
            <a:r>
              <a:rPr lang="en-US" sz="2400" i="1" dirty="0" smtClean="0">
                <a:solidFill>
                  <a:srgbClr val="FF0000"/>
                </a:solidFill>
              </a:rPr>
              <a:t>(</a:t>
            </a:r>
            <a:r>
              <a:rPr lang="en-US" sz="2400" i="1" dirty="0" err="1" smtClean="0">
                <a:solidFill>
                  <a:srgbClr val="FF0000"/>
                </a:solidFill>
              </a:rPr>
              <a:t>asthenei</a:t>
            </a:r>
            <a:r>
              <a:rPr lang="en-US" sz="2400" i="1" dirty="0" smtClean="0">
                <a:solidFill>
                  <a:srgbClr val="FF0000"/>
                </a:solidFill>
              </a:rPr>
              <a:t>) </a:t>
            </a:r>
            <a:r>
              <a:rPr lang="en-US" sz="2400" dirty="0" smtClean="0"/>
              <a:t>and ‘weary’ </a:t>
            </a:r>
            <a:r>
              <a:rPr lang="en-US" sz="2400" i="1" dirty="0" smtClean="0">
                <a:solidFill>
                  <a:srgbClr val="FF0000"/>
                </a:solidFill>
              </a:rPr>
              <a:t>(</a:t>
            </a:r>
            <a:r>
              <a:rPr lang="en-US" sz="2400" i="1" dirty="0" err="1" smtClean="0">
                <a:solidFill>
                  <a:srgbClr val="FF0000"/>
                </a:solidFill>
              </a:rPr>
              <a:t>kamnonta</a:t>
            </a:r>
            <a:r>
              <a:rPr lang="en-US" sz="2400" i="1" dirty="0" smtClean="0">
                <a:solidFill>
                  <a:srgbClr val="FF0000"/>
                </a:solidFill>
              </a:rPr>
              <a:t>) </a:t>
            </a:r>
            <a:r>
              <a:rPr lang="en-US" sz="2400" dirty="0" smtClean="0"/>
              <a:t>would be refreshed, encouraged, and uplifted by the elders…</a:t>
            </a:r>
          </a:p>
          <a:p>
            <a:endParaRPr lang="en-US" sz="2400" dirty="0" smtClean="0"/>
          </a:p>
          <a:p>
            <a:r>
              <a:rPr lang="en-US" sz="2400" dirty="0" smtClean="0"/>
              <a:t>“For the fallen, discouraged, distressed weary believer, restoration is assured and the elders’ prayer offered in faith will make the sick person </a:t>
            </a:r>
            <a:r>
              <a:rPr lang="en-US" sz="2400" i="1" dirty="0" smtClean="0"/>
              <a:t>(lit., “weary one”)</a:t>
            </a:r>
            <a:r>
              <a:rPr lang="en-US" sz="2400" dirty="0" smtClean="0"/>
              <a:t> well (i.e., will restore him from discouragement and spiritual defeat), and the Lord will raise him up.” </a:t>
            </a:r>
            <a:r>
              <a:rPr lang="en-US" sz="1800" dirty="0" smtClean="0"/>
              <a:t>(Bible Knowledge Commentary/Old Testament)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Call For The Elders?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701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The Ultimate Healer</a:t>
            </a:r>
            <a:r>
              <a:rPr lang="en-US" sz="3800" b="1" dirty="0" smtClean="0">
                <a:solidFill>
                  <a:schemeClr val="accent4"/>
                </a:solidFill>
              </a:rPr>
              <a:t>.</a:t>
            </a:r>
          </a:p>
          <a:p>
            <a:pPr>
              <a:buNone/>
            </a:pPr>
            <a:r>
              <a:rPr lang="en-US" sz="3200" b="1" i="1" dirty="0" smtClean="0">
                <a:solidFill>
                  <a:srgbClr val="FF0000"/>
                </a:solidFill>
              </a:rPr>
              <a:t>“The </a:t>
            </a:r>
            <a:r>
              <a:rPr lang="en-US" sz="3200" b="1" i="1" u="sng" dirty="0" smtClean="0">
                <a:solidFill>
                  <a:srgbClr val="FF0000"/>
                </a:solidFill>
              </a:rPr>
              <a:t>prayer of faith </a:t>
            </a:r>
            <a:r>
              <a:rPr lang="en-US" sz="3200" b="1" i="1" dirty="0" smtClean="0">
                <a:solidFill>
                  <a:srgbClr val="FF0000"/>
                </a:solidFill>
              </a:rPr>
              <a:t>shall save him that is </a:t>
            </a:r>
            <a:r>
              <a:rPr lang="en-US" sz="3600" b="1" i="1" dirty="0" smtClean="0">
                <a:solidFill>
                  <a:srgbClr val="FF0000"/>
                </a:solidFill>
              </a:rPr>
              <a:t>sick</a:t>
            </a:r>
            <a:r>
              <a:rPr lang="en-US" sz="3200" b="1" i="1" dirty="0" smtClean="0">
                <a:solidFill>
                  <a:srgbClr val="FF0000"/>
                </a:solidFill>
              </a:rPr>
              <a:t>…” 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Jms</a:t>
            </a:r>
            <a:r>
              <a:rPr lang="en-US" sz="3200" b="1" i="1" dirty="0" smtClean="0">
                <a:solidFill>
                  <a:srgbClr val="FF0000"/>
                </a:solidFill>
              </a:rPr>
              <a:t>. 5:15</a:t>
            </a:r>
          </a:p>
          <a:p>
            <a:pPr>
              <a:buNone/>
            </a:pPr>
            <a:r>
              <a:rPr lang="en-US" sz="3200" b="1" i="1" dirty="0" smtClean="0">
                <a:solidFill>
                  <a:srgbClr val="FF0000"/>
                </a:solidFill>
              </a:rPr>
              <a:t>“The supplication of a righteous man </a:t>
            </a:r>
            <a:r>
              <a:rPr lang="en-US" sz="3200" b="1" i="1" u="sng" dirty="0" err="1" smtClean="0">
                <a:solidFill>
                  <a:srgbClr val="FF0000"/>
                </a:solidFill>
              </a:rPr>
              <a:t>availeth</a:t>
            </a:r>
            <a:r>
              <a:rPr lang="en-US" sz="3200" b="1" i="1" u="sng" dirty="0" smtClean="0">
                <a:solidFill>
                  <a:srgbClr val="FF0000"/>
                </a:solidFill>
              </a:rPr>
              <a:t> much in its working</a:t>
            </a:r>
            <a:r>
              <a:rPr lang="en-US" sz="3200" b="1" i="1" dirty="0" smtClean="0">
                <a:solidFill>
                  <a:srgbClr val="FF0000"/>
                </a:solidFill>
              </a:rPr>
              <a:t>.”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Jms</a:t>
            </a:r>
            <a:r>
              <a:rPr lang="en-US" sz="3200" b="1" i="1" dirty="0" smtClean="0">
                <a:solidFill>
                  <a:srgbClr val="FF0000"/>
                </a:solidFill>
              </a:rPr>
              <a:t>. 5:16</a:t>
            </a:r>
          </a:p>
          <a:p>
            <a:pPr>
              <a:buNone/>
            </a:pPr>
            <a:endParaRPr lang="en-US" sz="3200" i="1" dirty="0" smtClean="0"/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Spiritual guidance is implied. </a:t>
            </a:r>
          </a:p>
          <a:p>
            <a:pPr>
              <a:buNone/>
            </a:pPr>
            <a:r>
              <a:rPr lang="en-US" sz="3200" dirty="0" smtClean="0"/>
              <a:t>	NOTE:  The  relationship between the sickness and confession of sins. </a:t>
            </a:r>
          </a:p>
          <a:p>
            <a:pPr>
              <a:buNone/>
            </a:pPr>
            <a:endParaRPr lang="en-US" sz="3200" i="1" dirty="0" smtClean="0"/>
          </a:p>
          <a:p>
            <a:pPr>
              <a:buFont typeface="Wingdings" pitchFamily="2" charset="2"/>
              <a:buChar char="Ø"/>
            </a:pPr>
            <a:r>
              <a:rPr lang="en-US" sz="3900" dirty="0" smtClean="0"/>
              <a:t>Strength for the weary is the objective. Vs. 19</a:t>
            </a:r>
            <a:endParaRPr lang="en-US" sz="3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Effectiveness Of Prayer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200" i="1" dirty="0" smtClean="0">
                <a:solidFill>
                  <a:srgbClr val="FF0000"/>
                </a:solidFill>
              </a:rPr>
              <a:t>“The </a:t>
            </a:r>
            <a:r>
              <a:rPr lang="en-US" sz="3200" b="1" i="1" u="sng" dirty="0" smtClean="0">
                <a:solidFill>
                  <a:srgbClr val="FF0000"/>
                </a:solidFill>
              </a:rPr>
              <a:t>prayer of faith </a:t>
            </a:r>
            <a:r>
              <a:rPr lang="en-US" sz="3800" b="1" i="1" dirty="0" smtClean="0">
                <a:solidFill>
                  <a:srgbClr val="FF0000"/>
                </a:solidFill>
              </a:rPr>
              <a:t>shall save </a:t>
            </a:r>
            <a:r>
              <a:rPr lang="en-US" sz="3200" i="1" dirty="0" smtClean="0">
                <a:solidFill>
                  <a:srgbClr val="FF0000"/>
                </a:solidFill>
              </a:rPr>
              <a:t>him that is </a:t>
            </a:r>
            <a:r>
              <a:rPr lang="en-US" sz="3600" b="1" i="1" dirty="0" smtClean="0">
                <a:solidFill>
                  <a:srgbClr val="FF0000"/>
                </a:solidFill>
              </a:rPr>
              <a:t>sick</a:t>
            </a:r>
            <a:r>
              <a:rPr lang="en-US" sz="3200" i="1" dirty="0" smtClean="0">
                <a:solidFill>
                  <a:srgbClr val="FF0000"/>
                </a:solidFill>
              </a:rPr>
              <a:t>…”  </a:t>
            </a:r>
            <a:r>
              <a:rPr lang="en-US" sz="3200" i="1" dirty="0" err="1" smtClean="0">
                <a:solidFill>
                  <a:srgbClr val="FF0000"/>
                </a:solidFill>
              </a:rPr>
              <a:t>Jms</a:t>
            </a:r>
            <a:r>
              <a:rPr lang="en-US" sz="3200" i="1" dirty="0" smtClean="0">
                <a:solidFill>
                  <a:srgbClr val="FF0000"/>
                </a:solidFill>
              </a:rPr>
              <a:t>. 5:15</a:t>
            </a:r>
          </a:p>
          <a:p>
            <a:pPr>
              <a:buNone/>
            </a:pPr>
            <a:r>
              <a:rPr lang="en-US" sz="3200" i="1" dirty="0" smtClean="0">
                <a:solidFill>
                  <a:srgbClr val="FF0000"/>
                </a:solidFill>
              </a:rPr>
              <a:t>“The supplication of a righteous man </a:t>
            </a:r>
            <a:r>
              <a:rPr lang="en-US" sz="3200" i="1" dirty="0" err="1" smtClean="0">
                <a:solidFill>
                  <a:srgbClr val="FF0000"/>
                </a:solidFill>
              </a:rPr>
              <a:t>availeth</a:t>
            </a:r>
            <a:r>
              <a:rPr lang="en-US" sz="3200" i="1" dirty="0" smtClean="0">
                <a:solidFill>
                  <a:srgbClr val="FF0000"/>
                </a:solidFill>
              </a:rPr>
              <a:t> much in its working.” </a:t>
            </a:r>
            <a:r>
              <a:rPr lang="en-US" sz="3200" i="1" dirty="0" err="1" smtClean="0">
                <a:solidFill>
                  <a:srgbClr val="FF0000"/>
                </a:solidFill>
              </a:rPr>
              <a:t>Jms</a:t>
            </a:r>
            <a:r>
              <a:rPr lang="en-US" sz="3200" i="1" dirty="0" smtClean="0">
                <a:solidFill>
                  <a:srgbClr val="FF0000"/>
                </a:solidFill>
              </a:rPr>
              <a:t>. 5:16</a:t>
            </a:r>
          </a:p>
          <a:p>
            <a:pPr>
              <a:buNone/>
            </a:pPr>
            <a:endParaRPr lang="en-US" sz="3200" i="1" dirty="0" smtClean="0"/>
          </a:p>
          <a:p>
            <a:pPr>
              <a:buFont typeface="Wingdings" pitchFamily="2" charset="2"/>
              <a:buChar char="Ø"/>
            </a:pPr>
            <a:r>
              <a:rPr lang="en-US" sz="3000" dirty="0" smtClean="0"/>
              <a:t>Natural healing may be facilitated by those who are physicians. Mt. 9:12</a:t>
            </a:r>
          </a:p>
          <a:p>
            <a:pPr>
              <a:buNone/>
            </a:pPr>
            <a:endParaRPr lang="en-US" sz="3000" dirty="0" smtClean="0"/>
          </a:p>
          <a:p>
            <a:pPr>
              <a:buFont typeface="Wingdings" pitchFamily="2" charset="2"/>
              <a:buChar char="Ø"/>
            </a:pPr>
            <a:r>
              <a:rPr lang="en-US" sz="3000" dirty="0" smtClean="0"/>
              <a:t>The work of elders is in ruling the church &amp; watching for souls (Acts 20:28; Heb. 13:17); not in becoming guardians of men’s physical health.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Effectiveness Of Prayer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8392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i="1" dirty="0" smtClean="0">
                <a:solidFill>
                  <a:srgbClr val="FF0000"/>
                </a:solidFill>
              </a:rPr>
              <a:t>“The </a:t>
            </a:r>
            <a:r>
              <a:rPr lang="en-US" sz="3200" b="1" i="1" u="sng" dirty="0" smtClean="0">
                <a:solidFill>
                  <a:srgbClr val="FF0000"/>
                </a:solidFill>
              </a:rPr>
              <a:t>prayer of faith </a:t>
            </a:r>
            <a:r>
              <a:rPr lang="en-US" sz="3800" b="1" i="1" dirty="0" smtClean="0">
                <a:solidFill>
                  <a:srgbClr val="FF0000"/>
                </a:solidFill>
              </a:rPr>
              <a:t>shall save </a:t>
            </a:r>
            <a:r>
              <a:rPr lang="en-US" sz="3200" i="1" dirty="0" smtClean="0">
                <a:solidFill>
                  <a:srgbClr val="FF0000"/>
                </a:solidFill>
              </a:rPr>
              <a:t>him that is </a:t>
            </a:r>
            <a:r>
              <a:rPr lang="en-US" sz="3600" b="1" i="1" dirty="0" smtClean="0">
                <a:solidFill>
                  <a:srgbClr val="FF0000"/>
                </a:solidFill>
              </a:rPr>
              <a:t>sick</a:t>
            </a:r>
            <a:r>
              <a:rPr lang="en-US" sz="3200" i="1" dirty="0" smtClean="0">
                <a:solidFill>
                  <a:srgbClr val="FF0000"/>
                </a:solidFill>
              </a:rPr>
              <a:t>…”  </a:t>
            </a:r>
            <a:r>
              <a:rPr lang="en-US" sz="3200" i="1" dirty="0" err="1" smtClean="0">
                <a:solidFill>
                  <a:srgbClr val="FF0000"/>
                </a:solidFill>
              </a:rPr>
              <a:t>Jms</a:t>
            </a:r>
            <a:r>
              <a:rPr lang="en-US" sz="3200" i="1" dirty="0" smtClean="0">
                <a:solidFill>
                  <a:srgbClr val="FF0000"/>
                </a:solidFill>
              </a:rPr>
              <a:t>. 5:15</a:t>
            </a:r>
          </a:p>
          <a:p>
            <a:pPr>
              <a:buNone/>
            </a:pPr>
            <a:r>
              <a:rPr lang="en-US" sz="3200" i="1" dirty="0" smtClean="0">
                <a:solidFill>
                  <a:srgbClr val="FF0000"/>
                </a:solidFill>
              </a:rPr>
              <a:t>“The supplication of a righteous man </a:t>
            </a:r>
            <a:r>
              <a:rPr lang="en-US" sz="3200" i="1" dirty="0" err="1" smtClean="0">
                <a:solidFill>
                  <a:srgbClr val="FF0000"/>
                </a:solidFill>
              </a:rPr>
              <a:t>availeth</a:t>
            </a:r>
            <a:r>
              <a:rPr lang="en-US" sz="3200" i="1" dirty="0" smtClean="0">
                <a:solidFill>
                  <a:srgbClr val="FF0000"/>
                </a:solidFill>
              </a:rPr>
              <a:t> much in its working.” </a:t>
            </a:r>
            <a:r>
              <a:rPr lang="en-US" sz="3200" i="1" dirty="0" err="1" smtClean="0">
                <a:solidFill>
                  <a:srgbClr val="FF0000"/>
                </a:solidFill>
              </a:rPr>
              <a:t>Jms</a:t>
            </a:r>
            <a:r>
              <a:rPr lang="en-US" sz="3200" i="1" dirty="0" smtClean="0">
                <a:solidFill>
                  <a:srgbClr val="FF0000"/>
                </a:solidFill>
              </a:rPr>
              <a:t>. 5:16</a:t>
            </a:r>
          </a:p>
          <a:p>
            <a:pPr>
              <a:buNone/>
            </a:pPr>
            <a:endParaRPr lang="en-US" sz="32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200" i="1" dirty="0" smtClean="0"/>
              <a:t>“Ask for wisdom…believing…it shall be given.” </a:t>
            </a:r>
            <a:r>
              <a:rPr lang="en-US" sz="3200" i="1" dirty="0" err="1" smtClean="0"/>
              <a:t>Jms</a:t>
            </a:r>
            <a:r>
              <a:rPr lang="en-US" sz="3200" i="1" dirty="0" smtClean="0"/>
              <a:t>. 1:5</a:t>
            </a:r>
          </a:p>
          <a:p>
            <a:pPr>
              <a:buNone/>
            </a:pPr>
            <a:r>
              <a:rPr lang="en-US" sz="3200" i="1" dirty="0" smtClean="0"/>
              <a:t>“Ask [keep on asking], and it shall be given to you… seek… knock…” cf. </a:t>
            </a:r>
            <a:r>
              <a:rPr lang="en-US" sz="3200" i="1" dirty="0" err="1" smtClean="0"/>
              <a:t>Lk</a:t>
            </a:r>
            <a:r>
              <a:rPr lang="en-US" sz="3200" i="1" dirty="0" smtClean="0"/>
              <a:t>. 11:5-13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Effectiveness Of Prayer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Dealing With Temptations. 1:2-4</a:t>
            </a:r>
          </a:p>
          <a:p>
            <a:r>
              <a:rPr lang="en-US" sz="2800" dirty="0" smtClean="0"/>
              <a:t>Fulfilling The Royal Law.  2:1-13</a:t>
            </a:r>
          </a:p>
          <a:p>
            <a:r>
              <a:rPr lang="en-US" sz="2800" dirty="0" smtClean="0"/>
              <a:t>Faith And Works. 2:14-26</a:t>
            </a:r>
          </a:p>
          <a:p>
            <a:r>
              <a:rPr lang="en-US" sz="2800" dirty="0" smtClean="0"/>
              <a:t>Taming The Tongue. 3:1-12</a:t>
            </a:r>
          </a:p>
          <a:p>
            <a:r>
              <a:rPr lang="en-US" sz="2800" dirty="0" smtClean="0"/>
              <a:t>Draw Near To God. 4:1-10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James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8392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i="1" dirty="0" smtClean="0">
                <a:solidFill>
                  <a:srgbClr val="FF0000"/>
                </a:solidFill>
              </a:rPr>
              <a:t>“The </a:t>
            </a:r>
            <a:r>
              <a:rPr lang="en-US" sz="3200" b="1" i="1" u="sng" dirty="0" smtClean="0">
                <a:solidFill>
                  <a:srgbClr val="FF0000"/>
                </a:solidFill>
              </a:rPr>
              <a:t>prayer of faith </a:t>
            </a:r>
            <a:r>
              <a:rPr lang="en-US" sz="3800" b="1" i="1" dirty="0" smtClean="0">
                <a:solidFill>
                  <a:srgbClr val="FF0000"/>
                </a:solidFill>
              </a:rPr>
              <a:t>shall save </a:t>
            </a:r>
            <a:r>
              <a:rPr lang="en-US" sz="3200" i="1" dirty="0" smtClean="0">
                <a:solidFill>
                  <a:srgbClr val="FF0000"/>
                </a:solidFill>
              </a:rPr>
              <a:t>him that is </a:t>
            </a:r>
            <a:r>
              <a:rPr lang="en-US" sz="3600" b="1" i="1" dirty="0" smtClean="0">
                <a:solidFill>
                  <a:srgbClr val="FF0000"/>
                </a:solidFill>
              </a:rPr>
              <a:t>sick</a:t>
            </a:r>
            <a:r>
              <a:rPr lang="en-US" sz="3200" i="1" dirty="0" smtClean="0">
                <a:solidFill>
                  <a:srgbClr val="FF0000"/>
                </a:solidFill>
              </a:rPr>
              <a:t>…”  </a:t>
            </a:r>
            <a:r>
              <a:rPr lang="en-US" sz="3200" i="1" dirty="0" err="1" smtClean="0">
                <a:solidFill>
                  <a:srgbClr val="FF0000"/>
                </a:solidFill>
              </a:rPr>
              <a:t>Jms</a:t>
            </a:r>
            <a:r>
              <a:rPr lang="en-US" sz="3200" i="1" dirty="0" smtClean="0">
                <a:solidFill>
                  <a:srgbClr val="FF0000"/>
                </a:solidFill>
              </a:rPr>
              <a:t>. 5:15</a:t>
            </a:r>
          </a:p>
          <a:p>
            <a:pPr>
              <a:buNone/>
            </a:pPr>
            <a:r>
              <a:rPr lang="en-US" sz="3200" i="1" dirty="0" smtClean="0">
                <a:solidFill>
                  <a:srgbClr val="FF0000"/>
                </a:solidFill>
              </a:rPr>
              <a:t>“The supplication of a righteous man </a:t>
            </a:r>
            <a:r>
              <a:rPr lang="en-US" sz="3200" i="1" dirty="0" err="1" smtClean="0">
                <a:solidFill>
                  <a:srgbClr val="FF0000"/>
                </a:solidFill>
              </a:rPr>
              <a:t>availeth</a:t>
            </a:r>
            <a:r>
              <a:rPr lang="en-US" sz="3200" i="1" dirty="0" smtClean="0">
                <a:solidFill>
                  <a:srgbClr val="FF0000"/>
                </a:solidFill>
              </a:rPr>
              <a:t> much in its working.” </a:t>
            </a:r>
            <a:r>
              <a:rPr lang="en-US" sz="3200" i="1" dirty="0" err="1" smtClean="0">
                <a:solidFill>
                  <a:srgbClr val="FF0000"/>
                </a:solidFill>
              </a:rPr>
              <a:t>Jms</a:t>
            </a:r>
            <a:r>
              <a:rPr lang="en-US" sz="3200" i="1" dirty="0" smtClean="0">
                <a:solidFill>
                  <a:srgbClr val="FF0000"/>
                </a:solidFill>
              </a:rPr>
              <a:t>. 5:16</a:t>
            </a:r>
          </a:p>
          <a:p>
            <a:pPr>
              <a:buNone/>
            </a:pPr>
            <a:endParaRPr lang="en-US" sz="3200" i="1" dirty="0" smtClean="0">
              <a:solidFill>
                <a:srgbClr val="FF0000"/>
              </a:solidFill>
            </a:endParaRPr>
          </a:p>
          <a:p>
            <a:r>
              <a:rPr lang="en-US" sz="3200" dirty="0" smtClean="0"/>
              <a:t>Illustration:  Elijah’s prayer. 1 </a:t>
            </a:r>
            <a:r>
              <a:rPr lang="en-US" sz="3200" dirty="0" err="1" smtClean="0"/>
              <a:t>Kgs</a:t>
            </a:r>
            <a:r>
              <a:rPr lang="en-US" sz="3200" dirty="0" smtClean="0"/>
              <a:t>. 17-18</a:t>
            </a:r>
          </a:p>
          <a:p>
            <a:pPr lvl="1"/>
            <a:r>
              <a:rPr lang="en-US" sz="2800" dirty="0" smtClean="0"/>
              <a:t>Not miraculous (where natural forces are suspended).</a:t>
            </a:r>
          </a:p>
          <a:p>
            <a:pPr lvl="1"/>
            <a:r>
              <a:rPr lang="en-US" sz="2800" dirty="0" smtClean="0"/>
              <a:t>Providential (God uses natural forces).</a:t>
            </a:r>
          </a:p>
          <a:p>
            <a:pPr>
              <a:buNone/>
            </a:pPr>
            <a:endParaRPr lang="en-US" sz="32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Effectiveness Of Prayer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Effectiveness Of Prayer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Does prayer demand a miraculous response</a:t>
            </a:r>
            <a:r>
              <a:rPr lang="en-US" sz="2800" b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US" sz="2800" dirty="0" smtClean="0"/>
              <a:t>Paul left </a:t>
            </a:r>
            <a:r>
              <a:rPr lang="en-US" sz="2800" dirty="0" err="1" smtClean="0"/>
              <a:t>Trophimus</a:t>
            </a:r>
            <a:r>
              <a:rPr lang="en-US" sz="2800" dirty="0" smtClean="0"/>
              <a:t> at Miletus sick. </a:t>
            </a:r>
            <a:br>
              <a:rPr lang="en-US" sz="2800" dirty="0" smtClean="0"/>
            </a:br>
            <a:r>
              <a:rPr lang="en-US" sz="2800" dirty="0" smtClean="0"/>
              <a:t>2 Tim. 4:20</a:t>
            </a:r>
          </a:p>
          <a:p>
            <a:r>
              <a:rPr lang="en-US" sz="2800" dirty="0" smtClean="0"/>
              <a:t>Timothy had a chronic stomach problem. </a:t>
            </a:r>
            <a:br>
              <a:rPr lang="en-US" sz="2800" dirty="0" smtClean="0"/>
            </a:br>
            <a:r>
              <a:rPr lang="en-US" sz="2800" dirty="0" smtClean="0"/>
              <a:t>1 Tim. 5:23</a:t>
            </a:r>
          </a:p>
          <a:p>
            <a:r>
              <a:rPr lang="en-US" sz="2800" dirty="0" err="1" smtClean="0"/>
              <a:t>Epaphroditus</a:t>
            </a:r>
            <a:r>
              <a:rPr lang="en-US" sz="2800" dirty="0" smtClean="0"/>
              <a:t> almost died. Phil. 2:25-26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Effectiveness Of Prayer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Is God no longer interested in His children</a:t>
            </a:r>
            <a:r>
              <a:rPr lang="en-US" sz="2800" b="1" dirty="0" smtClean="0">
                <a:solidFill>
                  <a:srgbClr val="FF0000"/>
                </a:solidFill>
              </a:rPr>
              <a:t>? 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dirty="0" smtClean="0"/>
              <a:t>Cf. </a:t>
            </a:r>
            <a:r>
              <a:rPr lang="en-US" sz="2800" dirty="0" err="1" smtClean="0"/>
              <a:t>Jms</a:t>
            </a:r>
            <a:r>
              <a:rPr lang="en-US" sz="2800" dirty="0" smtClean="0"/>
              <a:t>. 1:17</a:t>
            </a:r>
          </a:p>
          <a:p>
            <a:pPr lvl="1"/>
            <a:r>
              <a:rPr lang="en-US" sz="2800" dirty="0" smtClean="0"/>
              <a:t>Not miraculous. Cf. Heb. 2:1-4</a:t>
            </a:r>
          </a:p>
          <a:p>
            <a:pPr lvl="1"/>
            <a:r>
              <a:rPr lang="en-US" sz="2800" b="1" dirty="0" err="1" smtClean="0"/>
              <a:t>Providentally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Cf</a:t>
            </a:r>
            <a:r>
              <a:rPr lang="en-US" sz="2800" b="1" dirty="0" smtClean="0"/>
              <a:t> Joseph. Gen. 45</a:t>
            </a:r>
          </a:p>
          <a:p>
            <a:r>
              <a:rPr lang="en-US" sz="3000" b="1" u="sng" dirty="0" smtClean="0">
                <a:solidFill>
                  <a:srgbClr val="FF0000"/>
                </a:solidFill>
              </a:rPr>
              <a:t>Why do we not believe God acts on behalf of His people today</a:t>
            </a:r>
            <a:r>
              <a:rPr lang="en-US" sz="3000" dirty="0" smtClean="0">
                <a:solidFill>
                  <a:srgbClr val="FF0000"/>
                </a:solidFill>
              </a:rPr>
              <a:t>?</a:t>
            </a:r>
          </a:p>
          <a:p>
            <a:pPr lvl="1"/>
            <a:r>
              <a:rPr lang="en-US" sz="2800" dirty="0" smtClean="0"/>
              <a:t>Is He indifferent to His people? </a:t>
            </a:r>
            <a:br>
              <a:rPr lang="en-US" sz="2800" dirty="0" smtClean="0"/>
            </a:br>
            <a:r>
              <a:rPr lang="en-US" sz="2800" dirty="0" smtClean="0"/>
              <a:t>	NO! 1 Pet. 3:12</a:t>
            </a:r>
          </a:p>
          <a:p>
            <a:pPr lvl="1"/>
            <a:r>
              <a:rPr lang="en-US" sz="2800" dirty="0" smtClean="0"/>
              <a:t>Is He unable to act on our behalf? </a:t>
            </a:r>
            <a:br>
              <a:rPr lang="en-US" sz="2800" dirty="0" smtClean="0"/>
            </a:br>
            <a:r>
              <a:rPr lang="en-US" sz="2800" dirty="0" smtClean="0"/>
              <a:t>	NO! Eph. 3:20</a:t>
            </a:r>
          </a:p>
          <a:p>
            <a:pPr lvl="1"/>
            <a:r>
              <a:rPr lang="en-US" sz="2800" dirty="0" smtClean="0"/>
              <a:t>Has He abandoned His children? </a:t>
            </a:r>
            <a:br>
              <a:rPr lang="en-US" sz="2800" dirty="0" smtClean="0"/>
            </a:br>
            <a:r>
              <a:rPr lang="en-US" sz="2800" dirty="0" smtClean="0"/>
              <a:t>	NO! Heb. 13:5-6</a:t>
            </a:r>
          </a:p>
          <a:p>
            <a:pPr lvl="1"/>
            <a:endParaRPr lang="en-US" sz="3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839200" cy="5410200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b="1" dirty="0" smtClean="0">
                <a:solidFill>
                  <a:srgbClr val="FF0000"/>
                </a:solidFill>
              </a:rPr>
              <a:t>Ps. 34 Description Of The Kind Of Man God Hears.</a:t>
            </a:r>
          </a:p>
          <a:p>
            <a:pPr>
              <a:buNone/>
            </a:pPr>
            <a:endParaRPr lang="en-US" sz="3300" b="1" i="1" dirty="0" smtClean="0">
              <a:solidFill>
                <a:srgbClr val="FF0000"/>
              </a:solidFill>
            </a:endParaRPr>
          </a:p>
          <a:p>
            <a:r>
              <a:rPr lang="en-US" sz="3200" dirty="0" smtClean="0"/>
              <a:t>Blessed is the man who trusts in Him. Vs. 8, 22</a:t>
            </a:r>
          </a:p>
          <a:p>
            <a:r>
              <a:rPr lang="en-US" sz="3200" dirty="0" smtClean="0"/>
              <a:t>There is no want to those who fear him. Vs. 9</a:t>
            </a:r>
          </a:p>
          <a:p>
            <a:r>
              <a:rPr lang="en-US" sz="3200" dirty="0" smtClean="0"/>
              <a:t>Those who seek the Lord shall not lack any good thing. Vs. 10</a:t>
            </a:r>
          </a:p>
          <a:p>
            <a:r>
              <a:rPr lang="en-US" sz="3200" dirty="0" smtClean="0"/>
              <a:t>His eyes are upon the righteous. Vs. 15; </a:t>
            </a:r>
            <a:br>
              <a:rPr lang="en-US" sz="3200" dirty="0" smtClean="0"/>
            </a:br>
            <a:r>
              <a:rPr lang="en-US" sz="3200" dirty="0" smtClean="0"/>
              <a:t>cf. </a:t>
            </a:r>
            <a:r>
              <a:rPr lang="en-US" sz="3200" dirty="0" err="1" smtClean="0"/>
              <a:t>Jno</a:t>
            </a:r>
            <a:r>
              <a:rPr lang="en-US" sz="3200" dirty="0" smtClean="0"/>
              <a:t>. 9:31</a:t>
            </a:r>
          </a:p>
          <a:p>
            <a:r>
              <a:rPr lang="en-US" sz="3200" i="1" dirty="0" smtClean="0"/>
              <a:t> “Depart from evil, and do good; seek peace, and pursue it.” Vs. 14</a:t>
            </a:r>
          </a:p>
          <a:p>
            <a:r>
              <a:rPr lang="en-US" sz="3200" i="1" dirty="0" smtClean="0"/>
              <a:t>“Jehovah is nigh unto them that are of a broken heart, and </a:t>
            </a:r>
            <a:r>
              <a:rPr lang="en-US" sz="3200" i="1" dirty="0" err="1" smtClean="0"/>
              <a:t>saveth</a:t>
            </a:r>
            <a:r>
              <a:rPr lang="en-US" sz="3200" i="1" dirty="0" smtClean="0"/>
              <a:t> such as are of a contrite spirit.” Vs. 18</a:t>
            </a:r>
          </a:p>
          <a:p>
            <a:pPr>
              <a:buNone/>
            </a:pPr>
            <a:endParaRPr lang="en-US" sz="3200" i="1" dirty="0" smtClean="0"/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Effectiveness Of Prayer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839200" cy="5410200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Sometimes God Says “NO.”</a:t>
            </a:r>
          </a:p>
          <a:p>
            <a:r>
              <a:rPr lang="en-US" sz="2800" dirty="0" smtClean="0"/>
              <a:t>Paul prayed three times for his </a:t>
            </a:r>
            <a:r>
              <a:rPr lang="en-US" sz="2800" i="1" dirty="0" smtClean="0"/>
              <a:t>“thorn” </a:t>
            </a:r>
            <a:r>
              <a:rPr lang="en-US" sz="2800" dirty="0" smtClean="0"/>
              <a:t>to be removed.</a:t>
            </a:r>
          </a:p>
          <a:p>
            <a:pPr lvl="1"/>
            <a:r>
              <a:rPr lang="en-US" sz="2400" dirty="0" smtClean="0"/>
              <a:t>Instead, he received an abundance of grace and rejoiced. 2 Cor. 12:7-9</a:t>
            </a:r>
          </a:p>
          <a:p>
            <a:r>
              <a:rPr lang="en-US" sz="2800" dirty="0" smtClean="0"/>
              <a:t>Elijah, prayed that he would die. 1 </a:t>
            </a:r>
            <a:r>
              <a:rPr lang="en-US" sz="2800" dirty="0" err="1" smtClean="0"/>
              <a:t>Kgs</a:t>
            </a:r>
            <a:r>
              <a:rPr lang="en-US" sz="2800" dirty="0" smtClean="0"/>
              <a:t>. 19:4.</a:t>
            </a:r>
          </a:p>
          <a:p>
            <a:pPr>
              <a:buNone/>
            </a:pPr>
            <a:endParaRPr lang="en-US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3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Effectiveness Of Prayer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The Effectiveness Of Prayer… </a:t>
            </a:r>
            <a:br>
              <a:rPr lang="en-US" sz="4000" dirty="0" smtClean="0"/>
            </a:br>
            <a:r>
              <a:rPr lang="en-US" sz="4000" dirty="0" smtClean="0"/>
              <a:t>GOD </a:t>
            </a:r>
            <a:r>
              <a:rPr lang="en-US" sz="4000" dirty="0"/>
              <a:t>IS ABLE!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382000" cy="4648200"/>
          </a:xfrm>
        </p:spPr>
        <p:txBody>
          <a:bodyPr/>
          <a:lstStyle/>
          <a:p>
            <a:r>
              <a:rPr lang="en-US" sz="2800" dirty="0" smtClean="0"/>
              <a:t>Your </a:t>
            </a:r>
            <a:r>
              <a:rPr lang="en-US" sz="2800" dirty="0" smtClean="0"/>
              <a:t>job… </a:t>
            </a:r>
            <a:r>
              <a:rPr lang="en-US" sz="2800" i="1" dirty="0" smtClean="0"/>
              <a:t>Cf. James 4:6-10</a:t>
            </a:r>
          </a:p>
          <a:p>
            <a:endParaRPr lang="en-US" sz="2800" i="1" dirty="0" smtClean="0"/>
          </a:p>
          <a:p>
            <a:endParaRPr lang="en-US" sz="2800" i="1" dirty="0" smtClean="0"/>
          </a:p>
          <a:p>
            <a:r>
              <a:rPr lang="en-US" sz="2800" i="1" dirty="0" smtClean="0"/>
              <a:t>1 </a:t>
            </a:r>
            <a:r>
              <a:rPr lang="en-US" sz="2800" i="1" dirty="0" smtClean="0"/>
              <a:t>Pet. </a:t>
            </a:r>
            <a:r>
              <a:rPr lang="en-US" sz="2800" i="1" dirty="0"/>
              <a:t>5:6-7 “Humble yourselves therefore under the mighty hand of God, that he may exalt you in due time; casting all your anxiety upon him, because he </a:t>
            </a:r>
            <a:r>
              <a:rPr lang="en-US" sz="2800" i="1" dirty="0" err="1"/>
              <a:t>careth</a:t>
            </a:r>
            <a:r>
              <a:rPr lang="en-US" sz="2800" i="1" dirty="0"/>
              <a:t> for you.”</a:t>
            </a:r>
          </a:p>
          <a:p>
            <a:endParaRPr lang="en-US" sz="2800" i="1" dirty="0"/>
          </a:p>
          <a:p>
            <a:endParaRPr lang="en-US" dirty="0"/>
          </a:p>
          <a:p>
            <a:pPr>
              <a:buFontTx/>
              <a:buNone/>
            </a:pPr>
            <a:endParaRPr lang="en-US" sz="4000" dirty="0"/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God Gives Grace To The Humble. 4:6, 10; 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>--  5:12</a:t>
            </a:r>
          </a:p>
          <a:p>
            <a:pPr>
              <a:buNone/>
            </a:pPr>
            <a:r>
              <a:rPr lang="en-US" sz="3200" b="1" u="sng" dirty="0" smtClean="0"/>
              <a:t>Humility is manifested.</a:t>
            </a:r>
          </a:p>
          <a:p>
            <a:r>
              <a:rPr lang="en-US" sz="3200" i="1" dirty="0" smtClean="0"/>
              <a:t>“Speak not one against another…”  </a:t>
            </a:r>
            <a:br>
              <a:rPr lang="en-US" sz="3200" i="1" dirty="0" smtClean="0"/>
            </a:br>
            <a:r>
              <a:rPr lang="en-US" sz="3200" dirty="0" err="1" smtClean="0"/>
              <a:t>Jms</a:t>
            </a:r>
            <a:r>
              <a:rPr lang="en-US" sz="3200" dirty="0" smtClean="0"/>
              <a:t>. 4:11-12</a:t>
            </a:r>
          </a:p>
          <a:p>
            <a:r>
              <a:rPr lang="en-US" sz="3200" dirty="0" smtClean="0"/>
              <a:t>Avoid arrogance &amp; self-sufficiency. </a:t>
            </a:r>
            <a:br>
              <a:rPr lang="en-US" sz="3200" dirty="0" smtClean="0"/>
            </a:br>
            <a:r>
              <a:rPr lang="en-US" sz="3200" dirty="0" err="1" smtClean="0"/>
              <a:t>Jms</a:t>
            </a:r>
            <a:r>
              <a:rPr lang="en-US" sz="3200" dirty="0" smtClean="0"/>
              <a:t>. 4:13-17</a:t>
            </a:r>
          </a:p>
          <a:p>
            <a:r>
              <a:rPr lang="en-US" sz="3200" dirty="0" smtClean="0"/>
              <a:t>Right attitude toward riches. </a:t>
            </a:r>
            <a:r>
              <a:rPr lang="en-US" sz="3200" dirty="0" err="1" smtClean="0"/>
              <a:t>Jms</a:t>
            </a:r>
            <a:r>
              <a:rPr lang="en-US" sz="3200" dirty="0" smtClean="0"/>
              <a:t>. 5:1-6</a:t>
            </a:r>
          </a:p>
          <a:p>
            <a:r>
              <a:rPr lang="en-US" sz="3200" dirty="0" smtClean="0"/>
              <a:t>Patience. </a:t>
            </a:r>
            <a:r>
              <a:rPr lang="en-US" sz="3200" dirty="0" err="1" smtClean="0"/>
              <a:t>Jms</a:t>
            </a:r>
            <a:r>
              <a:rPr lang="en-US" sz="3200" dirty="0" smtClean="0"/>
              <a:t>. 5:7-11</a:t>
            </a:r>
          </a:p>
          <a:p>
            <a:r>
              <a:rPr lang="en-US" sz="3200" dirty="0" smtClean="0"/>
              <a:t>Their word is binding.  </a:t>
            </a:r>
            <a:r>
              <a:rPr lang="en-US" sz="3200" dirty="0" err="1" smtClean="0"/>
              <a:t>Jms</a:t>
            </a:r>
            <a:r>
              <a:rPr lang="en-US" sz="3200" dirty="0" smtClean="0"/>
              <a:t>. 5:12</a:t>
            </a:r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209C1-56FB-4387-B1A0-6A683782DF0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Of James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Prayer and Praise – natural responses of the child of God…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800" i="1" dirty="0" smtClean="0"/>
              <a:t>Ps 46:1 “God is our refuge and strength, a very present help in trouble.”</a:t>
            </a:r>
          </a:p>
          <a:p>
            <a:endParaRPr lang="en-US" sz="2800" i="1" dirty="0" smtClean="0"/>
          </a:p>
          <a:p>
            <a:r>
              <a:rPr lang="en-US" sz="2800" b="1" dirty="0" smtClean="0">
                <a:solidFill>
                  <a:srgbClr val="FF0000"/>
                </a:solidFill>
              </a:rPr>
              <a:t>The faithful are assured…</a:t>
            </a:r>
            <a:r>
              <a:rPr lang="en-US" sz="2800" i="1" dirty="0" smtClean="0"/>
              <a:t/>
            </a:r>
            <a:br>
              <a:rPr lang="en-US" sz="2800" i="1" dirty="0" smtClean="0"/>
            </a:br>
            <a:r>
              <a:rPr lang="en-US" sz="2800" i="1" dirty="0" smtClean="0"/>
              <a:t>1 Peter 3:12 “For the eyes of the Lord are upon the righteous, And his ears unto their supplication: But the face of the Lord is upon them that do evil.” </a:t>
            </a:r>
            <a:br>
              <a:rPr lang="en-US" sz="2800" i="1" dirty="0" smtClean="0"/>
            </a:br>
            <a:r>
              <a:rPr lang="en-US" sz="2800" i="1" dirty="0" smtClean="0"/>
              <a:t/>
            </a:r>
            <a:br>
              <a:rPr lang="en-US" sz="2800" i="1" dirty="0" smtClean="0"/>
            </a:br>
            <a:r>
              <a:rPr lang="en-US" sz="2800" i="1" dirty="0" smtClean="0"/>
              <a:t>Ps 62:8 “Trust in him at all times, ye people; pour out your heart before him: God is a refuge for us. </a:t>
            </a:r>
          </a:p>
          <a:p>
            <a:endParaRPr lang="en-US" sz="2800" i="1" dirty="0" smtClean="0"/>
          </a:p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Prayer Of Faith  </a:t>
            </a:r>
            <a:br>
              <a:rPr lang="en-US" dirty="0" smtClean="0"/>
            </a:br>
            <a:r>
              <a:rPr lang="en-US" dirty="0" smtClean="0"/>
              <a:t>James 5:13-18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Prayer and Praise.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Man is to pray for all his needs. Mt. 6:5-11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i="1" dirty="0" smtClean="0"/>
              <a:t>Matt 7:9-11 “Or what man is there of you, who, if his son shall ask him for a loaf, will give him a stone; or if he shall ask for a fish, will give him a serpent? If ye then, being evil, know how to give good gifts unto your children, </a:t>
            </a:r>
            <a:r>
              <a:rPr lang="en-US" i="1" u="sng" dirty="0" smtClean="0"/>
              <a:t>how much more shall your Father who is in heaven give good things to them that ask him</a:t>
            </a:r>
            <a:r>
              <a:rPr lang="en-US" i="1" dirty="0" smtClean="0"/>
              <a:t>?”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Prayer Of Faith </a:t>
            </a:r>
            <a:br>
              <a:rPr lang="en-US" dirty="0" smtClean="0"/>
            </a:br>
            <a:r>
              <a:rPr lang="en-US" dirty="0" smtClean="0"/>
              <a:t>James 5:13-18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James has already addressed the subject of prayer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/>
              <a:t>Rejoice in Trials. </a:t>
            </a:r>
            <a:r>
              <a:rPr lang="en-US" dirty="0" err="1" smtClean="0"/>
              <a:t>Jms</a:t>
            </a:r>
            <a:r>
              <a:rPr lang="en-US" dirty="0" smtClean="0"/>
              <a:t>. 1:2-6</a:t>
            </a:r>
          </a:p>
          <a:p>
            <a:pPr lvl="1"/>
            <a:r>
              <a:rPr lang="en-US" dirty="0" smtClean="0"/>
              <a:t>Wisdom to deal with trials is to be sought in prayer.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i="1" dirty="0" smtClean="0"/>
              <a:t>“nothing doubting” (vs. 6)</a:t>
            </a:r>
          </a:p>
          <a:p>
            <a:r>
              <a:rPr lang="en-US" dirty="0" smtClean="0"/>
              <a:t>Pray in every circumstance of life. </a:t>
            </a:r>
            <a:br>
              <a:rPr lang="en-US" dirty="0" smtClean="0"/>
            </a:br>
            <a:r>
              <a:rPr lang="en-US" dirty="0" err="1" smtClean="0"/>
              <a:t>Jms</a:t>
            </a:r>
            <a:r>
              <a:rPr lang="en-US" dirty="0" smtClean="0"/>
              <a:t>. 5:13-16</a:t>
            </a:r>
          </a:p>
          <a:p>
            <a:r>
              <a:rPr lang="en-US" dirty="0" smtClean="0"/>
              <a:t>Prayer changes things.  </a:t>
            </a:r>
            <a:r>
              <a:rPr lang="en-US" dirty="0" err="1" smtClean="0"/>
              <a:t>Jms</a:t>
            </a:r>
            <a:r>
              <a:rPr lang="en-US" dirty="0" smtClean="0"/>
              <a:t>. 5:16-17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One Pray?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When we are suffering</a:t>
            </a:r>
            <a:r>
              <a:rPr lang="en-US" b="1" dirty="0" smtClean="0">
                <a:solidFill>
                  <a:srgbClr val="FF0000"/>
                </a:solidFill>
              </a:rPr>
              <a:t>.  </a:t>
            </a:r>
            <a:r>
              <a:rPr lang="en-US" b="1" dirty="0" err="1" smtClean="0">
                <a:solidFill>
                  <a:srgbClr val="FF0000"/>
                </a:solidFill>
              </a:rPr>
              <a:t>Jms</a:t>
            </a:r>
            <a:r>
              <a:rPr lang="en-US" b="1" dirty="0" smtClean="0">
                <a:solidFill>
                  <a:srgbClr val="FF0000"/>
                </a:solidFill>
              </a:rPr>
              <a:t>. 5:13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err="1" smtClean="0"/>
              <a:t>Kapopatheo</a:t>
            </a:r>
            <a:r>
              <a:rPr lang="en-US" i="1" dirty="0" smtClean="0"/>
              <a:t>: </a:t>
            </a:r>
            <a:r>
              <a:rPr lang="en-US" dirty="0" smtClean="0"/>
              <a:t>“Suffer hardship” </a:t>
            </a:r>
            <a:r>
              <a:rPr lang="en-US" sz="2000" dirty="0" smtClean="0"/>
              <a:t>(W.E. Vine); </a:t>
            </a:r>
            <a:r>
              <a:rPr lang="en-US" dirty="0" smtClean="0"/>
              <a:t>Suffer misfortune; bear hardship patiently” </a:t>
            </a:r>
            <a:r>
              <a:rPr lang="en-US" sz="2000" dirty="0" smtClean="0"/>
              <a:t>(</a:t>
            </a:r>
            <a:r>
              <a:rPr lang="en-US" sz="2000" dirty="0" err="1" smtClean="0"/>
              <a:t>Ardnt</a:t>
            </a:r>
            <a:r>
              <a:rPr lang="en-US" sz="2000" dirty="0" smtClean="0"/>
              <a:t> &amp; Gingrich)</a:t>
            </a:r>
            <a:endParaRPr lang="en-US" dirty="0" smtClean="0"/>
          </a:p>
          <a:p>
            <a:pPr lvl="1"/>
            <a:r>
              <a:rPr lang="en-US" sz="2400" dirty="0" smtClean="0"/>
              <a:t>Same word describing the prophets. </a:t>
            </a:r>
            <a:r>
              <a:rPr lang="en-US" sz="2400" dirty="0" err="1" smtClean="0"/>
              <a:t>Jms</a:t>
            </a:r>
            <a:r>
              <a:rPr lang="en-US" sz="2400" dirty="0" smtClean="0"/>
              <a:t>. 5:10</a:t>
            </a:r>
          </a:p>
          <a:p>
            <a:endParaRPr lang="en-US" dirty="0" smtClean="0"/>
          </a:p>
          <a:p>
            <a:r>
              <a:rPr lang="en-US" dirty="0" smtClean="0"/>
              <a:t>Times of trouble and hardship. 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One Pray?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693920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“Suffering”  </a:t>
            </a:r>
            <a:r>
              <a:rPr lang="en-US" sz="2800" i="1" dirty="0" err="1" smtClean="0"/>
              <a:t>Kapopatheo</a:t>
            </a:r>
            <a:r>
              <a:rPr lang="en-US" sz="2800" i="1" dirty="0" smtClean="0"/>
              <a:t>:</a:t>
            </a:r>
            <a:endParaRPr lang="en-US" sz="3500" dirty="0" smtClean="0"/>
          </a:p>
          <a:p>
            <a:pPr lvl="1"/>
            <a:r>
              <a:rPr lang="en-US" sz="3500" dirty="0" smtClean="0"/>
              <a:t>Used in: </a:t>
            </a:r>
          </a:p>
          <a:p>
            <a:pPr lvl="2"/>
            <a:r>
              <a:rPr lang="en-US" sz="3000" dirty="0" smtClean="0"/>
              <a:t>2 Tim. 2:3, Paul: </a:t>
            </a:r>
            <a:r>
              <a:rPr lang="en-US" sz="3000" i="1" dirty="0" smtClean="0"/>
              <a:t>“Suffer hardships...”</a:t>
            </a:r>
          </a:p>
          <a:p>
            <a:pPr lvl="2"/>
            <a:r>
              <a:rPr lang="en-US" sz="3000" dirty="0" smtClean="0"/>
              <a:t>2 Tim. 2:9, Paul: </a:t>
            </a:r>
            <a:r>
              <a:rPr lang="en-US" sz="3000" i="1" dirty="0" smtClean="0"/>
              <a:t>“Suffer hardships...”</a:t>
            </a:r>
          </a:p>
          <a:p>
            <a:pPr lvl="2"/>
            <a:r>
              <a:rPr lang="en-US" sz="3000" dirty="0" smtClean="0"/>
              <a:t>2 Tim. 4:5, Timothy: </a:t>
            </a:r>
            <a:r>
              <a:rPr lang="en-US" sz="3000" i="1" dirty="0" smtClean="0"/>
              <a:t>“Suffer hardship...”</a:t>
            </a:r>
          </a:p>
          <a:p>
            <a:pPr lvl="1"/>
            <a:endParaRPr lang="en-US" sz="1800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One Pray?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939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FF0000"/>
                </a:solidFill>
              </a:rPr>
              <a:t>In Contrast…</a:t>
            </a:r>
          </a:p>
          <a:p>
            <a:pPr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We should </a:t>
            </a:r>
            <a:r>
              <a:rPr lang="en-US" b="1" i="1" u="sng" dirty="0" smtClean="0">
                <a:solidFill>
                  <a:srgbClr val="FF0000"/>
                </a:solidFill>
              </a:rPr>
              <a:t>“sing psalms” </a:t>
            </a:r>
            <a:r>
              <a:rPr lang="en-US" b="1" u="sng" dirty="0" smtClean="0">
                <a:solidFill>
                  <a:srgbClr val="FF0000"/>
                </a:solidFill>
              </a:rPr>
              <a:t>when we are cheerful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en-US" b="1" dirty="0" err="1" smtClean="0">
                <a:solidFill>
                  <a:srgbClr val="FF0000"/>
                </a:solidFill>
              </a:rPr>
              <a:t>Jms</a:t>
            </a:r>
            <a:r>
              <a:rPr lang="en-US" b="1" dirty="0" smtClean="0">
                <a:solidFill>
                  <a:srgbClr val="FF0000"/>
                </a:solidFill>
              </a:rPr>
              <a:t>. 5:13</a:t>
            </a:r>
          </a:p>
          <a:p>
            <a:pPr>
              <a:buNone/>
            </a:pPr>
            <a:r>
              <a:rPr lang="en-US" i="1" dirty="0" err="1" smtClean="0"/>
              <a:t>Euthumeo</a:t>
            </a:r>
            <a:r>
              <a:rPr lang="en-US" i="1" dirty="0" smtClean="0"/>
              <a:t>: “</a:t>
            </a:r>
            <a:r>
              <a:rPr lang="en-US" dirty="0" smtClean="0"/>
              <a:t>Good cheer” </a:t>
            </a:r>
            <a:r>
              <a:rPr lang="en-US" sz="2000" dirty="0" smtClean="0"/>
              <a:t>(W.E. Vine); </a:t>
            </a:r>
            <a:br>
              <a:rPr lang="en-US" sz="2000" dirty="0" smtClean="0"/>
            </a:br>
            <a:r>
              <a:rPr lang="en-US" dirty="0" smtClean="0"/>
              <a:t>“…Keep up one’s courage” </a:t>
            </a:r>
            <a:r>
              <a:rPr lang="en-US" sz="2000" dirty="0" smtClean="0"/>
              <a:t>(Arndt and Gingrich)</a:t>
            </a:r>
          </a:p>
          <a:p>
            <a:pPr lvl="1"/>
            <a:r>
              <a:rPr lang="en-US" dirty="0" smtClean="0"/>
              <a:t>Word used in the context of Paul’s shipwreck. </a:t>
            </a:r>
            <a:br>
              <a:rPr lang="en-US" dirty="0" smtClean="0"/>
            </a:br>
            <a:r>
              <a:rPr lang="en-US" dirty="0" smtClean="0"/>
              <a:t>Acts 27:22 &amp; 25</a:t>
            </a:r>
          </a:p>
          <a:p>
            <a:r>
              <a:rPr lang="en-US" dirty="0" smtClean="0"/>
              <a:t>We can sing in adversity. Cf. Acts </a:t>
            </a:r>
            <a:r>
              <a:rPr lang="en-US" dirty="0" smtClean="0"/>
              <a:t>16:25</a:t>
            </a:r>
            <a:r>
              <a:rPr lang="en-US" dirty="0" smtClean="0"/>
              <a:t>; 5:41</a:t>
            </a:r>
            <a:r>
              <a:rPr lang="en-US" dirty="0" smtClean="0"/>
              <a:t>; </a:t>
            </a:r>
            <a:r>
              <a:rPr lang="en-US" dirty="0" err="1" smtClean="0"/>
              <a:t>Jms</a:t>
            </a:r>
            <a:r>
              <a:rPr lang="en-US" dirty="0" smtClean="0"/>
              <a:t>. 1:2.</a:t>
            </a:r>
          </a:p>
          <a:p>
            <a:r>
              <a:rPr lang="en-US" dirty="0" smtClean="0"/>
              <a:t>Consider the attitude of David, the sweet singer of Israel - Ps 96:1-2; 101:1; 111:1; 113:1-3; 146:1-2; 147:1; 149:1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2E71-0D57-4250-800D-BFDE55B8EC9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One Pray?</a:t>
            </a:r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2667000" y="3733800"/>
            <a:ext cx="6324600" cy="2590800"/>
          </a:xfrm>
          <a:prstGeom prst="wedgeRectCallout">
            <a:avLst>
              <a:gd name="adj1" fmla="val -33977"/>
              <a:gd name="adj2" fmla="val -100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 smtClean="0"/>
              <a:t>The American Encyclopedia </a:t>
            </a:r>
            <a:r>
              <a:rPr lang="en-US" dirty="0" smtClean="0"/>
              <a:t>says, “Pope </a:t>
            </a:r>
            <a:r>
              <a:rPr lang="en-US" dirty="0" err="1" smtClean="0"/>
              <a:t>Vitalian</a:t>
            </a:r>
            <a:r>
              <a:rPr lang="en-US" dirty="0" smtClean="0"/>
              <a:t> is related to have first introduced organs into some of the churches of Western Europe about 670 but the earliest trustworthy account is that of one sent as a present by the Greek emperor Constantine </a:t>
            </a:r>
            <a:r>
              <a:rPr lang="en-US" dirty="0" err="1" smtClean="0"/>
              <a:t>Copronymus</a:t>
            </a:r>
            <a:r>
              <a:rPr lang="en-US" dirty="0" smtClean="0"/>
              <a:t> to Pepin, king of Franks in 755" (Volume 12, p. 688).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3919</TotalTime>
  <Words>1304</Words>
  <Application>Microsoft Office PowerPoint</Application>
  <PresentationFormat>On-screen Show (4:3)</PresentationFormat>
  <Paragraphs>197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Theme16</vt:lpstr>
      <vt:lpstr>The Prayer Of Faith</vt:lpstr>
      <vt:lpstr>Review Of James</vt:lpstr>
      <vt:lpstr>Review Of James</vt:lpstr>
      <vt:lpstr>The Prayer Of Faith   James 5:13-18</vt:lpstr>
      <vt:lpstr>The Prayer Of Faith  James 5:13-18</vt:lpstr>
      <vt:lpstr>When Should One Pray?</vt:lpstr>
      <vt:lpstr>When Should One Pray?</vt:lpstr>
      <vt:lpstr>When Should One Pray?</vt:lpstr>
      <vt:lpstr>When Should One Pray?</vt:lpstr>
      <vt:lpstr>When Should One Pray?</vt:lpstr>
      <vt:lpstr>When Should One Pray?</vt:lpstr>
      <vt:lpstr>When Should One Pray?</vt:lpstr>
      <vt:lpstr>When Should One Pray?</vt:lpstr>
      <vt:lpstr>Why Call For The Elders?</vt:lpstr>
      <vt:lpstr>Why Call For The Elders?</vt:lpstr>
      <vt:lpstr>Why Call For The Elders?</vt:lpstr>
      <vt:lpstr>The Effectiveness Of Prayer</vt:lpstr>
      <vt:lpstr>The Effectiveness Of Prayer</vt:lpstr>
      <vt:lpstr>The Effectiveness Of Prayer</vt:lpstr>
      <vt:lpstr>The Effectiveness Of Prayer</vt:lpstr>
      <vt:lpstr>The Effectiveness Of Prayer</vt:lpstr>
      <vt:lpstr>The Effectiveness Of Prayer</vt:lpstr>
      <vt:lpstr>The Effectiveness Of Prayer</vt:lpstr>
      <vt:lpstr>The Effectiveness Of Prayer</vt:lpstr>
      <vt:lpstr>The Effectiveness Of Prayer…  GOD IS ABLE!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Prayer Of Faith</dc:title>
  <dc:creator>Micky Galloway</dc:creator>
  <cp:lastModifiedBy>Micky Galloway</cp:lastModifiedBy>
  <cp:revision>65</cp:revision>
  <dcterms:created xsi:type="dcterms:W3CDTF">2014-05-31T21:00:56Z</dcterms:created>
  <dcterms:modified xsi:type="dcterms:W3CDTF">2016-04-14T22:29:24Z</dcterms:modified>
</cp:coreProperties>
</file>