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107950" y="107950"/>
            <a:ext cx="8928100" cy="6642100"/>
            <a:chOff x="68" y="68"/>
            <a:chExt cx="5624" cy="4184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ltGray">
            <a:xfrm>
              <a:off x="68" y="68"/>
              <a:ext cx="5624" cy="418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" name="Rectangle 3"/>
            <p:cNvSpPr>
              <a:spLocks noChangeArrowheads="1"/>
            </p:cNvSpPr>
            <p:nvPr/>
          </p:nvSpPr>
          <p:spPr bwMode="ltGray">
            <a:xfrm>
              <a:off x="151" y="140"/>
              <a:ext cx="5469" cy="405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ltGray">
            <a:xfrm>
              <a:off x="191" y="188"/>
              <a:ext cx="5377" cy="394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white">
            <a:xfrm>
              <a:off x="272" y="272"/>
              <a:ext cx="5216" cy="377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2AD87B2-83E0-4DE4-ABF4-495D7BE74B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2A8C1-4A2C-4377-9D61-F8D721AE62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9719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F83ABB-8D44-431C-9160-190F0A4BD2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136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86A6D-C988-47C2-B78F-AFD8F4ED8D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362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35F07-F405-47BB-8963-E59A0B74E9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920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1C191-A318-4CEF-A454-F4E2E83C23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075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E7CC3-95E7-496C-9758-E11910CE04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9460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F281C-552F-44CE-B800-131036138F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3571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94539-B613-4DA1-9A38-C7503FBA0B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7712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70422-5875-478B-81CE-AEE0734978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9892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03767-4BD9-42D9-80BB-447304D399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664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5000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107950" y="107950"/>
            <a:ext cx="8928100" cy="6642100"/>
            <a:chOff x="68" y="68"/>
            <a:chExt cx="5624" cy="4184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ltGray">
            <a:xfrm>
              <a:off x="68" y="68"/>
              <a:ext cx="5624" cy="418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ltGray">
            <a:xfrm>
              <a:off x="151" y="140"/>
              <a:ext cx="5469" cy="405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ltGray">
            <a:xfrm>
              <a:off x="191" y="188"/>
              <a:ext cx="5377" cy="394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white">
            <a:xfrm>
              <a:off x="272" y="272"/>
              <a:ext cx="5216" cy="377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096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96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96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1C52042-B3BE-4898-8075-347286A175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b="1" dirty="0" smtClean="0"/>
              <a:t>Studies in Ephesians (23)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371600" y="2362200"/>
            <a:ext cx="6400800" cy="3124200"/>
          </a:xfrm>
        </p:spPr>
        <p:txBody>
          <a:bodyPr/>
          <a:lstStyle/>
          <a:p>
            <a:r>
              <a:rPr lang="en-US" sz="5400" dirty="0" smtClean="0"/>
              <a:t>For the Equipping of Saints (1)</a:t>
            </a:r>
          </a:p>
          <a:p>
            <a:r>
              <a:rPr lang="en-US" sz="5400" b="1" dirty="0" smtClean="0"/>
              <a:t>Leaders</a:t>
            </a:r>
            <a:br>
              <a:rPr lang="en-US" sz="5400" b="1" dirty="0" smtClean="0"/>
            </a:br>
            <a:r>
              <a:rPr lang="en-US" sz="5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Ephesians 4:11</a:t>
            </a:r>
            <a:endParaRPr lang="en-US" sz="54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366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algn="r"/>
            <a:r>
              <a:rPr lang="en-US" i="1" dirty="0" smtClean="0"/>
              <a:t>Pastors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sz="4800" dirty="0" smtClean="0"/>
              <a:t>Descriptive of a shepherd (</a:t>
            </a:r>
            <a:r>
              <a:rPr lang="el-GR" sz="4800" dirty="0" smtClean="0"/>
              <a:t>ποιμένας</a:t>
            </a:r>
            <a:r>
              <a:rPr lang="en-US" sz="4800" dirty="0" smtClean="0"/>
              <a:t>, </a:t>
            </a:r>
            <a:r>
              <a:rPr lang="en-US" sz="4400" dirty="0" err="1" smtClean="0"/>
              <a:t>poimenas</a:t>
            </a:r>
            <a:r>
              <a:rPr lang="en-US" sz="4400" dirty="0"/>
              <a:t> </a:t>
            </a:r>
            <a:r>
              <a:rPr lang="en-US" sz="4400" dirty="0" smtClean="0"/>
              <a:t>- </a:t>
            </a:r>
            <a:r>
              <a:rPr lang="en-US" sz="5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cf</a:t>
            </a:r>
            <a:r>
              <a:rPr lang="en-US" sz="5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. </a:t>
            </a:r>
            <a:r>
              <a:rPr lang="en-US" sz="5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Matt. 9:36, John 10:11, etc</a:t>
            </a:r>
            <a:r>
              <a:rPr lang="en-US" sz="4800" dirty="0" smtClean="0"/>
              <a:t>.)</a:t>
            </a:r>
          </a:p>
          <a:p>
            <a:r>
              <a:rPr lang="en-US" sz="4800" dirty="0" smtClean="0"/>
              <a:t>A special office that requires men who meet certain high qualifications- </a:t>
            </a:r>
            <a:br>
              <a:rPr lang="en-US" sz="4800" dirty="0" smtClean="0"/>
            </a:br>
            <a:r>
              <a:rPr lang="en-US" sz="5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 Timothy 3:1-7, Titus 1:5-9</a:t>
            </a:r>
          </a:p>
        </p:txBody>
      </p:sp>
    </p:spTree>
    <p:extLst>
      <p:ext uri="{BB962C8B-B14F-4D97-AF65-F5344CB8AC3E}">
        <p14:creationId xmlns:p14="http://schemas.microsoft.com/office/powerpoint/2010/main" val="704247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pPr algn="r"/>
            <a:r>
              <a:rPr lang="en-US" i="1" dirty="0" smtClean="0"/>
              <a:t>Pastors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0772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sz="4800" dirty="0" smtClean="0"/>
              <a:t>Called elders (</a:t>
            </a:r>
            <a:r>
              <a:rPr lang="el-GR" sz="4800" dirty="0" smtClean="0"/>
              <a:t>πρεσβύτερος</a:t>
            </a:r>
            <a:r>
              <a:rPr lang="en-US" sz="4800" dirty="0" smtClean="0"/>
              <a:t>, </a:t>
            </a:r>
            <a:r>
              <a:rPr lang="en-US" sz="4900" dirty="0" err="1"/>
              <a:t>presbyteros</a:t>
            </a:r>
            <a:r>
              <a:rPr lang="en-US" sz="4900" dirty="0"/>
              <a:t>)</a:t>
            </a:r>
            <a:r>
              <a:rPr lang="en-US" sz="4000" dirty="0" smtClean="0"/>
              <a:t> </a:t>
            </a:r>
            <a:r>
              <a:rPr lang="en-US" sz="4400" dirty="0" smtClean="0"/>
              <a:t>– </a:t>
            </a:r>
            <a:r>
              <a:rPr lang="en-US" sz="5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Titus 1:5, Acts 14:23  - </a:t>
            </a:r>
            <a:r>
              <a:rPr lang="en-US" sz="4900" dirty="0"/>
              <a:t>describes one of experience – </a:t>
            </a:r>
            <a:r>
              <a:rPr lang="en-US" sz="5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 Tim. 3:6</a:t>
            </a:r>
            <a:endParaRPr lang="en-US" sz="4800" dirty="0" smtClean="0"/>
          </a:p>
          <a:p>
            <a:r>
              <a:rPr lang="en-US" sz="4800" dirty="0" smtClean="0"/>
              <a:t>Called bishops (</a:t>
            </a:r>
            <a:r>
              <a:rPr lang="el-GR" sz="4800" dirty="0" smtClean="0"/>
              <a:t>ἐπισκοπῆς</a:t>
            </a:r>
            <a:r>
              <a:rPr lang="en-US" sz="4800" dirty="0" smtClean="0"/>
              <a:t>, </a:t>
            </a:r>
            <a:r>
              <a:rPr lang="en-US" sz="4800" dirty="0" err="1" smtClean="0"/>
              <a:t>episkopēs</a:t>
            </a:r>
            <a:r>
              <a:rPr lang="en-US" sz="4800" dirty="0" smtClean="0"/>
              <a:t>) </a:t>
            </a:r>
            <a:r>
              <a:rPr lang="en-US" sz="5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 Timothy 3:1-2, Philippians 1:1</a:t>
            </a:r>
          </a:p>
          <a:p>
            <a:r>
              <a:rPr lang="en-US" sz="4800" dirty="0"/>
              <a:t>NOTE: </a:t>
            </a:r>
            <a:r>
              <a:rPr lang="en-US" sz="4800" dirty="0" smtClean="0"/>
              <a:t>2 Passages that deal with qualifications of same “office” using these two different words</a:t>
            </a:r>
          </a:p>
        </p:txBody>
      </p:sp>
    </p:spTree>
    <p:extLst>
      <p:ext uri="{BB962C8B-B14F-4D97-AF65-F5344CB8AC3E}">
        <p14:creationId xmlns:p14="http://schemas.microsoft.com/office/powerpoint/2010/main" val="1674959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pPr algn="r"/>
            <a:r>
              <a:rPr lang="en-US" i="1" dirty="0" smtClean="0"/>
              <a:t>Pastors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sz="4800" dirty="0" smtClean="0"/>
              <a:t>Also see 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Acts 20:17, 28, </a:t>
            </a:r>
            <a:b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 Peter 5:1-3</a:t>
            </a:r>
            <a:endParaRPr lang="en-US" sz="4800" dirty="0" smtClean="0"/>
          </a:p>
          <a:p>
            <a:r>
              <a:rPr lang="en-US" sz="4800" dirty="0" smtClean="0"/>
              <a:t>All 3 terms (elder, bishop and pastor are used of the same men</a:t>
            </a:r>
          </a:p>
          <a:p>
            <a:r>
              <a:rPr lang="en-US" sz="4800" dirty="0"/>
              <a:t>Their work is limited to the local congregation – 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Philippians 1:1, 1 Peter 5:2, </a:t>
            </a:r>
            <a:r>
              <a:rPr lang="en-US" sz="4800" b="1" smtClean="0">
                <a:solidFill>
                  <a:schemeClr val="tx2"/>
                </a:solidFill>
                <a:latin typeface="Bookman Old Style" panose="02050604050505020204" pitchFamily="18" charset="0"/>
              </a:rPr>
              <a:t>Acts 20:28, 14:23</a:t>
            </a:r>
            <a:endParaRPr lang="en-US" sz="50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822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pPr algn="r"/>
            <a:r>
              <a:rPr lang="en-US" i="1" dirty="0" smtClean="0"/>
              <a:t>Pastors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They are to be held in honor 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Hebrews 13:17</a:t>
            </a:r>
            <a:endParaRPr lang="en-US" sz="4800" dirty="0" smtClean="0"/>
          </a:p>
          <a:p>
            <a:r>
              <a:rPr lang="en-US" sz="4800" dirty="0" smtClean="0"/>
              <a:t>A primary work was to teach – 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 Timothy 3:2</a:t>
            </a:r>
            <a:b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 Titus 1:9-11</a:t>
            </a:r>
            <a:endParaRPr lang="en-US" sz="50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47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pPr algn="r"/>
            <a:r>
              <a:rPr lang="en-US" i="1" dirty="0" smtClean="0"/>
              <a:t>Teachers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sz="4800" dirty="0" smtClean="0"/>
              <a:t>Convey a message or provide instructions</a:t>
            </a:r>
          </a:p>
          <a:p>
            <a:r>
              <a:rPr lang="en-US" sz="4800" dirty="0"/>
              <a:t>There is a sense in which all teach – 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Heb. 5:12, 1 Peter 3:15</a:t>
            </a:r>
          </a:p>
          <a:p>
            <a:r>
              <a:rPr lang="en-US" sz="4800" dirty="0" smtClean="0"/>
              <a:t>But there is a teaching that is limited – 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James 3:1, </a:t>
            </a:r>
            <a:b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 Corinthians 12:29</a:t>
            </a:r>
          </a:p>
        </p:txBody>
      </p:sp>
    </p:spTree>
    <p:extLst>
      <p:ext uri="{BB962C8B-B14F-4D97-AF65-F5344CB8AC3E}">
        <p14:creationId xmlns:p14="http://schemas.microsoft.com/office/powerpoint/2010/main" val="592283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pPr algn="r"/>
            <a:r>
              <a:rPr lang="en-US" i="1" dirty="0" smtClean="0"/>
              <a:t>Teachers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sz="4800" dirty="0" smtClean="0"/>
              <a:t>The teaching of our text is related to the building up of the body of Christ</a:t>
            </a:r>
          </a:p>
          <a:p>
            <a:r>
              <a:rPr lang="en-US" sz="4800" dirty="0" smtClean="0"/>
              <a:t>All the above “tasks” involve teaching</a:t>
            </a:r>
          </a:p>
          <a:p>
            <a:r>
              <a:rPr lang="en-US" sz="4800" dirty="0" smtClean="0"/>
              <a:t>Some see the word here as tied to the work of the elder (as opposed to an exclusive class of people)</a:t>
            </a:r>
          </a:p>
          <a:p>
            <a:r>
              <a:rPr lang="en-US" sz="4800" dirty="0" smtClean="0"/>
              <a:t>Teaching does not require inspiration – 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2 Timothy 2:2</a:t>
            </a:r>
          </a:p>
        </p:txBody>
      </p:sp>
    </p:spTree>
    <p:extLst>
      <p:ext uri="{BB962C8B-B14F-4D97-AF65-F5344CB8AC3E}">
        <p14:creationId xmlns:p14="http://schemas.microsoft.com/office/powerpoint/2010/main" val="1624572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pPr algn="r"/>
            <a:r>
              <a:rPr lang="en-US" i="1" dirty="0" smtClean="0"/>
              <a:t>Their purpose (12-16)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sz="4800" i="1" dirty="0" smtClean="0"/>
              <a:t>For the equipping of the saints for the work of ministry </a:t>
            </a:r>
            <a:r>
              <a:rPr lang="en-US" sz="4800" i="1" dirty="0" smtClean="0">
                <a:solidFill>
                  <a:schemeClr val="tx2"/>
                </a:solidFill>
              </a:rPr>
              <a:t>(in the word)</a:t>
            </a:r>
            <a:r>
              <a:rPr lang="en-US" sz="4800" i="1" dirty="0" smtClean="0"/>
              <a:t>, for the edifying of the body of Christ </a:t>
            </a:r>
            <a:r>
              <a:rPr lang="en-US" sz="4800" i="1" dirty="0" smtClean="0">
                <a:solidFill>
                  <a:schemeClr val="tx2"/>
                </a:solidFill>
              </a:rPr>
              <a:t>(spiritual), </a:t>
            </a:r>
            <a:r>
              <a:rPr lang="en-US" sz="4800" i="1" dirty="0" smtClean="0"/>
              <a:t>till we all come to the unity of the faith and of the knowledge of the Son of God, to a perfect man…</a:t>
            </a:r>
            <a:endParaRPr lang="en-US" sz="4800" b="1" i="1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406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685800" y="1066800"/>
            <a:ext cx="7696200" cy="5029200"/>
          </a:xfrm>
        </p:spPr>
        <p:txBody>
          <a:bodyPr/>
          <a:lstStyle/>
          <a:p>
            <a:r>
              <a:rPr lang="en-US" sz="5400" b="1" dirty="0" smtClean="0"/>
              <a:t>God has given us the “gift” of leaders to help us get to heaven!</a:t>
            </a:r>
          </a:p>
          <a:p>
            <a:r>
              <a:rPr lang="en-US" sz="5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Do we thank God for their efforts?</a:t>
            </a:r>
            <a:endParaRPr lang="en-US" sz="54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274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algn="r"/>
            <a:r>
              <a:rPr lang="en-US" i="1" dirty="0" smtClean="0"/>
              <a:t>He gave some to be…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4800" dirty="0" smtClean="0"/>
              <a:t>Not everyone can serve in these capacities</a:t>
            </a:r>
          </a:p>
          <a:p>
            <a:r>
              <a:rPr lang="en-US" sz="4800" dirty="0" smtClean="0"/>
              <a:t>All these persons are involved in building up the saints in His word</a:t>
            </a:r>
          </a:p>
          <a:p>
            <a:r>
              <a:rPr lang="en-US" sz="4800" dirty="0" smtClean="0"/>
              <a:t>The word comes from God (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Eph. 3:3-4</a:t>
            </a:r>
            <a:r>
              <a:rPr lang="en-US" sz="4800" dirty="0" smtClean="0"/>
              <a:t>)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86230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algn="r"/>
            <a:r>
              <a:rPr lang="en-US" i="1" dirty="0" smtClean="0"/>
              <a:t>Apostles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A special class of disciples that were with Jesus </a:t>
            </a:r>
            <a:br>
              <a:rPr lang="en-US" sz="4800" dirty="0" smtClean="0"/>
            </a:b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Acts 1:21-22</a:t>
            </a:r>
            <a:endParaRPr lang="en-US" sz="4800" dirty="0" smtClean="0"/>
          </a:p>
          <a:p>
            <a:r>
              <a:rPr lang="en-US" sz="4800" dirty="0" smtClean="0"/>
              <a:t>“Ambassadors of Christ”</a:t>
            </a:r>
          </a:p>
        </p:txBody>
      </p:sp>
    </p:spTree>
    <p:extLst>
      <p:ext uri="{BB962C8B-B14F-4D97-AF65-F5344CB8AC3E}">
        <p14:creationId xmlns:p14="http://schemas.microsoft.com/office/powerpoint/2010/main" val="2272818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algn="r"/>
            <a:r>
              <a:rPr lang="en-US" i="1" dirty="0" smtClean="0"/>
              <a:t>Apostles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4800" dirty="0" smtClean="0"/>
              <a:t>Given keys to the kingdom </a:t>
            </a:r>
            <a:br>
              <a:rPr lang="en-US" sz="4800" dirty="0" smtClean="0"/>
            </a:b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Matthew 16:18-19</a:t>
            </a:r>
            <a:endParaRPr lang="en-US" sz="4800" dirty="0" smtClean="0"/>
          </a:p>
          <a:p>
            <a:r>
              <a:rPr lang="en-US" sz="4800" dirty="0" smtClean="0"/>
              <a:t>The church built upon their foundation – </a:t>
            </a:r>
            <a:r>
              <a:rPr lang="en-US" sz="48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Eph. 2:20, 3:5</a:t>
            </a:r>
          </a:p>
          <a:p>
            <a:r>
              <a:rPr lang="en-US" sz="48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John 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13-16</a:t>
            </a:r>
            <a:b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(Mathew 26:20)</a:t>
            </a:r>
          </a:p>
          <a:p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Matthew 28:16-20</a:t>
            </a:r>
            <a:endParaRPr lang="en-US" sz="48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283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algn="r"/>
            <a:r>
              <a:rPr lang="en-US" i="1" dirty="0" smtClean="0"/>
              <a:t>Apostles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sz="4800" dirty="0" smtClean="0"/>
              <a:t>The signs of an apostle</a:t>
            </a:r>
            <a:br>
              <a:rPr lang="en-US" sz="4800" dirty="0" smtClean="0"/>
            </a:b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2 Corinthians 12:12</a:t>
            </a:r>
            <a:endParaRPr lang="en-US" sz="4800" dirty="0" smtClean="0"/>
          </a:p>
          <a:p>
            <a:r>
              <a:rPr lang="en-US" sz="4800" dirty="0" smtClean="0"/>
              <a:t>They did not think themselves superior to others</a:t>
            </a:r>
          </a:p>
          <a:p>
            <a:r>
              <a:rPr lang="en-US" sz="4800" dirty="0" smtClean="0"/>
              <a:t>Their works limited to first century – 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 Corinthians 13:8-12</a:t>
            </a:r>
          </a:p>
          <a:p>
            <a:r>
              <a:rPr lang="en-US" sz="4800" dirty="0"/>
              <a:t>Today, we learn from their </a:t>
            </a:r>
            <a:r>
              <a:rPr lang="en-US" sz="4800" dirty="0" smtClean="0"/>
              <a:t>teachings – </a:t>
            </a:r>
            <a:r>
              <a:rPr lang="en-US" sz="48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Gal. 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1:10-12</a:t>
            </a:r>
            <a:endParaRPr lang="en-US" sz="48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209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algn="r"/>
            <a:r>
              <a:rPr lang="en-US" i="1" dirty="0" smtClean="0"/>
              <a:t>Prophets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sz="4800" dirty="0" smtClean="0"/>
              <a:t>The task of taking the gospel to the world not limited to the apostles</a:t>
            </a:r>
          </a:p>
          <a:p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Ephesians 2:20, 3:5</a:t>
            </a:r>
            <a:endParaRPr lang="en-US" sz="4800" dirty="0" smtClean="0"/>
          </a:p>
          <a:p>
            <a:r>
              <a:rPr lang="en-US" sz="4800" dirty="0" smtClean="0"/>
              <a:t>These were godly men who taught the word of God with Holy Spirit guidance 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 Cor. 12:4-11, 29, 2 Pet. 1:20-21</a:t>
            </a:r>
            <a:endParaRPr lang="en-US" sz="48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082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algn="r"/>
            <a:r>
              <a:rPr lang="en-US" i="1" dirty="0" smtClean="0"/>
              <a:t>Prophets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62500" lnSpcReduction="20000"/>
          </a:bodyPr>
          <a:lstStyle/>
          <a:p>
            <a:r>
              <a:rPr lang="en-US" sz="4800" dirty="0" smtClean="0"/>
              <a:t>Prophets in the New Testament</a:t>
            </a:r>
          </a:p>
          <a:p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Acts 11:27-30 – </a:t>
            </a:r>
            <a:r>
              <a:rPr lang="en-US" sz="4800" dirty="0" err="1"/>
              <a:t>Agabus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/>
            </a:r>
            <a:b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Acts 21:9 – </a:t>
            </a:r>
            <a:r>
              <a:rPr lang="en-US" sz="4800" dirty="0"/>
              <a:t>Philip’s 4 daughters</a:t>
            </a: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/>
            </a:r>
            <a:b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Acts 13:1 – </a:t>
            </a:r>
            <a:r>
              <a:rPr lang="en-US" sz="4800" dirty="0" smtClean="0"/>
              <a:t>P</a:t>
            </a:r>
            <a:r>
              <a:rPr lang="en-US" sz="4800" dirty="0" smtClean="0"/>
              <a:t>rophets </a:t>
            </a:r>
            <a:r>
              <a:rPr lang="en-US" sz="4800" dirty="0"/>
              <a:t>in Antioch</a:t>
            </a:r>
          </a:p>
          <a:p>
            <a:r>
              <a:rPr lang="en-US" sz="4800" dirty="0" smtClean="0"/>
              <a:t>They were needed in the first century because the word of God in written form was not completed.</a:t>
            </a:r>
            <a:br>
              <a:rPr lang="en-US" sz="4800" dirty="0" smtClean="0"/>
            </a:br>
            <a:r>
              <a:rPr lang="en-US" sz="48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1 Cor. </a:t>
            </a:r>
            <a:r>
              <a:rPr lang="en-US" sz="48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13:8-10 </a:t>
            </a:r>
            <a:r>
              <a:rPr lang="en-US" sz="4800" dirty="0" smtClean="0"/>
              <a:t>– prophecies would fail</a:t>
            </a:r>
          </a:p>
          <a:p>
            <a:r>
              <a:rPr lang="en-US" sz="4800" dirty="0"/>
              <a:t>Today, we learn from messages of some of these </a:t>
            </a:r>
            <a:r>
              <a:rPr lang="en-US" sz="4800" dirty="0" smtClean="0"/>
              <a:t>prophets – Luke, Mark, James, etc.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72133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algn="r"/>
            <a:r>
              <a:rPr lang="en-US" i="1" dirty="0" smtClean="0"/>
              <a:t>Evangelists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sz="4800" dirty="0" smtClean="0"/>
              <a:t>Proclaimers of good news</a:t>
            </a:r>
          </a:p>
          <a:p>
            <a:r>
              <a:rPr lang="en-US" sz="4800" dirty="0" smtClean="0"/>
              <a:t>Preachers/evangelists  - </a:t>
            </a:r>
            <a:r>
              <a:rPr lang="en-US" sz="5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Acts 21:8, 2 Timothy 4:5</a:t>
            </a:r>
          </a:p>
          <a:p>
            <a:r>
              <a:rPr lang="en-US" sz="4800" dirty="0" smtClean="0"/>
              <a:t>Some had gifts of the Holy Spirit </a:t>
            </a:r>
            <a:br>
              <a:rPr lang="en-US" sz="4800" dirty="0" smtClean="0"/>
            </a:br>
            <a:r>
              <a:rPr lang="en-US" sz="4800" dirty="0" smtClean="0"/>
              <a:t>(Apostles were preachers as were some prophets – </a:t>
            </a:r>
            <a:br>
              <a:rPr lang="en-US" sz="4800" dirty="0" smtClean="0"/>
            </a:br>
            <a:r>
              <a:rPr lang="en-US" sz="49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1 Timothy </a:t>
            </a:r>
            <a:r>
              <a:rPr lang="en-US" sz="49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2:3</a:t>
            </a:r>
            <a:r>
              <a:rPr lang="en-US" sz="4800" dirty="0" smtClean="0"/>
              <a:t>)</a:t>
            </a:r>
          </a:p>
          <a:p>
            <a:r>
              <a:rPr lang="en-US" sz="49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Romans 10:14-15 </a:t>
            </a:r>
            <a:r>
              <a:rPr lang="en-US" sz="4800" dirty="0" smtClean="0"/>
              <a:t>– we need preachers</a:t>
            </a:r>
          </a:p>
        </p:txBody>
      </p:sp>
    </p:spTree>
    <p:extLst>
      <p:ext uri="{BB962C8B-B14F-4D97-AF65-F5344CB8AC3E}">
        <p14:creationId xmlns:p14="http://schemas.microsoft.com/office/powerpoint/2010/main" val="1102509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algn="r"/>
            <a:r>
              <a:rPr lang="en-US" i="1" dirty="0" smtClean="0"/>
              <a:t>Evangelists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sz="4800" dirty="0" smtClean="0"/>
              <a:t>They did not “lay the foundation” but built upon it.  They proclaimed what had already been taught</a:t>
            </a:r>
          </a:p>
          <a:p>
            <a:r>
              <a:rPr lang="en-US" sz="4800" dirty="0" smtClean="0"/>
              <a:t>Such can still be done today  - </a:t>
            </a:r>
            <a:br>
              <a:rPr lang="en-US" sz="4800" dirty="0" smtClean="0"/>
            </a:br>
            <a:r>
              <a:rPr lang="en-US" sz="5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2 Timothy 3:16-17</a:t>
            </a:r>
            <a:br>
              <a:rPr lang="en-US" sz="5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</a:br>
            <a:r>
              <a:rPr lang="en-US" sz="50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Jude 3</a:t>
            </a:r>
          </a:p>
          <a:p>
            <a:r>
              <a:rPr lang="en-US" sz="4800" dirty="0"/>
              <a:t>NOTE: Preacher and evangelist never used as a title, but an </a:t>
            </a:r>
            <a:r>
              <a:rPr lang="en-US" sz="4800" dirty="0" smtClean="0"/>
              <a:t>occupation.  </a:t>
            </a:r>
            <a:r>
              <a:rPr lang="en-US" sz="50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Cf. Matt. 23:6-10</a:t>
            </a:r>
          </a:p>
        </p:txBody>
      </p:sp>
    </p:spTree>
    <p:extLst>
      <p:ext uri="{BB962C8B-B14F-4D97-AF65-F5344CB8AC3E}">
        <p14:creationId xmlns:p14="http://schemas.microsoft.com/office/powerpoint/2010/main" val="3656655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UEBOX">
  <a:themeElements>
    <a:clrScheme name="Office Theme 1">
      <a:dk1>
        <a:srgbClr val="000000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FF0033"/>
      </a:accent2>
      <a:accent3>
        <a:srgbClr val="AAAACA"/>
      </a:accent3>
      <a:accent4>
        <a:srgbClr val="DADADA"/>
      </a:accent4>
      <a:accent5>
        <a:srgbClr val="FFCAAA"/>
      </a:accent5>
      <a:accent6>
        <a:srgbClr val="E7002D"/>
      </a:accent6>
      <a:hlink>
        <a:srgbClr val="00CCCC"/>
      </a:hlink>
      <a:folHlink>
        <a:srgbClr val="6699FF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99"/>
        </a:dk2>
        <a:lt2>
          <a:srgbClr val="FFFF00"/>
        </a:lt2>
        <a:accent1>
          <a:srgbClr val="FF9900"/>
        </a:accent1>
        <a:accent2>
          <a:srgbClr val="FF0033"/>
        </a:accent2>
        <a:accent3>
          <a:srgbClr val="AAAACA"/>
        </a:accent3>
        <a:accent4>
          <a:srgbClr val="DADADA"/>
        </a:accent4>
        <a:accent5>
          <a:srgbClr val="FFCAAA"/>
        </a:accent5>
        <a:accent6>
          <a:srgbClr val="E7002D"/>
        </a:accent6>
        <a:hlink>
          <a:srgbClr val="00CC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FF0033"/>
        </a:dk2>
        <a:lt2>
          <a:srgbClr val="CCCCFF"/>
        </a:lt2>
        <a:accent1>
          <a:srgbClr val="FF33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ADFF"/>
        </a:accent5>
        <a:accent6>
          <a:srgbClr val="0000E7"/>
        </a:accent6>
        <a:hlink>
          <a:srgbClr val="00FFFF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DDDDDD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6B6B6B"/>
        </a:accent6>
        <a:hlink>
          <a:srgbClr val="B2B2B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663300"/>
        </a:dk1>
        <a:lt1>
          <a:srgbClr val="FFFFFF"/>
        </a:lt1>
        <a:dk2>
          <a:srgbClr val="996600"/>
        </a:dk2>
        <a:lt2>
          <a:srgbClr val="FFFF00"/>
        </a:lt2>
        <a:accent1>
          <a:srgbClr val="FF9900"/>
        </a:accent1>
        <a:accent2>
          <a:srgbClr val="FF0033"/>
        </a:accent2>
        <a:accent3>
          <a:srgbClr val="CAB8AA"/>
        </a:accent3>
        <a:accent4>
          <a:srgbClr val="DADADA"/>
        </a:accent4>
        <a:accent5>
          <a:srgbClr val="FFCAAA"/>
        </a:accent5>
        <a:accent6>
          <a:srgbClr val="E7002D"/>
        </a:accent6>
        <a:hlink>
          <a:srgbClr val="0099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BLUEBOX</Template>
  <TotalTime>103</TotalTime>
  <Words>464</Words>
  <Application>Microsoft Office PowerPoint</Application>
  <PresentationFormat>On-screen Show (4:3)</PresentationFormat>
  <Paragraphs>65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Monotype Sorts</vt:lpstr>
      <vt:lpstr>BLUEBOX</vt:lpstr>
      <vt:lpstr>Studies in Ephesians (23)</vt:lpstr>
      <vt:lpstr>He gave some to be…</vt:lpstr>
      <vt:lpstr>Apostles</vt:lpstr>
      <vt:lpstr>Apostles</vt:lpstr>
      <vt:lpstr>Apostles</vt:lpstr>
      <vt:lpstr>Prophets</vt:lpstr>
      <vt:lpstr>Prophets</vt:lpstr>
      <vt:lpstr>Evangelists</vt:lpstr>
      <vt:lpstr>Evangelists</vt:lpstr>
      <vt:lpstr>Pastors</vt:lpstr>
      <vt:lpstr>Pastors</vt:lpstr>
      <vt:lpstr>Pastors</vt:lpstr>
      <vt:lpstr>Pastors</vt:lpstr>
      <vt:lpstr>Teachers </vt:lpstr>
      <vt:lpstr>Teachers </vt:lpstr>
      <vt:lpstr>Their purpose (12-16)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Studies in Ephesians</dc:title>
  <dc:creator>Thomas</dc:creator>
  <cp:lastModifiedBy>Thomas</cp:lastModifiedBy>
  <cp:revision>14</cp:revision>
  <cp:lastPrinted>1601-01-01T00:00:00Z</cp:lastPrinted>
  <dcterms:created xsi:type="dcterms:W3CDTF">2015-11-15T22:55:27Z</dcterms:created>
  <dcterms:modified xsi:type="dcterms:W3CDTF">2015-11-16T00:39:00Z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