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23" name="Arc 39"/>
          <p:cNvSpPr>
            <a:spLocks/>
          </p:cNvSpPr>
          <p:nvPr/>
        </p:nvSpPr>
        <p:spPr bwMode="ltGray">
          <a:xfrm>
            <a:off x="-22225" y="2590800"/>
            <a:ext cx="77724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24 w 21600"/>
              <a:gd name="T1" fmla="*/ 0 h 43200"/>
              <a:gd name="T2" fmla="*/ 56 w 21600"/>
              <a:gd name="T3" fmla="*/ 43200 h 43200"/>
              <a:gd name="T4" fmla="*/ 0 w 216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23" y="0"/>
                </a:moveTo>
                <a:cubicBezTo>
                  <a:pt x="11943" y="13"/>
                  <a:pt x="21600" y="9680"/>
                  <a:pt x="21600" y="21600"/>
                </a:cubicBezTo>
                <a:cubicBezTo>
                  <a:pt x="21600" y="33507"/>
                  <a:pt x="11963" y="43169"/>
                  <a:pt x="55" y="43199"/>
                </a:cubicBezTo>
              </a:path>
              <a:path w="21600" h="43200" stroke="0" extrusionOk="0">
                <a:moveTo>
                  <a:pt x="23" y="0"/>
                </a:moveTo>
                <a:cubicBezTo>
                  <a:pt x="11943" y="13"/>
                  <a:pt x="21600" y="9680"/>
                  <a:pt x="21600" y="21600"/>
                </a:cubicBezTo>
                <a:cubicBezTo>
                  <a:pt x="21600" y="33507"/>
                  <a:pt x="11963" y="43169"/>
                  <a:pt x="55" y="43199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1371600" y="12192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2025" name="Rectangle 4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2026" name="Rectangle 42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2027" name="Rectangle 43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2028" name="Rectangle 4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4DB5528-A4A9-4638-96EE-AF72060D0E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DD110-9921-4C5E-9221-68099988FD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37149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9850" y="457200"/>
            <a:ext cx="20383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59626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97BF5-05E8-4851-96D4-BD3CDC144E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99578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60394-2E21-4518-90AE-FE47F10F45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83210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F77CE-F1D4-4460-84AC-D5D097442B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05619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1B0DD-E824-4FB8-AE46-F08F72318B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34101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8026E-834E-4CE6-8153-B3CA80EC97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72692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B65258-C119-43E2-BD2F-828788B81E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13130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280FA-0A63-450D-98B8-5B324E1A6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00072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9753C-678F-4F98-8463-D7EE12190C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20204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81AD1-B236-4522-9976-A1DF6D1ED9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53038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3505200" y="0"/>
            <a:ext cx="5638800" cy="814388"/>
            <a:chOff x="1488" y="0"/>
            <a:chExt cx="4272" cy="816"/>
          </a:xfrm>
        </p:grpSpPr>
        <p:grpSp>
          <p:nvGrpSpPr>
            <p:cNvPr id="22531" name="Group 3"/>
            <p:cNvGrpSpPr>
              <a:grpSpLocks/>
            </p:cNvGrpSpPr>
            <p:nvPr userDrawn="1"/>
          </p:nvGrpSpPr>
          <p:grpSpPr bwMode="auto">
            <a:xfrm>
              <a:off x="1488" y="0"/>
              <a:ext cx="4272" cy="48"/>
              <a:chOff x="1488" y="0"/>
              <a:chExt cx="4272" cy="48"/>
            </a:xfrm>
          </p:grpSpPr>
          <p:sp>
            <p:nvSpPr>
              <p:cNvPr id="22532" name="Rectangle 4"/>
              <p:cNvSpPr>
                <a:spLocks noChangeArrowheads="1"/>
              </p:cNvSpPr>
              <p:nvPr userDrawn="1"/>
            </p:nvSpPr>
            <p:spPr bwMode="ltGray">
              <a:xfrm>
                <a:off x="3792" y="0"/>
                <a:ext cx="1968" cy="48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3" name="Rectangle 5"/>
              <p:cNvSpPr>
                <a:spLocks noChangeArrowheads="1"/>
              </p:cNvSpPr>
              <p:nvPr userDrawn="1"/>
            </p:nvSpPr>
            <p:spPr bwMode="ltGray">
              <a:xfrm>
                <a:off x="1488" y="0"/>
                <a:ext cx="2304" cy="48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folHlink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34" name="Rectangle 6"/>
            <p:cNvSpPr>
              <a:spLocks noChangeArrowheads="1"/>
            </p:cNvSpPr>
            <p:nvPr userDrawn="1"/>
          </p:nvSpPr>
          <p:spPr bwMode="ltGray">
            <a:xfrm>
              <a:off x="4278" y="96"/>
              <a:ext cx="1482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ltGray">
            <a:xfrm>
              <a:off x="2544" y="96"/>
              <a:ext cx="1734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ltGray">
            <a:xfrm>
              <a:off x="4809" y="192"/>
              <a:ext cx="951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ltGray">
            <a:xfrm>
              <a:off x="3696" y="192"/>
              <a:ext cx="1113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ltGray">
            <a:xfrm>
              <a:off x="5097" y="288"/>
              <a:ext cx="663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ltGray">
            <a:xfrm>
              <a:off x="4320" y="288"/>
              <a:ext cx="777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ltGray">
            <a:xfrm>
              <a:off x="5362" y="384"/>
              <a:ext cx="398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ltGray">
            <a:xfrm>
              <a:off x="4896" y="384"/>
              <a:ext cx="466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ltGray">
            <a:xfrm>
              <a:off x="5539" y="480"/>
              <a:ext cx="221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ltGray">
            <a:xfrm>
              <a:off x="5280" y="480"/>
              <a:ext cx="259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ltGray">
            <a:xfrm>
              <a:off x="5649" y="576"/>
              <a:ext cx="111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ltGray">
            <a:xfrm>
              <a:off x="5520" y="576"/>
              <a:ext cx="129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ltGray">
            <a:xfrm>
              <a:off x="5694" y="672"/>
              <a:ext cx="66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ltGray">
            <a:xfrm>
              <a:off x="5616" y="672"/>
              <a:ext cx="78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ltGray">
            <a:xfrm>
              <a:off x="4013" y="48"/>
              <a:ext cx="1747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ltGray">
            <a:xfrm>
              <a:off x="1968" y="48"/>
              <a:ext cx="2045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ltGray">
            <a:xfrm>
              <a:off x="4588" y="144"/>
              <a:ext cx="1172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ltGray">
            <a:xfrm>
              <a:off x="3216" y="144"/>
              <a:ext cx="1372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ltGray">
            <a:xfrm>
              <a:off x="4964" y="240"/>
              <a:ext cx="796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ltGray">
            <a:xfrm>
              <a:off x="4032" y="240"/>
              <a:ext cx="932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ltGray">
            <a:xfrm>
              <a:off x="5274" y="336"/>
              <a:ext cx="486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ltGray">
            <a:xfrm>
              <a:off x="4704" y="336"/>
              <a:ext cx="570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ltGray">
            <a:xfrm>
              <a:off x="5450" y="432"/>
              <a:ext cx="310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ltGray">
            <a:xfrm>
              <a:off x="5088" y="432"/>
              <a:ext cx="362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ltGray">
            <a:xfrm>
              <a:off x="5605" y="528"/>
              <a:ext cx="155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ltGray">
            <a:xfrm>
              <a:off x="5424" y="528"/>
              <a:ext cx="181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ltGray">
            <a:xfrm>
              <a:off x="5672" y="624"/>
              <a:ext cx="88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ltGray">
            <a:xfrm>
              <a:off x="5568" y="624"/>
              <a:ext cx="104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ltGray">
            <a:xfrm>
              <a:off x="5716" y="720"/>
              <a:ext cx="44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3" name="Rectangle 35"/>
            <p:cNvSpPr>
              <a:spLocks noChangeArrowheads="1"/>
            </p:cNvSpPr>
            <p:nvPr userDrawn="1"/>
          </p:nvSpPr>
          <p:spPr bwMode="ltGray">
            <a:xfrm>
              <a:off x="5664" y="720"/>
              <a:ext cx="52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4" name="Rectangle 36"/>
            <p:cNvSpPr>
              <a:spLocks noChangeArrowheads="1"/>
            </p:cNvSpPr>
            <p:nvPr userDrawn="1"/>
          </p:nvSpPr>
          <p:spPr bwMode="ltGray">
            <a:xfrm>
              <a:off x="5738" y="768"/>
              <a:ext cx="22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5" name="Rectangle 37"/>
            <p:cNvSpPr>
              <a:spLocks noChangeArrowheads="1"/>
            </p:cNvSpPr>
            <p:nvPr userDrawn="1"/>
          </p:nvSpPr>
          <p:spPr bwMode="ltGray">
            <a:xfrm>
              <a:off x="5712" y="768"/>
              <a:ext cx="26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71" name="Arc 43"/>
          <p:cNvSpPr>
            <a:spLocks/>
          </p:cNvSpPr>
          <p:nvPr/>
        </p:nvSpPr>
        <p:spPr bwMode="hidden">
          <a:xfrm>
            <a:off x="0" y="1371600"/>
            <a:ext cx="4114800" cy="5318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24 w 21600"/>
              <a:gd name="T1" fmla="*/ 0 h 43200"/>
              <a:gd name="T2" fmla="*/ 56 w 21600"/>
              <a:gd name="T3" fmla="*/ 43200 h 43200"/>
              <a:gd name="T4" fmla="*/ 0 w 216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23" y="0"/>
                </a:moveTo>
                <a:cubicBezTo>
                  <a:pt x="11943" y="13"/>
                  <a:pt x="21600" y="9680"/>
                  <a:pt x="21600" y="21600"/>
                </a:cubicBezTo>
                <a:cubicBezTo>
                  <a:pt x="21600" y="33507"/>
                  <a:pt x="11963" y="43169"/>
                  <a:pt x="55" y="43199"/>
                </a:cubicBezTo>
              </a:path>
              <a:path w="21600" h="43200" stroke="0" extrusionOk="0">
                <a:moveTo>
                  <a:pt x="23" y="0"/>
                </a:moveTo>
                <a:cubicBezTo>
                  <a:pt x="11943" y="13"/>
                  <a:pt x="21600" y="9680"/>
                  <a:pt x="21600" y="21600"/>
                </a:cubicBezTo>
                <a:cubicBezTo>
                  <a:pt x="21600" y="33507"/>
                  <a:pt x="11963" y="43169"/>
                  <a:pt x="55" y="43199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6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22567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2256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1"/>
            </a:lvl1pPr>
          </a:lstStyle>
          <a:p>
            <a:endParaRPr lang="en-US"/>
          </a:p>
        </p:txBody>
      </p:sp>
      <p:sp>
        <p:nvSpPr>
          <p:cNvPr id="2256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1"/>
            </a:lvl1pPr>
          </a:lstStyle>
          <a:p>
            <a:endParaRPr lang="en-US"/>
          </a:p>
        </p:txBody>
      </p:sp>
      <p:sp>
        <p:nvSpPr>
          <p:cNvPr id="2257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/>
            </a:lvl1pPr>
          </a:lstStyle>
          <a:p>
            <a:fld id="{C4617933-6D52-4FB6-B8D4-3E793CC95E2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slow">
    <p:randomBar dir="vert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u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0"/>
            <a:ext cx="8229600" cy="1143000"/>
          </a:xfrm>
        </p:spPr>
        <p:txBody>
          <a:bodyPr anchor="ctr"/>
          <a:lstStyle/>
          <a:p>
            <a:pPr algn="ctr"/>
            <a:r>
              <a:rPr lang="en-US" sz="5400" b="1" dirty="0" smtClean="0"/>
              <a:t>Studies in 1 Corinthians (57)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81400"/>
            <a:ext cx="8153400" cy="1752600"/>
          </a:xfrm>
        </p:spPr>
        <p:txBody>
          <a:bodyPr/>
          <a:lstStyle/>
          <a:p>
            <a:pPr algn="ctr"/>
            <a:r>
              <a:rPr lang="en-US" sz="4800" b="1" dirty="0" smtClean="0">
                <a:solidFill>
                  <a:srgbClr val="00B0F0"/>
                </a:solidFill>
              </a:rPr>
              <a:t>We Shall All Be Changed</a:t>
            </a:r>
          </a:p>
          <a:p>
            <a:pPr algn="ctr"/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1 Cor. 15:50-58</a:t>
            </a:r>
            <a:endParaRPr lang="en-US" sz="4800" b="1" dirty="0">
              <a:solidFill>
                <a:srgbClr val="92D05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9289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Victory over death (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  <a:ea typeface="+mn-ea"/>
                <a:cs typeface="+mn-cs"/>
              </a:rPr>
              <a:t>54-57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>
            <a:normAutofit fontScale="85000" lnSpcReduction="10000"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The sting of death is sin -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Death is punishment for sin (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1 Cor. 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15:22, cf. Rom. 5:12-21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4800" dirty="0" smtClean="0"/>
              <a:t>The strength of sin is the law –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because of law there is sin 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Rom 7:7, 3:20, 4:15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 </a:t>
            </a:r>
            <a:r>
              <a:rPr lang="en-US" sz="4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 law bad?  NOT at all!</a:t>
            </a:r>
          </a:p>
        </p:txBody>
      </p:sp>
    </p:spTree>
    <p:extLst>
      <p:ext uri="{BB962C8B-B14F-4D97-AF65-F5344CB8AC3E}">
        <p14:creationId xmlns:p14="http://schemas.microsoft.com/office/powerpoint/2010/main" val="9143330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Victory over death (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  <a:ea typeface="+mn-ea"/>
                <a:cs typeface="+mn-cs"/>
              </a:rPr>
              <a:t>54-57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Thanks be to God – the solution!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Victory through Jesus Christ (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John 3:16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031088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Therefore, be steadfast… (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  <a:ea typeface="+mn-ea"/>
                <a:cs typeface="+mn-cs"/>
              </a:rPr>
              <a:t>58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Because there is a resurrection,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It matters how we live our lives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4800" dirty="0" smtClean="0"/>
              <a:t>Be steadfast –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moving ahead, not giving up  </a:t>
            </a:r>
            <a:b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Col. 1:23, Gal. 6:9, Heb. 12:1-2</a:t>
            </a:r>
            <a:endParaRPr lang="en-US" sz="4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4089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Therefore, be steadfast… (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  <a:ea typeface="+mn-ea"/>
                <a:cs typeface="+mn-cs"/>
              </a:rPr>
              <a:t>58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>
            <a:normAutofit fontScale="92500"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Immovable –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not shaken in one’s beliefs – 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Psa. 1:3, Eph. 4:14-15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4800" dirty="0" smtClean="0"/>
              <a:t>Always abounding –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considerably more than expected 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See 2 Pet. 1:5-11</a:t>
            </a:r>
          </a:p>
        </p:txBody>
      </p:sp>
    </p:spTree>
    <p:extLst>
      <p:ext uri="{BB962C8B-B14F-4D97-AF65-F5344CB8AC3E}">
        <p14:creationId xmlns:p14="http://schemas.microsoft.com/office/powerpoint/2010/main" val="3342127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Therefore, be steadfast… (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  <a:ea typeface="+mn-ea"/>
                <a:cs typeface="+mn-cs"/>
              </a:rPr>
              <a:t>58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Abounding in the work of the Lord – 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Eph. 2:10</a:t>
            </a:r>
            <a:endParaRPr lang="en-US" sz="4800" b="1" dirty="0">
              <a:solidFill>
                <a:srgbClr val="92D050"/>
              </a:solidFill>
              <a:latin typeface="Bookman Old Style" pitchFamily="18" charset="0"/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4800" dirty="0" smtClean="0"/>
              <a:t>Knowing your labor is not in vain in the Lord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– our motivation</a:t>
            </a:r>
            <a:endParaRPr lang="en-US" sz="4800" b="1" dirty="0" smtClean="0">
              <a:solidFill>
                <a:srgbClr val="92D05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17734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229600" cy="2209800"/>
          </a:xfrm>
        </p:spPr>
        <p:txBody>
          <a:bodyPr anchor="ctr"/>
          <a:lstStyle/>
          <a:p>
            <a:pPr algn="ctr"/>
            <a:r>
              <a:rPr lang="en-US" sz="5400" b="1" dirty="0" smtClean="0"/>
              <a:t>There is hope in the resurrection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8153400" cy="32004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4800" b="1" dirty="0" smtClean="0"/>
              <a:t>But only to those who have obeyed the gospel – </a:t>
            </a:r>
            <a:br>
              <a:rPr lang="en-US" sz="4800" b="1" dirty="0" smtClean="0"/>
            </a:br>
            <a:r>
              <a:rPr lang="en-US" sz="4400" b="1" dirty="0" smtClean="0">
                <a:solidFill>
                  <a:srgbClr val="92D050"/>
                </a:solidFill>
                <a:latin typeface="Bookman Old Style" pitchFamily="18" charset="0"/>
              </a:rPr>
              <a:t>Mk</a:t>
            </a:r>
            <a:r>
              <a:rPr lang="en-US" sz="4400" b="1" dirty="0">
                <a:solidFill>
                  <a:srgbClr val="92D050"/>
                </a:solidFill>
                <a:latin typeface="Bookman Old Style" pitchFamily="18" charset="0"/>
              </a:rPr>
              <a:t>. </a:t>
            </a:r>
            <a:r>
              <a:rPr lang="en-US" sz="4400" b="1" dirty="0">
                <a:solidFill>
                  <a:srgbClr val="92D050"/>
                </a:solidFill>
                <a:latin typeface="Bookman Old Style" pitchFamily="18" charset="0"/>
              </a:rPr>
              <a:t>16:16, Ac. 2:38</a:t>
            </a:r>
          </a:p>
          <a:p>
            <a:pPr algn="ctr"/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And remain faithful</a:t>
            </a:r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! – </a:t>
            </a:r>
            <a:b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4400" b="1" dirty="0" smtClean="0">
                <a:solidFill>
                  <a:srgbClr val="92D050"/>
                </a:solidFill>
                <a:latin typeface="Bookman Old Style" pitchFamily="18" charset="0"/>
              </a:rPr>
              <a:t>Rev</a:t>
            </a:r>
            <a:r>
              <a:rPr lang="en-US" sz="4400" b="1" dirty="0">
                <a:solidFill>
                  <a:srgbClr val="92D050"/>
                </a:solidFill>
                <a:latin typeface="Bookman Old Style" pitchFamily="18" charset="0"/>
              </a:rPr>
              <a:t>. </a:t>
            </a:r>
            <a:r>
              <a:rPr lang="en-US" sz="4400" b="1" dirty="0">
                <a:solidFill>
                  <a:srgbClr val="92D050"/>
                </a:solidFill>
                <a:latin typeface="Bookman Old Style" pitchFamily="18" charset="0"/>
              </a:rPr>
              <a:t>2:10</a:t>
            </a:r>
          </a:p>
        </p:txBody>
      </p:sp>
    </p:spTree>
    <p:extLst>
      <p:ext uri="{BB962C8B-B14F-4D97-AF65-F5344CB8AC3E}">
        <p14:creationId xmlns:p14="http://schemas.microsoft.com/office/powerpoint/2010/main" val="38360246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8153400" cy="3200400"/>
          </a:xfrm>
        </p:spPr>
        <p:txBody>
          <a:bodyPr>
            <a:normAutofit/>
          </a:bodyPr>
          <a:lstStyle/>
          <a:p>
            <a:pPr algn="ctr"/>
            <a:r>
              <a:rPr lang="en-US" sz="6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Where will you spend eternity?</a:t>
            </a:r>
            <a:endParaRPr lang="en-US" sz="6000" i="1" dirty="0">
              <a:solidFill>
                <a:schemeClr val="tx2">
                  <a:lumMod val="60000"/>
                  <a:lumOff val="40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6160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Flesh and Blood Cannot Inherit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153400" cy="45720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Cannot inherit the kingdom of God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Why? Corruption cannot inherit incorruption.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863540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Flesh and Blood Cannot Inherit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153400" cy="45720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We will be like Jesus!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He died and arose in a glorified state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 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1 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Cor. 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15:49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 1 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John 3:1-3</a:t>
            </a:r>
          </a:p>
        </p:txBody>
      </p:sp>
    </p:spTree>
    <p:extLst>
      <p:ext uri="{BB962C8B-B14F-4D97-AF65-F5344CB8AC3E}">
        <p14:creationId xmlns:p14="http://schemas.microsoft.com/office/powerpoint/2010/main" val="40180969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We Shall Not All Sleep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153400" cy="45720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“I tell you a mystery”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</a:t>
            </a:r>
            <a:r>
              <a:rPr lang="en-US" sz="4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revelation, not previously revealed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 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Rom. 16:25-26, Eph. 3:3-4, 1 Cor. 2:7, 13:2</a:t>
            </a:r>
            <a:endParaRPr lang="en-US" sz="4800" b="1" dirty="0">
              <a:solidFill>
                <a:srgbClr val="92D05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0307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We Shall Not All Sleep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153400" cy="4572000"/>
          </a:xfrm>
        </p:spPr>
        <p:txBody>
          <a:bodyPr>
            <a:normAutofit fontScale="92500"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“I tell you a mystery”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Paul has revealed </a:t>
            </a:r>
            <a:b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- </a:t>
            </a:r>
            <a:r>
              <a:rPr lang="en-US" sz="4800" dirty="0" smtClean="0">
                <a:solidFill>
                  <a:srgbClr val="00FFFF"/>
                </a:solidFill>
              </a:rPr>
              <a:t>How our resurrection is like the resurrection of Jesus</a:t>
            </a:r>
            <a:br>
              <a:rPr lang="en-US" sz="4800" dirty="0" smtClean="0">
                <a:solidFill>
                  <a:srgbClr val="00FFFF"/>
                </a:solidFill>
              </a:rPr>
            </a:br>
            <a:r>
              <a:rPr lang="en-US" sz="4800" dirty="0" smtClean="0">
                <a:solidFill>
                  <a:srgbClr val="00FFFF"/>
                </a:solidFill>
              </a:rPr>
              <a:t>- How we will be raised</a:t>
            </a:r>
            <a:br>
              <a:rPr lang="en-US" sz="4800" dirty="0" smtClean="0">
                <a:solidFill>
                  <a:srgbClr val="00FFFF"/>
                </a:solidFill>
              </a:rPr>
            </a:br>
            <a:r>
              <a:rPr lang="en-US" sz="4800" dirty="0" smtClean="0">
                <a:solidFill>
                  <a:srgbClr val="00FFFF"/>
                </a:solidFill>
              </a:rPr>
              <a:t>- Why a new body</a:t>
            </a:r>
            <a:endParaRPr lang="en-US" sz="4800" b="1" dirty="0">
              <a:solidFill>
                <a:srgbClr val="00FFFF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573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We Shall Not All Sleep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153400" cy="45720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“In a moment” (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52</a:t>
            </a:r>
            <a:r>
              <a:rPr lang="en-US" sz="4800" dirty="0" smtClean="0"/>
              <a:t>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How quickly will the resurrection happen?</a:t>
            </a:r>
            <a:b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r>
              <a:rPr lang="el-GR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ἄτομος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(</a:t>
            </a:r>
            <a:r>
              <a:rPr lang="en-US" sz="48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atomos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837938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We Shall Not All Sleep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“At the last trumpet” (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52</a:t>
            </a:r>
            <a:r>
              <a:rPr lang="en-US" sz="4800" dirty="0" smtClean="0"/>
              <a:t>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Descriptive of the judgment scene – 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1 Thess. 4:13-18</a:t>
            </a:r>
          </a:p>
        </p:txBody>
      </p:sp>
    </p:spTree>
    <p:extLst>
      <p:ext uri="{BB962C8B-B14F-4D97-AF65-F5344CB8AC3E}">
        <p14:creationId xmlns:p14="http://schemas.microsoft.com/office/powerpoint/2010/main" val="25699313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We Shall Not All Sleep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“At the last trumpet” (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52</a:t>
            </a:r>
            <a:r>
              <a:rPr lang="en-US" sz="4800" dirty="0" smtClean="0"/>
              <a:t>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The trumpet will sound 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1 Thess. 4:16, Jn. 5:25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 </a:t>
            </a:r>
            <a:r>
              <a:rPr lang="en-US" sz="4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The dead will be raised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incorruptible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We </a:t>
            </a:r>
            <a:r>
              <a:rPr lang="en-US" sz="4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shall be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changed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53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endParaRPr lang="en-US" sz="4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4083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/>
          <a:lstStyle/>
          <a:p>
            <a:pPr algn="r"/>
            <a:r>
              <a:rPr lang="en-US" sz="4800" dirty="0" smtClean="0"/>
              <a:t>Victory over death (</a:t>
            </a: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  <a:ea typeface="+mn-ea"/>
                <a:cs typeface="+mn-cs"/>
              </a:rPr>
              <a:t>54-57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When – these things happen (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52</a:t>
            </a:r>
            <a:r>
              <a:rPr lang="en-US" sz="4800" dirty="0" smtClean="0"/>
              <a:t>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dirty="0" smtClean="0"/>
              <a:t> </a:t>
            </a:r>
            <a:r>
              <a:rPr lang="en-US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Death will be swallowed up in victory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 Isaiah 25:8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US" sz="4800" b="1" dirty="0">
                <a:solidFill>
                  <a:srgbClr val="92D050"/>
                </a:solidFill>
                <a:latin typeface="Bookman Old Style" pitchFamily="18" charset="0"/>
              </a:rPr>
              <a:t> </a:t>
            </a:r>
            <a:r>
              <a:rPr lang="en-US" sz="4800" b="1" dirty="0" smtClean="0">
                <a:solidFill>
                  <a:srgbClr val="92D050"/>
                </a:solidFill>
                <a:latin typeface="Bookman Old Style" pitchFamily="18" charset="0"/>
              </a:rPr>
              <a:t>Hosea 13:14</a:t>
            </a:r>
            <a:endParaRPr lang="en-US" sz="4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2784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NMOTION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FFCC00"/>
      </a:lt2>
      <a:accent1>
        <a:srgbClr val="33CCCC"/>
      </a:accent1>
      <a:accent2>
        <a:srgbClr val="FF00FF"/>
      </a:accent2>
      <a:accent3>
        <a:srgbClr val="AAAAAA"/>
      </a:accent3>
      <a:accent4>
        <a:srgbClr val="DADADA"/>
      </a:accent4>
      <a:accent5>
        <a:srgbClr val="ADE2E2"/>
      </a:accent5>
      <a:accent6>
        <a:srgbClr val="E700E7"/>
      </a:accent6>
      <a:hlink>
        <a:srgbClr val="6702FC"/>
      </a:hlink>
      <a:folHlink>
        <a:srgbClr val="1D92FD"/>
      </a:folHlink>
    </a:clrScheme>
    <a:fontScheme name="Office Theme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FFCC00"/>
        </a:lt2>
        <a:accent1>
          <a:srgbClr val="33CCCC"/>
        </a:accent1>
        <a:accent2>
          <a:srgbClr val="FF00FF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00E7"/>
        </a:accent6>
        <a:hlink>
          <a:srgbClr val="6702FC"/>
        </a:hlink>
        <a:folHlink>
          <a:srgbClr val="1D92F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8A0000"/>
        </a:accent6>
        <a:hlink>
          <a:srgbClr val="FF0066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737373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240157"/>
        </a:dk1>
        <a:lt1>
          <a:srgbClr val="FFFFFF"/>
        </a:lt1>
        <a:dk2>
          <a:srgbClr val="4601AB"/>
        </a:dk2>
        <a:lt2>
          <a:srgbClr val="FFCC00"/>
        </a:lt2>
        <a:accent1>
          <a:srgbClr val="33CCCC"/>
        </a:accent1>
        <a:accent2>
          <a:srgbClr val="FF00FF"/>
        </a:accent2>
        <a:accent3>
          <a:srgbClr val="B0AAD2"/>
        </a:accent3>
        <a:accent4>
          <a:srgbClr val="DADADA"/>
        </a:accent4>
        <a:accent5>
          <a:srgbClr val="ADE2E2"/>
        </a:accent5>
        <a:accent6>
          <a:srgbClr val="E700E7"/>
        </a:accent6>
        <a:hlink>
          <a:srgbClr val="6702FC"/>
        </a:hlink>
        <a:folHlink>
          <a:srgbClr val="1D92F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660033"/>
        </a:dk2>
        <a:lt2>
          <a:srgbClr val="FFCC00"/>
        </a:lt2>
        <a:accent1>
          <a:srgbClr val="CC9900"/>
        </a:accent1>
        <a:accent2>
          <a:srgbClr val="FF9900"/>
        </a:accent2>
        <a:accent3>
          <a:srgbClr val="B8AAAD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D60093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717BAD"/>
        </a:lt1>
        <a:dk2>
          <a:srgbClr val="FFFFFF"/>
        </a:dk2>
        <a:lt2>
          <a:srgbClr val="A9AABB"/>
        </a:lt2>
        <a:accent1>
          <a:srgbClr val="8BB6CB"/>
        </a:accent1>
        <a:accent2>
          <a:srgbClr val="DDDDDD"/>
        </a:accent2>
        <a:accent3>
          <a:srgbClr val="BBBFD3"/>
        </a:accent3>
        <a:accent4>
          <a:srgbClr val="000000"/>
        </a:accent4>
        <a:accent5>
          <a:srgbClr val="C4D7E2"/>
        </a:accent5>
        <a:accent6>
          <a:srgbClr val="C8C8C8"/>
        </a:accent6>
        <a:hlink>
          <a:srgbClr val="53628D"/>
        </a:hlink>
        <a:folHlink>
          <a:srgbClr val="989B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3D50"/>
        </a:dk1>
        <a:lt1>
          <a:srgbClr val="FFFFFF"/>
        </a:lt1>
        <a:dk2>
          <a:srgbClr val="007D7A"/>
        </a:dk2>
        <a:lt2>
          <a:srgbClr val="FFCC66"/>
        </a:lt2>
        <a:accent1>
          <a:srgbClr val="33CCCC"/>
        </a:accent1>
        <a:accent2>
          <a:srgbClr val="00FFFF"/>
        </a:accent2>
        <a:accent3>
          <a:srgbClr val="AABFBE"/>
        </a:accent3>
        <a:accent4>
          <a:srgbClr val="DADADA"/>
        </a:accent4>
        <a:accent5>
          <a:srgbClr val="ADE2E2"/>
        </a:accent5>
        <a:accent6>
          <a:srgbClr val="00E7E7"/>
        </a:accent6>
        <a:hlink>
          <a:srgbClr val="02A3B4"/>
        </a:hlink>
        <a:folHlink>
          <a:srgbClr val="3CB1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666699"/>
        </a:dk2>
        <a:lt2>
          <a:srgbClr val="F9EED3"/>
        </a:lt2>
        <a:accent1>
          <a:srgbClr val="FFFFCC"/>
        </a:accent1>
        <a:accent2>
          <a:srgbClr val="D195A0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BD8791"/>
        </a:accent6>
        <a:hlink>
          <a:srgbClr val="993366"/>
        </a:hlink>
        <a:folHlink>
          <a:srgbClr val="FFD7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CC0099"/>
        </a:dk2>
        <a:lt2>
          <a:srgbClr val="FFFFFF"/>
        </a:lt2>
        <a:accent1>
          <a:srgbClr val="FFFFCC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B9B900"/>
        </a:accent6>
        <a:hlink>
          <a:srgbClr val="CCFF33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INMOTION</Template>
  <TotalTime>48</TotalTime>
  <Words>448</Words>
  <Application>Microsoft Office PowerPoint</Application>
  <PresentationFormat>On-screen Show (4:3)</PresentationFormat>
  <Paragraphs>54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Arial Narrow</vt:lpstr>
      <vt:lpstr>Wingdings</vt:lpstr>
      <vt:lpstr>INMOTION</vt:lpstr>
      <vt:lpstr>Studies in 1 Corinthians (57)</vt:lpstr>
      <vt:lpstr>Flesh and Blood Cannot Inherit </vt:lpstr>
      <vt:lpstr>Flesh and Blood Cannot Inherit </vt:lpstr>
      <vt:lpstr>We Shall Not All Sleep</vt:lpstr>
      <vt:lpstr>We Shall Not All Sleep</vt:lpstr>
      <vt:lpstr>We Shall Not All Sleep</vt:lpstr>
      <vt:lpstr>We Shall Not All Sleep</vt:lpstr>
      <vt:lpstr>We Shall Not All Sleep</vt:lpstr>
      <vt:lpstr>Victory over death (54-57)</vt:lpstr>
      <vt:lpstr>Victory over death (54-57)</vt:lpstr>
      <vt:lpstr>Victory over death (54-57)</vt:lpstr>
      <vt:lpstr>Therefore, be steadfast… (58)</vt:lpstr>
      <vt:lpstr>Therefore, be steadfast… (58)</vt:lpstr>
      <vt:lpstr>Therefore, be steadfast… (58)</vt:lpstr>
      <vt:lpstr>There is hope in the resurrection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Studies in 1 Corinthians (57)</dc:title>
  <dc:creator>Thomas</dc:creator>
  <cp:lastModifiedBy>Thomas</cp:lastModifiedBy>
  <cp:revision>9</cp:revision>
  <cp:lastPrinted>1601-01-01T00:00:00Z</cp:lastPrinted>
  <dcterms:created xsi:type="dcterms:W3CDTF">2013-06-16T23:27:45Z</dcterms:created>
  <dcterms:modified xsi:type="dcterms:W3CDTF">2013-06-17T00:16:19Z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