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handoutMasterIdLst>
    <p:handoutMasterId r:id="rId43"/>
  </p:handoutMasterIdLst>
  <p:sldIdLst>
    <p:sldId id="257" r:id="rId2"/>
    <p:sldId id="343" r:id="rId3"/>
    <p:sldId id="358" r:id="rId4"/>
    <p:sldId id="360" r:id="rId5"/>
    <p:sldId id="362" r:id="rId6"/>
    <p:sldId id="371" r:id="rId7"/>
    <p:sldId id="363" r:id="rId8"/>
    <p:sldId id="364" r:id="rId9"/>
    <p:sldId id="366" r:id="rId10"/>
    <p:sldId id="367" r:id="rId11"/>
    <p:sldId id="368" r:id="rId12"/>
    <p:sldId id="370" r:id="rId13"/>
    <p:sldId id="305" r:id="rId14"/>
    <p:sldId id="372" r:id="rId15"/>
    <p:sldId id="374" r:id="rId16"/>
    <p:sldId id="309" r:id="rId17"/>
    <p:sldId id="375" r:id="rId18"/>
    <p:sldId id="376" r:id="rId19"/>
    <p:sldId id="377" r:id="rId20"/>
    <p:sldId id="378" r:id="rId21"/>
    <p:sldId id="380" r:id="rId22"/>
    <p:sldId id="381" r:id="rId23"/>
    <p:sldId id="382" r:id="rId24"/>
    <p:sldId id="383" r:id="rId25"/>
    <p:sldId id="407" r:id="rId26"/>
    <p:sldId id="386" r:id="rId27"/>
    <p:sldId id="387" r:id="rId28"/>
    <p:sldId id="388" r:id="rId29"/>
    <p:sldId id="389" r:id="rId30"/>
    <p:sldId id="391" r:id="rId31"/>
    <p:sldId id="390" r:id="rId32"/>
    <p:sldId id="401" r:id="rId33"/>
    <p:sldId id="392" r:id="rId34"/>
    <p:sldId id="393" r:id="rId35"/>
    <p:sldId id="394" r:id="rId36"/>
    <p:sldId id="403" r:id="rId37"/>
    <p:sldId id="396" r:id="rId38"/>
    <p:sldId id="404" r:id="rId39"/>
    <p:sldId id="406" r:id="rId40"/>
    <p:sldId id="40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40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00D5E-7A8C-4A2F-AE3C-379A12E5D2C6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223B5-6A39-43D6-A6B8-4791E9B3D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4962E-7E3D-48A7-ADB4-41264F0DBDB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45367-C462-4352-8459-33FF20C3C0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 wore no clothes, did not live in a house,  but in the tombs (graveyard)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 wore no clothes, did not live in a house,  but in the tombs (graveyard)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 wore no clothes, did not live in a house,  but in the tombs (graveyard)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 wore no clothes, did not live in a house,  but in the tombs (graveyard)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Without the resurrection of Christ, preaching has no foundation upon which to stand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the preaching has no firm foundation upon which to stand, any faith produced by that preaching is without foundation as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Still in our sins</a:t>
            </a:r>
            <a:r>
              <a:rPr lang="en-US" baseline="0" dirty="0"/>
              <a:t> = Spiritually Dead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45367-C462-4352-8459-33FF20C3C02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1905000"/>
            <a:ext cx="9141620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-2" y="1795132"/>
            <a:ext cx="9141620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-2" y="5142116"/>
            <a:ext cx="9141620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2079812"/>
            <a:ext cx="7200900" cy="1724092"/>
          </a:xfrm>
        </p:spPr>
        <p:txBody>
          <a:bodyPr anchor="b"/>
          <a:lstStyle>
            <a:lvl1pPr algn="ctr">
              <a:defRPr sz="54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3959352"/>
            <a:ext cx="72009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985752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5931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0509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7319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100000">
              <a:schemeClr val="accent1">
                <a:alpha val="80000"/>
              </a:schemeClr>
            </a:gs>
            <a:gs pos="0">
              <a:schemeClr val="accent1">
                <a:lumMod val="40000"/>
                <a:lumOff val="60000"/>
                <a:alpha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2130552"/>
            <a:ext cx="7200900" cy="2359152"/>
          </a:xfr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4572000"/>
            <a:ext cx="72009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203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6357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4392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2916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flipV="1">
            <a:off x="1189" y="0"/>
            <a:ext cx="9141620" cy="377952"/>
            <a:chOff x="-1" y="6480048"/>
            <a:chExt cx="12188827" cy="377952"/>
          </a:xfrm>
        </p:grpSpPr>
        <p:sp>
          <p:nvSpPr>
            <p:cNvPr id="6" name="Rectangle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543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189" y="0"/>
            <a:ext cx="9141620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2986" y="2350008"/>
            <a:ext cx="315468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758952"/>
            <a:ext cx="497205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2986" y="4361688"/>
            <a:ext cx="315468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374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189" y="0"/>
            <a:ext cx="9141620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2986" y="2350008"/>
            <a:ext cx="315468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108" y="506104"/>
            <a:ext cx="51435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02986" y="4361688"/>
            <a:ext cx="315468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1986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9000"/>
              </a:schemeClr>
            </a:gs>
            <a:gs pos="40000">
              <a:schemeClr val="accent1">
                <a:lumMod val="20000"/>
                <a:lumOff val="80000"/>
                <a:alpha val="66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6480048"/>
            <a:ext cx="9141620" cy="377952"/>
            <a:chOff x="-1" y="6480048"/>
            <a:chExt cx="12188827" cy="377952"/>
          </a:xfrm>
        </p:grpSpPr>
        <p:sp>
          <p:nvSpPr>
            <p:cNvPr id="7" name="Rectangle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48CDC7C8-49F6-4C62-868D-D75F7E03092D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EF61827-7773-4D9C-94A8-32CCC1FD57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00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66800"/>
            <a:ext cx="8686800" cy="1677362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“</a:t>
            </a:r>
            <a:r>
              <a:rPr lang="en-US" sz="6000" dirty="0">
                <a:effectLst/>
              </a:rPr>
              <a:t>THE LOGICAL IF</a:t>
            </a:r>
            <a:r>
              <a:rPr lang="en-US" sz="6000" dirty="0"/>
              <a:t>”</a:t>
            </a:r>
            <a:endParaRPr lang="en-US" sz="60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773406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FF0000"/>
                </a:solidFill>
              </a:rPr>
              <a:t>1 Corinthians 15:12-19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/>
            <a:r>
              <a:rPr lang="en-US" dirty="0"/>
              <a:t>BRIEF SUMMARY OF CH15:1-11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marL="365760" lvl="1" indent="-256032">
              <a:lnSpc>
                <a:spcPct val="90000"/>
              </a:lnSpc>
              <a:spcBef>
                <a:spcPts val="1800"/>
              </a:spcBef>
              <a:buSzPct val="68000"/>
              <a:buFont typeface="Wingdings 3"/>
              <a:buChar char=""/>
            </a:pPr>
            <a:r>
              <a:rPr lang="en-US" sz="3700" b="1" dirty="0"/>
              <a:t>V5-V8:</a:t>
            </a:r>
            <a:r>
              <a:rPr lang="en-US" sz="3700" dirty="0"/>
              <a:t> A chronological listing of witnesses who saw Jesus </a:t>
            </a:r>
            <a:r>
              <a:rPr lang="en-US" sz="3700" b="1" u="sng" dirty="0"/>
              <a:t>after He arose from the dead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Cephas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The Twelve (apostles)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Over 500 brethren at once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James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All the apostles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endParaRPr lang="en-US" sz="37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/>
            <a:r>
              <a:rPr lang="en-US" dirty="0"/>
              <a:t>BRIEF SUMMARY OF CH15:1-11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marL="365760" lvl="1" indent="-256032">
              <a:lnSpc>
                <a:spcPct val="90000"/>
              </a:lnSpc>
              <a:spcBef>
                <a:spcPts val="1800"/>
              </a:spcBef>
              <a:buSzPct val="68000"/>
              <a:buFont typeface="Wingdings 3"/>
              <a:buChar char=""/>
            </a:pPr>
            <a:r>
              <a:rPr lang="en-US" sz="3700" b="1" dirty="0"/>
              <a:t>V5-V8:</a:t>
            </a:r>
            <a:r>
              <a:rPr lang="en-US" sz="3700" dirty="0"/>
              <a:t> A chronological listing of witnesses who saw Jesus after He arose from the dead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Last of all, by Paul (as by one born out of due time)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3700" b="1" dirty="0"/>
              <a:t>V9 &amp; V10: </a:t>
            </a:r>
            <a:r>
              <a:rPr lang="en-US" sz="3700" dirty="0"/>
              <a:t>Paul feels unworthy to be called an apostle because of his past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Yet he labors diligently to fulfill the stewardship given to him by grace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endParaRPr lang="en-US" sz="37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/>
            <a:r>
              <a:rPr lang="en-US" dirty="0"/>
              <a:t>BRIEF SUMMARY OF CH15:1-11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marL="365760" lvl="1" indent="-256032">
              <a:lnSpc>
                <a:spcPct val="90000"/>
              </a:lnSpc>
              <a:spcBef>
                <a:spcPts val="1800"/>
              </a:spcBef>
              <a:buSzPct val="68000"/>
              <a:buFont typeface="Wingdings 3"/>
              <a:buChar char=""/>
            </a:pPr>
            <a:r>
              <a:rPr lang="en-US" sz="3700" b="1" dirty="0"/>
              <a:t>V11:</a:t>
            </a:r>
            <a:r>
              <a:rPr lang="en-US" sz="3700" dirty="0"/>
              <a:t> Finally, Paul declares the gospel He and others had preached  was believed and obeyed by the Corinthians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A </a:t>
            </a:r>
            <a:r>
              <a:rPr lang="en-US" sz="3700" b="1" u="sng" dirty="0"/>
              <a:t>foundational principle</a:t>
            </a:r>
            <a:r>
              <a:rPr lang="en-US" sz="3700" b="1" dirty="0"/>
              <a:t> </a:t>
            </a:r>
            <a:r>
              <a:rPr lang="en-US" sz="3700" dirty="0"/>
              <a:t>of that gospel was that </a:t>
            </a:r>
            <a:r>
              <a:rPr lang="en-US" sz="3700" b="1" u="sng" dirty="0"/>
              <a:t>Jesus arose from the dead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In</a:t>
            </a:r>
            <a:r>
              <a:rPr lang="en-US" sz="3700" dirty="0">
                <a:solidFill>
                  <a:srgbClr val="FF0000"/>
                </a:solidFill>
              </a:rPr>
              <a:t> 1 Corinthians 15:12-19</a:t>
            </a:r>
            <a:r>
              <a:rPr lang="en-US" sz="3700" dirty="0"/>
              <a:t>, Paul will now build upon the foundation he established in V1-V11 to refute the false doctrine that there is no resurrection of the dead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endParaRPr lang="en-US" sz="37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dirty="0"/>
              <a:t>A QUESTION IS ASKED (V12)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4000" b="1" i="1" dirty="0"/>
              <a:t>Now if Christ is preached that He has been raised from the dead, how do some among you say that there is no resurrection of the dead?</a:t>
            </a:r>
            <a:endParaRPr lang="en-US" sz="4000" b="1" dirty="0">
              <a:solidFill>
                <a:srgbClr val="0000FF"/>
              </a:solidFill>
            </a:endParaRPr>
          </a:p>
          <a:p>
            <a:endParaRPr lang="en-US" sz="4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dirty="0"/>
              <a:t>A QUESTION IS ASKED (V12)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4000" b="1" u="sng" dirty="0"/>
              <a:t>Note</a:t>
            </a:r>
            <a:r>
              <a:rPr lang="en-US" sz="4000" dirty="0"/>
              <a:t>: Paul’s question indicates these false teachers were not actually denying the resurrection of Christ</a:t>
            </a:r>
            <a:endParaRPr lang="en-US" sz="4000" dirty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4000" dirty="0"/>
              <a:t>What they were denying was the future resurrection for everyone else (</a:t>
            </a:r>
            <a:r>
              <a:rPr lang="en-US" sz="4000" dirty="0">
                <a:solidFill>
                  <a:srgbClr val="FF0000"/>
                </a:solidFill>
              </a:rPr>
              <a:t>John 5:28,29</a:t>
            </a:r>
            <a:r>
              <a:rPr lang="en-US" sz="4000" dirty="0"/>
              <a:t>)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4000" dirty="0"/>
              <a:t>Recall what Paul said about these Corinthian brethren in V1-V11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4000" b="1" dirty="0"/>
              <a:t>They had accepted the gospel which declared that Christ rose from the dead on the third day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endParaRPr lang="en-US" sz="3800" dirty="0"/>
          </a:p>
          <a:p>
            <a:endParaRPr lang="en-US" sz="4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dirty="0"/>
              <a:t>A QUESTION IS ASKED (V12)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4400" dirty="0"/>
              <a:t>It was </a:t>
            </a:r>
            <a:r>
              <a:rPr lang="en-US" sz="4400" b="1" u="sng" dirty="0"/>
              <a:t>not logical </a:t>
            </a:r>
            <a:r>
              <a:rPr lang="en-US" sz="4400" dirty="0"/>
              <a:t>that some among the Corinthians were now saying there is no resurrection of the dead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4400" dirty="0"/>
              <a:t>Paul must have been both amazed and perplexed by the conduct of these brethren (</a:t>
            </a:r>
            <a:r>
              <a:rPr lang="en-US" sz="4400" dirty="0">
                <a:solidFill>
                  <a:srgbClr val="FF0000"/>
                </a:solidFill>
              </a:rPr>
              <a:t>Galatians 1:6,7 – </a:t>
            </a:r>
            <a:r>
              <a:rPr lang="en-US" sz="4400" dirty="0"/>
              <a:t>“I marvel…”)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4400" dirty="0"/>
              <a:t>Wondering why they would even for a moment entertain such an idea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4400" dirty="0"/>
              <a:t>They needed help apart from the revealed word of God to arrive at such an illogical conclusion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endParaRPr lang="en-US" sz="3800" dirty="0"/>
          </a:p>
          <a:p>
            <a:endParaRPr lang="en-US" sz="4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2"/>
            </a:pPr>
            <a:r>
              <a:rPr lang="en-US" dirty="0"/>
              <a:t>LOGICAL IF STATEMENT #1 (V13)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there is no resurrection of the dead…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Christ is not risen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Apparently, those who denied the resurrection of the dead had not logically considered what their reasoning meant in regards to the resurrection of Christ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Which recall, they had previously accepted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2"/>
            </a:pPr>
            <a:r>
              <a:rPr lang="en-US" dirty="0"/>
              <a:t>LOGICAL IF STATEMENT #1 (V13)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there is no resurrection of the dead…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Christ is not risen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Paul on the other hand follows their reasoning to its only logical conclusion: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If in truth there is no resurrection of the dead, Christ did not rise again the third day as was preached in the gospel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Christ was still in the tomb (the grave)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2"/>
            </a:pPr>
            <a:r>
              <a:rPr lang="en-US" dirty="0"/>
              <a:t>LOGICAL IF STATEMENT #1 (V13)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there is no resurrection of the dead…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Christ is not risen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The resurrection of Christ and the future resurrection of all mankind are not mutually exclusive events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The resurrection of all mankind is connected to and dependent upon the resurrection of Christ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If you reject one, you of necessity have to reject the other also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dirty="0"/>
              <a:t>LOGICAL IF STATEMENT #2 (V14)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Christ is not risen…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our preaching is empty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Empty preaching is preaching that has no real substance, purpose or value, the message is worthless (no foundation)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4000" dirty="0"/>
              <a:t>It wastes the time of the preacher</a:t>
            </a:r>
            <a:endParaRPr lang="en-US" sz="3700" dirty="0"/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4000" dirty="0"/>
              <a:t>It wastes the time of the listeners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4000" dirty="0"/>
              <a:t>It accomplishes nothing</a:t>
            </a:r>
            <a:endParaRPr lang="en-US" sz="37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>
            <a:normAutofit/>
          </a:bodyPr>
          <a:lstStyle/>
          <a:p>
            <a:r>
              <a:rPr lang="en-US" u="sng" dirty="0"/>
              <a:t>BACKGROUND &amp; 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1 Corinthians deals a local church ladened with spiritual problems</a:t>
            </a:r>
            <a:endParaRPr lang="en-US" sz="47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600" dirty="0"/>
              <a:t>Religious division (</a:t>
            </a:r>
            <a:r>
              <a:rPr lang="en-US" sz="4600" dirty="0">
                <a:solidFill>
                  <a:srgbClr val="FF0000"/>
                </a:solidFill>
              </a:rPr>
              <a:t>CH1 – CH4</a:t>
            </a:r>
            <a:r>
              <a:rPr lang="en-US" sz="4600" dirty="0"/>
              <a:t>)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Immorality in the church (</a:t>
            </a:r>
            <a:r>
              <a:rPr lang="en-US" sz="4800" dirty="0">
                <a:solidFill>
                  <a:srgbClr val="FF0000"/>
                </a:solidFill>
              </a:rPr>
              <a:t>CH5</a:t>
            </a:r>
            <a:r>
              <a:rPr lang="en-US" sz="4800" dirty="0"/>
              <a:t>)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Brothers going to law against one another (</a:t>
            </a:r>
            <a:r>
              <a:rPr lang="en-US" sz="4800" dirty="0">
                <a:solidFill>
                  <a:srgbClr val="FF0000"/>
                </a:solidFill>
              </a:rPr>
              <a:t>CH6</a:t>
            </a:r>
            <a:r>
              <a:rPr lang="en-US" sz="4800" dirty="0"/>
              <a:t>)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Issues regarding marriage (</a:t>
            </a:r>
            <a:r>
              <a:rPr lang="en-US" sz="4800" dirty="0">
                <a:solidFill>
                  <a:srgbClr val="FF0000"/>
                </a:solidFill>
              </a:rPr>
              <a:t>CH7</a:t>
            </a:r>
            <a:r>
              <a:rPr lang="en-US" sz="4800" dirty="0"/>
              <a:t>)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8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8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dirty="0"/>
              <a:t>LOGICAL IF STATEMENT #2 (V14)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Christ is not risen…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our preaching is empty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The promises of God as proclaimed in the preaching of the gospel are empty (have no meaning)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Forgiveness of sins, eternal life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Entering the presence of God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Justice &amp; punishment of the wicked, etc.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dirty="0"/>
              <a:t>LOGICAL IF STATEMENT #2 (V14)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Christ is not risen…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your faith is also empty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Preaching of the gospel is designed to instill faith and hope in the hearer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Faith based upon empty (vain) preaching is also empty (vain)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If Christ is still in the grave, our faith in Him has no value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There is no true basis for hope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dirty="0"/>
              <a:t>LOGICAL IF STATEMENT #3 (V15)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Christ is not risen…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we are found false witnesses of (about) God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False witnesses because they were guilty of misrepresenting God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Affirming in their teaching God did something that in reality He did not do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Raise Christ from the dead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dirty="0"/>
              <a:t>LOGICAL IF STATEMENT #3 (V15)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Christ is not risen…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we are found false witnesses of (about) God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God does not look favorably upon false witnesses (</a:t>
            </a:r>
            <a:r>
              <a:rPr lang="en-US" sz="3700" dirty="0">
                <a:solidFill>
                  <a:srgbClr val="FF0000"/>
                </a:solidFill>
              </a:rPr>
              <a:t>Proverbs 6:16-19, 19:5,9</a:t>
            </a:r>
            <a:r>
              <a:rPr lang="en-US" sz="3700" dirty="0"/>
              <a:t>)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A false witness is a liar destined for the lake which burns with fire and brimstone (</a:t>
            </a:r>
            <a:r>
              <a:rPr lang="en-US" sz="3700" dirty="0">
                <a:solidFill>
                  <a:srgbClr val="FF0000"/>
                </a:solidFill>
              </a:rPr>
              <a:t>Revelation 21:8</a:t>
            </a:r>
            <a:r>
              <a:rPr lang="en-US" sz="3700" dirty="0"/>
              <a:t>)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This is what awaited Paul, if he was truly a false witness of (about) God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5"/>
            </a:pPr>
            <a:r>
              <a:rPr lang="en-US" dirty="0"/>
              <a:t>LOGICAL IF STATEMENT #4 (V16)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the dead do not rise…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Christ is not risen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Here, Paul repeats a statement he made earlier in V13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However, he adds additional noteworthy thoughts as recorded in V17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6"/>
            </a:pPr>
            <a:r>
              <a:rPr lang="en-US" dirty="0"/>
              <a:t>LOGICAL IF STATEMENT #5 (V17)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4000" i="1" dirty="0"/>
              <a:t>Christ is not risen…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your faith is futile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Futile faith has no positive outcome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Recall </a:t>
            </a:r>
            <a:r>
              <a:rPr lang="en-US" sz="3700" dirty="0">
                <a:solidFill>
                  <a:srgbClr val="FF0000"/>
                </a:solidFill>
              </a:rPr>
              <a:t>1 Peter 1:9</a:t>
            </a:r>
            <a:r>
              <a:rPr lang="en-US" sz="3700" dirty="0"/>
              <a:t>, </a:t>
            </a:r>
            <a:r>
              <a:rPr lang="en-US" sz="3700" i="1" dirty="0"/>
              <a:t>“Receiving the end of your faith – the salvation of your souls”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Futile faith is worthless and therefore will not result in salvation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Faith in a dead Savior is a waste of time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6"/>
            </a:pPr>
            <a:r>
              <a:rPr lang="en-US" dirty="0"/>
              <a:t>LOGICAL IF STATEMENT #5 (V17)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Christ is not risen…</a:t>
            </a:r>
            <a:endParaRPr lang="en-US" sz="3700" dirty="0"/>
          </a:p>
          <a:p>
            <a:r>
              <a:rPr lang="en-US" sz="3700" b="1" i="1" u="sng" dirty="0"/>
              <a:t>Then</a:t>
            </a:r>
            <a:r>
              <a:rPr lang="en-US" sz="3700" i="1" dirty="0"/>
              <a:t> you are still in your sins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It required both the death of Christ </a:t>
            </a:r>
            <a:r>
              <a:rPr lang="en-US" sz="3700" b="1" u="sng" dirty="0"/>
              <a:t>and</a:t>
            </a:r>
            <a:r>
              <a:rPr lang="en-US" sz="3700" dirty="0"/>
              <a:t> His resurrection to cleanse us from sins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If we are still in our sins, we are still separated from God (</a:t>
            </a:r>
            <a:r>
              <a:rPr lang="en-US" sz="3700" dirty="0">
                <a:solidFill>
                  <a:srgbClr val="FF0000"/>
                </a:solidFill>
              </a:rPr>
              <a:t>Isaiah 59:1,2</a:t>
            </a:r>
            <a:r>
              <a:rPr lang="en-US" sz="3700" dirty="0"/>
              <a:t>)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We are not children of God, but children of wrath (</a:t>
            </a:r>
            <a:r>
              <a:rPr lang="en-US" sz="3700" dirty="0">
                <a:solidFill>
                  <a:srgbClr val="FF0000"/>
                </a:solidFill>
              </a:rPr>
              <a:t>Ephesians 2:3</a:t>
            </a:r>
            <a:r>
              <a:rPr lang="en-US" sz="3700" dirty="0"/>
              <a:t>)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We are not heirs of God and have no home in heaven (</a:t>
            </a:r>
            <a:r>
              <a:rPr lang="en-US" sz="3700" dirty="0">
                <a:solidFill>
                  <a:srgbClr val="FF0000"/>
                </a:solidFill>
              </a:rPr>
              <a:t>Romans 8:17</a:t>
            </a:r>
            <a:r>
              <a:rPr lang="en-US" sz="3700" dirty="0"/>
              <a:t>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7"/>
            </a:pPr>
            <a:r>
              <a:rPr lang="en-US" dirty="0"/>
              <a:t>LOGICAL IF STATEMENT #6 (V18)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Christ is not risen…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all those who have fallen asleep in Christ have perished</a:t>
            </a:r>
            <a:endParaRPr lang="en-US" sz="3700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Those who have fallen asleep is a reference to those who had died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b="1" dirty="0">
                <a:solidFill>
                  <a:srgbClr val="00B050"/>
                </a:solidFill>
              </a:rPr>
              <a:t>Perished</a:t>
            </a:r>
            <a:r>
              <a:rPr lang="en-US" sz="3700" dirty="0"/>
              <a:t>: They are forever lost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Just like Christ, they will never arise from the grave which results in sorrow without hope (</a:t>
            </a:r>
            <a:r>
              <a:rPr lang="en-US" sz="3700" dirty="0">
                <a:solidFill>
                  <a:srgbClr val="FF0000"/>
                </a:solidFill>
              </a:rPr>
              <a:t>1 Thessalonians 4:13,14</a:t>
            </a:r>
            <a:r>
              <a:rPr lang="en-US" sz="3700" dirty="0"/>
              <a:t>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8"/>
            </a:pPr>
            <a:r>
              <a:rPr lang="en-US" dirty="0"/>
              <a:t>LOGICAL IF STATEMENT #7 (V19)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in this life only we have hope in Christ…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we are of all men the most pitiable (miserable, KJV)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b="1" dirty="0">
                <a:solidFill>
                  <a:srgbClr val="00B050"/>
                </a:solidFill>
              </a:rPr>
              <a:t>Pitiable</a:t>
            </a:r>
            <a:r>
              <a:rPr lang="en-US" sz="3700" dirty="0"/>
              <a:t>: Deserving pity (sadness) or sympathy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Not only are we to be pitied, but </a:t>
            </a:r>
            <a:r>
              <a:rPr lang="en-US" sz="3700" b="1" u="sng" dirty="0"/>
              <a:t>pitied more than all other men</a:t>
            </a:r>
            <a:r>
              <a:rPr lang="en-US" sz="3700" dirty="0"/>
              <a:t> (that would include those of the world). </a:t>
            </a:r>
            <a:r>
              <a:rPr lang="en-US" sz="3700" dirty="0">
                <a:solidFill>
                  <a:srgbClr val="0000FF"/>
                </a:solidFill>
              </a:rPr>
              <a:t>Q: Why?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8"/>
            </a:pPr>
            <a:r>
              <a:rPr lang="en-US" dirty="0"/>
              <a:t>LOGICAL IF STATEMENT #7 (V19)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in this life only we have hope in Christ…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we are of all men the most pitiable (miserable, KJV)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Consider the negative consequences already discussed (</a:t>
            </a:r>
            <a:r>
              <a:rPr lang="en-US" sz="3700" dirty="0">
                <a:solidFill>
                  <a:srgbClr val="FF0000"/>
                </a:solidFill>
              </a:rPr>
              <a:t>V14,V15,V17,V18</a:t>
            </a:r>
            <a:r>
              <a:rPr lang="en-US" sz="3700" dirty="0"/>
              <a:t>)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Our service and sacrifice to God are meaningless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We labor for an eternal reward in heaven when in reality there is none</a:t>
            </a: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>
            <a:normAutofit/>
          </a:bodyPr>
          <a:lstStyle/>
          <a:p>
            <a:r>
              <a:rPr lang="en-US" u="sng" dirty="0"/>
              <a:t>BACKGROUND &amp; 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1 Corinthians deals a local church ladened with spiritual problems</a:t>
            </a:r>
            <a:endParaRPr lang="en-US" sz="46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Eating of foods offered to idols (</a:t>
            </a:r>
            <a:r>
              <a:rPr lang="en-US" sz="4800" dirty="0">
                <a:solidFill>
                  <a:srgbClr val="FF0000"/>
                </a:solidFill>
              </a:rPr>
              <a:t>CH8 – CH10</a:t>
            </a:r>
            <a:r>
              <a:rPr lang="en-US" sz="4800" dirty="0"/>
              <a:t>)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Abuses related to the Lord’s Supper (</a:t>
            </a:r>
            <a:r>
              <a:rPr lang="en-US" sz="4800" dirty="0">
                <a:solidFill>
                  <a:srgbClr val="FF0000"/>
                </a:solidFill>
              </a:rPr>
              <a:t>CH11</a:t>
            </a:r>
            <a:r>
              <a:rPr lang="en-US" sz="4800" dirty="0"/>
              <a:t>)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Problems related to the distribution and use spiritual gifts (</a:t>
            </a:r>
            <a:r>
              <a:rPr lang="en-US" sz="4800" dirty="0">
                <a:solidFill>
                  <a:srgbClr val="FF0000"/>
                </a:solidFill>
              </a:rPr>
              <a:t>CH12 – CH14</a:t>
            </a:r>
            <a:r>
              <a:rPr lang="en-US" sz="4800" dirty="0"/>
              <a:t>)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8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8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8"/>
            </a:pPr>
            <a:r>
              <a:rPr lang="en-US" dirty="0"/>
              <a:t>LOGICAL IF STATEMENT #7 (V19)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in this life only we have hope in Christ…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we are of all men the most pitiable (miserable, KJV)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We proclaim a message of hope to the world when there is no hope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Trials, persecutions and injustices endured for the cause of Christ will not be punished and the sufferer will not be rewarded (</a:t>
            </a:r>
            <a:r>
              <a:rPr lang="en-US" sz="3700" dirty="0">
                <a:solidFill>
                  <a:srgbClr val="FF0000"/>
                </a:solidFill>
              </a:rPr>
              <a:t>2 Thessalonians 1:3-10</a:t>
            </a:r>
            <a:r>
              <a:rPr lang="en-US" sz="3700" dirty="0"/>
              <a:t>)</a:t>
            </a: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8"/>
            </a:pPr>
            <a:r>
              <a:rPr lang="en-US" dirty="0"/>
              <a:t>LOGICAL IF STATEMENT #7 (V19)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in this life only we have hope in Christ…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we are of all men the most pitiable (miserable, KJV)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Basically, living as a Christian would amount to a pretty miserable existence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Notice what Paul said about his own situation in this regard in </a:t>
            </a:r>
            <a:r>
              <a:rPr lang="en-US" sz="3700" dirty="0">
                <a:solidFill>
                  <a:srgbClr val="FF0000"/>
                </a:solidFill>
              </a:rPr>
              <a:t>V30-V32</a:t>
            </a:r>
          </a:p>
          <a:p>
            <a:pPr lvl="2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Eat and drink, for tomorrow we die</a:t>
            </a:r>
          </a:p>
          <a:p>
            <a:pPr lvl="1">
              <a:lnSpc>
                <a:spcPct val="80000"/>
              </a:lnSpc>
              <a:spcBef>
                <a:spcPts val="1800"/>
              </a:spcBef>
              <a:buNone/>
            </a:pP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9"/>
            </a:pPr>
            <a:r>
              <a:rPr lang="en-US" dirty="0"/>
              <a:t>THE RESURRECTION IS REAL (V20)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i="1" dirty="0"/>
              <a:t>But now </a:t>
            </a:r>
            <a:r>
              <a:rPr lang="en-US" sz="3700" b="1" i="1" u="sng" dirty="0"/>
              <a:t>Christ is risen from the dead</a:t>
            </a:r>
            <a:r>
              <a:rPr lang="en-US" sz="3700" i="1" dirty="0"/>
              <a:t>, and has become the firstfruits of those who have fallen asleep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Because Christ has indeed been raised from the dead, He is our surety (guarantee) that </a:t>
            </a:r>
            <a:r>
              <a:rPr lang="en-US" sz="3700" u="sng" dirty="0"/>
              <a:t>we too will some future day experience the resurrection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Our task is to prepare for that day so we are numbered with the righteous (</a:t>
            </a:r>
            <a:r>
              <a:rPr lang="en-US" sz="3700" dirty="0">
                <a:solidFill>
                  <a:srgbClr val="FF0000"/>
                </a:solidFill>
              </a:rPr>
              <a:t>John 5:28-29</a:t>
            </a:r>
            <a:r>
              <a:rPr lang="en-US" sz="3700" dirty="0"/>
              <a:t>)</a:t>
            </a:r>
          </a:p>
          <a:p>
            <a:pPr lvl="1">
              <a:lnSpc>
                <a:spcPct val="80000"/>
              </a:lnSpc>
              <a:spcBef>
                <a:spcPts val="1800"/>
              </a:spcBef>
              <a:buNone/>
            </a:pP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10"/>
            </a:pPr>
            <a:r>
              <a:rPr lang="en-US" dirty="0"/>
              <a:t>OTHER LOGICAL IF ARGUMENTS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</a:t>
            </a:r>
            <a:r>
              <a:rPr lang="en-US" sz="3700" i="1" dirty="0"/>
              <a:t> denominationalism is acceptable…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religious unity is not really important to God and Jesus </a:t>
            </a:r>
            <a:r>
              <a:rPr lang="en-US" sz="3700" dirty="0"/>
              <a:t>(</a:t>
            </a:r>
            <a:r>
              <a:rPr lang="en-US" sz="3700" dirty="0">
                <a:solidFill>
                  <a:srgbClr val="FF0000"/>
                </a:solidFill>
              </a:rPr>
              <a:t>John 17:20,21; 1 Corinthians 1:10</a:t>
            </a:r>
            <a:r>
              <a:rPr lang="en-US" sz="3700" dirty="0"/>
              <a:t>)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3700" b="1" i="1" u="sng" dirty="0"/>
              <a:t>Then</a:t>
            </a:r>
            <a:r>
              <a:rPr lang="en-US" sz="3700" i="1" dirty="0"/>
              <a:t> there are numerous ways to come to the Father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Men can dictate their own terms of salvation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Recall </a:t>
            </a:r>
            <a:r>
              <a:rPr lang="en-US" sz="3700" dirty="0">
                <a:solidFill>
                  <a:srgbClr val="FF0000"/>
                </a:solidFill>
              </a:rPr>
              <a:t>John 14:6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  <a:buNone/>
            </a:pP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10"/>
            </a:pPr>
            <a:r>
              <a:rPr lang="en-US" dirty="0"/>
              <a:t>OTHER LOGICAL IF ARGUMENTS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 one is saved by faith alone…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he can remain saved by faith alone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He would never have to obey any other command of God (</a:t>
            </a:r>
            <a:r>
              <a:rPr lang="en-US" sz="3700" dirty="0">
                <a:solidFill>
                  <a:srgbClr val="FF0000"/>
                </a:solidFill>
              </a:rPr>
              <a:t>Hebrews 5:8,9; 2 Thessalonians 1:8</a:t>
            </a:r>
            <a:r>
              <a:rPr lang="en-US" sz="3700" dirty="0"/>
              <a:t>)</a:t>
            </a:r>
          </a:p>
          <a:p>
            <a:pPr lvl="1">
              <a:lnSpc>
                <a:spcPct val="80000"/>
              </a:lnSpc>
              <a:spcBef>
                <a:spcPts val="1800"/>
              </a:spcBef>
              <a:buNone/>
            </a:pP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10"/>
            </a:pPr>
            <a:r>
              <a:rPr lang="en-US" dirty="0"/>
              <a:t>OTHER LOGICAL IF ARGUMENTS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 once saved, always saved is true…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man need not concern himself with purging sin from his life and keeping himself unspotted from the world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Live as you please for there are no eternal consequences for your sinful conduct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700" dirty="0"/>
              <a:t>Recall </a:t>
            </a:r>
            <a:r>
              <a:rPr lang="en-US" sz="3700" dirty="0">
                <a:solidFill>
                  <a:srgbClr val="FF0000"/>
                </a:solidFill>
              </a:rPr>
              <a:t>1 Peter 1:15,16; 1 John 3:2,3; James 1:27; Romans 6:23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  <a:buNone/>
            </a:pP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10"/>
            </a:pPr>
            <a:r>
              <a:rPr lang="en-US" dirty="0"/>
              <a:t>OTHER LOGICAL IF ARGUMENTS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 God predestined some to be saved and others to be lost…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God shows partiality </a:t>
            </a:r>
            <a:r>
              <a:rPr lang="en-US" sz="3700" dirty="0"/>
              <a:t>(</a:t>
            </a:r>
            <a:r>
              <a:rPr lang="en-US" sz="3700" dirty="0">
                <a:solidFill>
                  <a:srgbClr val="FF0000"/>
                </a:solidFill>
              </a:rPr>
              <a:t>Acts 10:34</a:t>
            </a:r>
            <a:r>
              <a:rPr lang="en-US" sz="3700" dirty="0"/>
              <a:t>)</a:t>
            </a:r>
          </a:p>
          <a:p>
            <a:pPr lvl="1"/>
            <a:r>
              <a:rPr lang="en-US" sz="3700" i="1" dirty="0"/>
              <a:t>Jesus did not die for all </a:t>
            </a:r>
            <a:r>
              <a:rPr lang="en-US" sz="3700" dirty="0"/>
              <a:t>(</a:t>
            </a:r>
            <a:r>
              <a:rPr lang="en-US" sz="3700" dirty="0">
                <a:solidFill>
                  <a:srgbClr val="FF0000"/>
                </a:solidFill>
              </a:rPr>
              <a:t>2 Cor 5:14,15</a:t>
            </a:r>
            <a:r>
              <a:rPr lang="en-US" sz="3700" dirty="0"/>
              <a:t>)</a:t>
            </a:r>
          </a:p>
          <a:p>
            <a:pPr lvl="1"/>
            <a:r>
              <a:rPr lang="en-US" sz="3700" i="1" dirty="0"/>
              <a:t>Men cannot choose to obey the gospel and serve God </a:t>
            </a:r>
            <a:r>
              <a:rPr lang="en-US" sz="3700" dirty="0"/>
              <a:t>(</a:t>
            </a:r>
            <a:r>
              <a:rPr lang="en-US" sz="3700" dirty="0">
                <a:solidFill>
                  <a:srgbClr val="FF0000"/>
                </a:solidFill>
              </a:rPr>
              <a:t>Matthew 7:13,14</a:t>
            </a:r>
            <a:r>
              <a:rPr lang="en-US" sz="3700" dirty="0"/>
              <a:t>)</a:t>
            </a:r>
          </a:p>
          <a:p>
            <a:pPr lvl="1"/>
            <a:r>
              <a:rPr lang="en-US" sz="3700" i="1" dirty="0"/>
              <a:t>Those who teach this doctrine and think they are saved, may in reality be predestined to be lost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  <a:buNone/>
            </a:pP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92162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 startAt="10"/>
            </a:pPr>
            <a:r>
              <a:rPr lang="en-US" dirty="0"/>
              <a:t>OTHER LOGICAL IF ARGUMENTS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lvl="0"/>
            <a:r>
              <a:rPr lang="en-US" sz="3700" b="1" i="1" u="sng" dirty="0"/>
              <a:t>If </a:t>
            </a:r>
            <a:r>
              <a:rPr lang="en-US" sz="3700" i="1" dirty="0"/>
              <a:t> all men inherit the sins of Adam and are born in sin…</a:t>
            </a:r>
            <a:endParaRPr lang="en-US" sz="3700" dirty="0"/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Jesus would have been born a sinner </a:t>
            </a:r>
            <a:r>
              <a:rPr lang="en-US" sz="3700" dirty="0"/>
              <a:t>(</a:t>
            </a:r>
            <a:r>
              <a:rPr lang="en-US" sz="3700" dirty="0">
                <a:solidFill>
                  <a:srgbClr val="FF0000"/>
                </a:solidFill>
              </a:rPr>
              <a:t>1 Peter 2:22</a:t>
            </a:r>
            <a:r>
              <a:rPr lang="en-US" sz="3700" dirty="0"/>
              <a:t>)</a:t>
            </a:r>
          </a:p>
          <a:p>
            <a:pPr lvl="0"/>
            <a:r>
              <a:rPr lang="en-US" sz="3700" b="1" i="1" u="sng" dirty="0"/>
              <a:t>If</a:t>
            </a:r>
            <a:r>
              <a:rPr lang="en-US" sz="3700" b="1" i="1" dirty="0"/>
              <a:t> </a:t>
            </a:r>
            <a:r>
              <a:rPr lang="en-US" sz="3700" i="1" dirty="0"/>
              <a:t>Jesus was a sinner…</a:t>
            </a:r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the blood of Jesus could not take away our sins</a:t>
            </a:r>
          </a:p>
          <a:p>
            <a:pPr lvl="0"/>
            <a:r>
              <a:rPr lang="en-US" sz="3700" b="1" i="1" u="sng" dirty="0"/>
              <a:t>Then</a:t>
            </a:r>
            <a:r>
              <a:rPr lang="en-US" sz="3700" i="1" dirty="0"/>
              <a:t> we would still be lost in sin and without hope</a:t>
            </a: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</a:pPr>
            <a:endParaRPr lang="en-US" sz="3700" dirty="0"/>
          </a:p>
          <a:p>
            <a:pPr lvl="1">
              <a:lnSpc>
                <a:spcPct val="80000"/>
              </a:lnSpc>
              <a:spcBef>
                <a:spcPts val="1800"/>
              </a:spcBef>
              <a:buNone/>
            </a:pPr>
            <a:endParaRPr lang="en-US" sz="37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/>
              <a:t>IN CONCLUSION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fontScale="55000" lnSpcReduction="20000"/>
          </a:bodyPr>
          <a:lstStyle/>
          <a:p>
            <a:pPr lvl="0">
              <a:spcBef>
                <a:spcPts val="1800"/>
              </a:spcBef>
            </a:pPr>
            <a:r>
              <a:rPr lang="en-US" sz="6700" dirty="0"/>
              <a:t>Today we studied Paul’s approach in refuting false doctrine at Corinth, that…</a:t>
            </a:r>
          </a:p>
          <a:p>
            <a:pPr lvl="1">
              <a:spcBef>
                <a:spcPts val="1800"/>
              </a:spcBef>
            </a:pPr>
            <a:r>
              <a:rPr lang="en-US" sz="6700" dirty="0"/>
              <a:t>There is no resurrection of the dead</a:t>
            </a:r>
          </a:p>
          <a:p>
            <a:pPr>
              <a:spcBef>
                <a:spcPts val="1800"/>
              </a:spcBef>
            </a:pPr>
            <a:r>
              <a:rPr lang="en-US" sz="6700" dirty="0"/>
              <a:t>Paul refuted this error with multiple “</a:t>
            </a:r>
            <a:r>
              <a:rPr lang="en-US" sz="6700" b="1" dirty="0"/>
              <a:t>If</a:t>
            </a:r>
            <a:r>
              <a:rPr lang="en-US" sz="6700" dirty="0"/>
              <a:t>”/“</a:t>
            </a:r>
            <a:r>
              <a:rPr lang="en-US" sz="6700" b="1" dirty="0"/>
              <a:t>Then</a:t>
            </a:r>
            <a:r>
              <a:rPr lang="en-US" sz="6700" dirty="0"/>
              <a:t>” arguments, </a:t>
            </a:r>
            <a:r>
              <a:rPr lang="en-US" sz="6700" b="1" dirty="0"/>
              <a:t>appealing to logic</a:t>
            </a:r>
          </a:p>
          <a:p>
            <a:pPr lvl="1">
              <a:spcBef>
                <a:spcPts val="1800"/>
              </a:spcBef>
            </a:pPr>
            <a:r>
              <a:rPr lang="en-US" sz="6700" dirty="0"/>
              <a:t>Clearly demonstrating if this doctrine was true, it would lead to conclusions contrary to the revealed word of God</a:t>
            </a:r>
          </a:p>
          <a:p>
            <a:pPr lvl="0">
              <a:spcBef>
                <a:spcPts val="1800"/>
              </a:spcBef>
            </a:pPr>
            <a:endParaRPr lang="en-US" sz="47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/>
              <a:t>IN CONCLUSION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fontScale="85000" lnSpcReduction="10000"/>
          </a:bodyPr>
          <a:lstStyle/>
          <a:p>
            <a:pPr lvl="0">
              <a:spcBef>
                <a:spcPts val="1800"/>
              </a:spcBef>
            </a:pPr>
            <a:r>
              <a:rPr lang="en-US" sz="4400" dirty="0"/>
              <a:t>We briefly applied Paul’s “</a:t>
            </a:r>
            <a:r>
              <a:rPr lang="en-US" sz="4400" b="1" dirty="0"/>
              <a:t>If</a:t>
            </a:r>
            <a:r>
              <a:rPr lang="en-US" sz="4400" dirty="0"/>
              <a:t>”/“</a:t>
            </a:r>
            <a:r>
              <a:rPr lang="en-US" sz="4400" b="1" dirty="0"/>
              <a:t>Then</a:t>
            </a:r>
            <a:r>
              <a:rPr lang="en-US" sz="4400" dirty="0"/>
              <a:t>” logic to some popular doctrines espoused by men in the religious world today</a:t>
            </a:r>
            <a:endParaRPr lang="en-US" sz="4400" b="1" u="sng" dirty="0"/>
          </a:p>
          <a:p>
            <a:pPr lvl="0">
              <a:spcBef>
                <a:spcPts val="1800"/>
              </a:spcBef>
            </a:pPr>
            <a:r>
              <a:rPr lang="en-US" sz="4400" dirty="0"/>
              <a:t>We saw how these doctrines, </a:t>
            </a:r>
            <a:r>
              <a:rPr lang="en-US" sz="4400" b="1" u="sng" dirty="0"/>
              <a:t>if</a:t>
            </a:r>
            <a:r>
              <a:rPr lang="en-US" sz="4400" dirty="0"/>
              <a:t> true, would </a:t>
            </a:r>
            <a:r>
              <a:rPr lang="en-US" sz="4400" b="1" u="sng" dirty="0"/>
              <a:t>then</a:t>
            </a:r>
            <a:r>
              <a:rPr lang="en-US" sz="4400" dirty="0"/>
              <a:t> lead to the conclusion God is a liar and His word cannot be trusted</a:t>
            </a:r>
          </a:p>
          <a:p>
            <a:pPr lvl="1">
              <a:spcBef>
                <a:spcPts val="1800"/>
              </a:spcBef>
            </a:pPr>
            <a:r>
              <a:rPr lang="en-US" sz="4400" b="1" dirty="0"/>
              <a:t>On the contrary, it is the doctrines of men that cannot be trusted</a:t>
            </a:r>
          </a:p>
          <a:p>
            <a:pPr lvl="1">
              <a:spcBef>
                <a:spcPts val="1800"/>
              </a:spcBef>
            </a:pPr>
            <a:r>
              <a:rPr lang="en-US" sz="4400" dirty="0">
                <a:solidFill>
                  <a:srgbClr val="FF0000"/>
                </a:solidFill>
              </a:rPr>
              <a:t>Romans 3:4</a:t>
            </a:r>
            <a:r>
              <a:rPr lang="en-US" sz="4400" dirty="0"/>
              <a:t>, </a:t>
            </a:r>
            <a:r>
              <a:rPr lang="en-US" sz="4400" b="1" i="1" dirty="0"/>
              <a:t>“Let God be true but every man a liar”</a:t>
            </a:r>
          </a:p>
          <a:p>
            <a:pPr lvl="1">
              <a:spcBef>
                <a:spcPts val="1800"/>
              </a:spcBef>
            </a:pPr>
            <a:endParaRPr lang="en-US" sz="4000" b="1" i="1" dirty="0"/>
          </a:p>
          <a:p>
            <a:pPr lvl="0">
              <a:spcBef>
                <a:spcPts val="1800"/>
              </a:spcBef>
            </a:pPr>
            <a:endParaRPr lang="en-US" sz="47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>
            <a:normAutofit/>
          </a:bodyPr>
          <a:lstStyle/>
          <a:p>
            <a:r>
              <a:rPr lang="en-US" u="sng" dirty="0"/>
              <a:t>BACKGROUND &amp; 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In </a:t>
            </a:r>
            <a:r>
              <a:rPr lang="en-US" sz="4800" dirty="0">
                <a:solidFill>
                  <a:srgbClr val="FF0000"/>
                </a:solidFill>
              </a:rPr>
              <a:t>1 Corinthians 15</a:t>
            </a:r>
            <a:r>
              <a:rPr lang="en-US" sz="4800" dirty="0"/>
              <a:t>, Paul is compelled to deal with yet another problem</a:t>
            </a:r>
            <a:endParaRPr lang="en-US" sz="47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False teaching about the resurrection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Some among the Corinthians were teaching there is no resurrection of the dead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8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8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8763000" cy="5334000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buNone/>
            </a:pPr>
            <a:r>
              <a:rPr lang="en-US" sz="6000" b="1" dirty="0"/>
              <a:t>LET US GUARD AGAINST THE EVER PRESENT THREAT OF FALSE DOCTRINE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92162"/>
          </a:xfrm>
        </p:spPr>
        <p:txBody>
          <a:bodyPr>
            <a:normAutofit/>
          </a:bodyPr>
          <a:lstStyle/>
          <a:p>
            <a:r>
              <a:rPr lang="en-US" u="sng" dirty="0"/>
              <a:t>BACKGROUND &amp; 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In our lesson today, we are going to consider the approach Paul used to refute this false doctrine in the context of </a:t>
            </a:r>
            <a:r>
              <a:rPr lang="en-US" sz="4800" dirty="0">
                <a:solidFill>
                  <a:srgbClr val="FF0000"/>
                </a:solidFill>
              </a:rPr>
              <a:t>1 Corinthians 15:12-19</a:t>
            </a:r>
            <a:endParaRPr lang="en-US" sz="4700" dirty="0">
              <a:solidFill>
                <a:srgbClr val="FF0000"/>
              </a:solidFill>
            </a:endParaRP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/>
              <a:t>I describe Paul’s approach to refuting this false doctrine </a:t>
            </a:r>
            <a:r>
              <a:rPr lang="en-US" sz="4800" b="1" dirty="0"/>
              <a:t>“The Logical If”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r>
              <a:rPr lang="en-US" sz="4800" dirty="0">
                <a:solidFill>
                  <a:srgbClr val="0000FF"/>
                </a:solidFill>
              </a:rPr>
              <a:t>Q: What exactly is meant by the phrase </a:t>
            </a:r>
            <a:r>
              <a:rPr lang="en-US" sz="4800" b="1" dirty="0">
                <a:solidFill>
                  <a:srgbClr val="0000FF"/>
                </a:solidFill>
              </a:rPr>
              <a:t>“The Logical If”</a:t>
            </a:r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800" dirty="0"/>
          </a:p>
          <a:p>
            <a:pPr lvl="1">
              <a:lnSpc>
                <a:spcPct val="120000"/>
              </a:lnSpc>
              <a:spcBef>
                <a:spcPts val="1800"/>
              </a:spcBef>
            </a:pPr>
            <a:endParaRPr lang="en-US" sz="4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/>
            <a:r>
              <a:rPr lang="en-US" dirty="0">
                <a:solidFill>
                  <a:srgbClr val="0000FF"/>
                </a:solidFill>
              </a:rPr>
              <a:t>Q: WHAT IS “THE LOGICAL IF”?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In the context of </a:t>
            </a:r>
            <a:r>
              <a:rPr lang="en-US" sz="3700" dirty="0">
                <a:solidFill>
                  <a:srgbClr val="FF0000"/>
                </a:solidFill>
              </a:rPr>
              <a:t>1 Corinthians 15:12-19</a:t>
            </a:r>
            <a:r>
              <a:rPr lang="en-US" sz="3700" dirty="0"/>
              <a:t>, Paul uses a number of </a:t>
            </a:r>
            <a:r>
              <a:rPr lang="en-US" sz="3700" b="1" dirty="0"/>
              <a:t>“If” </a:t>
            </a:r>
            <a:r>
              <a:rPr lang="en-US" sz="3700" dirty="0"/>
              <a:t>and </a:t>
            </a:r>
            <a:r>
              <a:rPr lang="en-US" sz="3700" b="1" dirty="0"/>
              <a:t>“Then” </a:t>
            </a:r>
            <a:r>
              <a:rPr lang="en-US" sz="3700" dirty="0"/>
              <a:t>statements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b="1" dirty="0"/>
              <a:t>“If”</a:t>
            </a:r>
            <a:r>
              <a:rPr lang="en-US" sz="3700" dirty="0"/>
              <a:t> you take the position there is no resurrection of the dead,…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b="1" dirty="0"/>
              <a:t>“Then” </a:t>
            </a:r>
            <a:r>
              <a:rPr lang="en-US" sz="3700" dirty="0"/>
              <a:t>here are some </a:t>
            </a:r>
            <a:r>
              <a:rPr lang="en-US" sz="3700" b="1" u="sng" dirty="0"/>
              <a:t>logical</a:t>
            </a:r>
            <a:r>
              <a:rPr lang="en-US" sz="3700" dirty="0"/>
              <a:t> and inescapable conclusions you must also come to based on your position</a:t>
            </a:r>
          </a:p>
          <a:p>
            <a:endParaRPr lang="en-US" sz="4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/>
            <a:r>
              <a:rPr lang="en-US" dirty="0">
                <a:solidFill>
                  <a:srgbClr val="0000FF"/>
                </a:solidFill>
              </a:rPr>
              <a:t>Q: WHAT IS “THE LOGICAL IF”?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4000" dirty="0"/>
              <a:t>In the context of </a:t>
            </a:r>
            <a:r>
              <a:rPr lang="en-US" sz="4000" dirty="0">
                <a:solidFill>
                  <a:srgbClr val="FF0000"/>
                </a:solidFill>
              </a:rPr>
              <a:t>1 Corinthians 15:12-19</a:t>
            </a:r>
            <a:r>
              <a:rPr lang="en-US" sz="4000" dirty="0"/>
              <a:t>, Paul uses a number of </a:t>
            </a:r>
            <a:r>
              <a:rPr lang="en-US" sz="4000" b="1" dirty="0"/>
              <a:t>“If” </a:t>
            </a:r>
            <a:r>
              <a:rPr lang="en-US" sz="4000" dirty="0"/>
              <a:t>and </a:t>
            </a:r>
            <a:r>
              <a:rPr lang="en-US" sz="4000" b="1" dirty="0"/>
              <a:t>“Then” </a:t>
            </a:r>
            <a:r>
              <a:rPr lang="en-US" sz="4000" dirty="0"/>
              <a:t>statements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4000" dirty="0"/>
              <a:t>Paul’s approach challenges these brethren to use a little common sense (logic)</a:t>
            </a:r>
            <a:endParaRPr lang="en-US" sz="3800" dirty="0"/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4000" dirty="0"/>
              <a:t>He challenges them to consider the consequences for both themselves and others if there is no resurrection of the dead</a:t>
            </a:r>
          </a:p>
          <a:p>
            <a:pPr lvl="2">
              <a:lnSpc>
                <a:spcPct val="90000"/>
              </a:lnSpc>
              <a:spcBef>
                <a:spcPts val="1800"/>
              </a:spcBef>
            </a:pPr>
            <a:r>
              <a:rPr lang="en-US" sz="4000" dirty="0"/>
              <a:t>None of those consequences are good</a:t>
            </a:r>
          </a:p>
          <a:p>
            <a:endParaRPr lang="en-US" sz="4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/>
            <a:r>
              <a:rPr lang="en-US" dirty="0"/>
              <a:t>BRIEF SUMMARY OF CH15:1-11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3700" b="1" dirty="0"/>
              <a:t>V1:</a:t>
            </a:r>
            <a:r>
              <a:rPr lang="en-US" sz="3700" dirty="0"/>
              <a:t> Paul begins this chapter by declaring the gospel to the Corinthians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The very same gospel he preached to them years earlier when he stayed in Corinth for 18 months (</a:t>
            </a:r>
            <a:r>
              <a:rPr lang="en-US" sz="3700" dirty="0">
                <a:solidFill>
                  <a:srgbClr val="FF0000"/>
                </a:solidFill>
              </a:rPr>
              <a:t>Acts 18:11</a:t>
            </a:r>
            <a:r>
              <a:rPr lang="en-US" sz="3700" dirty="0"/>
              <a:t>)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The very same gospel they had previously believed (obeyed) and were now standing in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marL="857250" indent="-857250"/>
            <a:r>
              <a:rPr lang="en-US" dirty="0"/>
              <a:t>BRIEF SUMMARY OF CH15:1-11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Autofit/>
          </a:bodyPr>
          <a:lstStyle/>
          <a:p>
            <a:pPr marL="365760" lvl="1" indent="-256032">
              <a:lnSpc>
                <a:spcPct val="90000"/>
              </a:lnSpc>
              <a:spcBef>
                <a:spcPts val="1800"/>
              </a:spcBef>
              <a:buSzPct val="68000"/>
              <a:buFont typeface="Wingdings 3"/>
              <a:buChar char=""/>
            </a:pPr>
            <a:r>
              <a:rPr lang="en-US" sz="3700" b="1" dirty="0"/>
              <a:t>V2:</a:t>
            </a:r>
            <a:r>
              <a:rPr lang="en-US" sz="3700" dirty="0"/>
              <a:t> The Corinthians were saved by the gospel, if they held fast to it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A failure to hold fast would render their initial belief vain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3700" b="1" dirty="0"/>
              <a:t>V3 &amp; V4: </a:t>
            </a:r>
            <a:r>
              <a:rPr lang="en-US" sz="3700" dirty="0"/>
              <a:t>Paul provides a brief synopsis (summary) of the gospel he previously delivered to the Corinthians</a:t>
            </a:r>
          </a:p>
          <a:p>
            <a:pPr lvl="1">
              <a:lnSpc>
                <a:spcPct val="90000"/>
              </a:lnSpc>
              <a:spcBef>
                <a:spcPts val="1800"/>
              </a:spcBef>
            </a:pPr>
            <a:r>
              <a:rPr lang="en-US" sz="3700" dirty="0"/>
              <a:t>Christ died for our sins, was buried and </a:t>
            </a:r>
            <a:r>
              <a:rPr lang="en-US" sz="3700" b="1" u="sng" dirty="0"/>
              <a:t>rose again the third day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f02900997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Yellow</Template>
  <TotalTime>2435</TotalTime>
  <Words>2454</Words>
  <Application>Microsoft Office PowerPoint</Application>
  <PresentationFormat>On-screen Show (4:3)</PresentationFormat>
  <Paragraphs>224</Paragraphs>
  <Slides>40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tf02900997</vt:lpstr>
      <vt:lpstr>“THE LOGICAL IF”</vt:lpstr>
      <vt:lpstr>BACKGROUND &amp; INTRODUCTION</vt:lpstr>
      <vt:lpstr>BACKGROUND &amp; INTRODUCTION</vt:lpstr>
      <vt:lpstr>BACKGROUND &amp; INTRODUCTION</vt:lpstr>
      <vt:lpstr>BACKGROUND &amp; INTRODUCTION</vt:lpstr>
      <vt:lpstr>Q: WHAT IS “THE LOGICAL IF”?</vt:lpstr>
      <vt:lpstr>Q: WHAT IS “THE LOGICAL IF”?</vt:lpstr>
      <vt:lpstr>BRIEF SUMMARY OF CH15:1-11</vt:lpstr>
      <vt:lpstr>BRIEF SUMMARY OF CH15:1-11</vt:lpstr>
      <vt:lpstr>BRIEF SUMMARY OF CH15:1-11</vt:lpstr>
      <vt:lpstr>BRIEF SUMMARY OF CH15:1-11</vt:lpstr>
      <vt:lpstr>BRIEF SUMMARY OF CH15:1-11</vt:lpstr>
      <vt:lpstr>A QUESTION IS ASKED (V12)</vt:lpstr>
      <vt:lpstr>A QUESTION IS ASKED (V12)</vt:lpstr>
      <vt:lpstr>A QUESTION IS ASKED (V12)</vt:lpstr>
      <vt:lpstr>LOGICAL IF STATEMENT #1 (V13)</vt:lpstr>
      <vt:lpstr>LOGICAL IF STATEMENT #1 (V13)</vt:lpstr>
      <vt:lpstr>LOGICAL IF STATEMENT #1 (V13)</vt:lpstr>
      <vt:lpstr>LOGICAL IF STATEMENT #2 (V14)</vt:lpstr>
      <vt:lpstr>LOGICAL IF STATEMENT #2 (V14)</vt:lpstr>
      <vt:lpstr>LOGICAL IF STATEMENT #2 (V14)</vt:lpstr>
      <vt:lpstr>LOGICAL IF STATEMENT #3 (V15)</vt:lpstr>
      <vt:lpstr>LOGICAL IF STATEMENT #3 (V15)</vt:lpstr>
      <vt:lpstr>LOGICAL IF STATEMENT #4 (V16)</vt:lpstr>
      <vt:lpstr>LOGICAL IF STATEMENT #5 (V17)</vt:lpstr>
      <vt:lpstr>LOGICAL IF STATEMENT #5 (V17)</vt:lpstr>
      <vt:lpstr>LOGICAL IF STATEMENT #6 (V18)</vt:lpstr>
      <vt:lpstr>LOGICAL IF STATEMENT #7 (V19)</vt:lpstr>
      <vt:lpstr>LOGICAL IF STATEMENT #7 (V19)</vt:lpstr>
      <vt:lpstr>LOGICAL IF STATEMENT #7 (V19)</vt:lpstr>
      <vt:lpstr>LOGICAL IF STATEMENT #7 (V19)</vt:lpstr>
      <vt:lpstr>THE RESURRECTION IS REAL (V20)</vt:lpstr>
      <vt:lpstr>OTHER LOGICAL IF ARGUMENTS</vt:lpstr>
      <vt:lpstr>OTHER LOGICAL IF ARGUMENTS</vt:lpstr>
      <vt:lpstr>OTHER LOGICAL IF ARGUMENTS</vt:lpstr>
      <vt:lpstr>OTHER LOGICAL IF ARGUMENTS</vt:lpstr>
      <vt:lpstr>OTHER LOGICAL IF ARGUMENTS</vt:lpstr>
      <vt:lpstr>IN CONCLUSION</vt:lpstr>
      <vt:lpstr>IN CONCLUSION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RECOGNITION AND APPRECIATION OF THE GREAT THINGS GOD HAS DONE FOR US</dc:title>
  <dc:creator>Frank Caldwell</dc:creator>
  <cp:lastModifiedBy>Frank Caldwell</cp:lastModifiedBy>
  <cp:revision>169</cp:revision>
  <dcterms:created xsi:type="dcterms:W3CDTF">2016-06-19T02:02:39Z</dcterms:created>
  <dcterms:modified xsi:type="dcterms:W3CDTF">2017-08-01T01:06:55Z</dcterms:modified>
</cp:coreProperties>
</file>