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328" r:id="rId2"/>
    <p:sldId id="345" r:id="rId3"/>
    <p:sldId id="298" r:id="rId4"/>
    <p:sldId id="299" r:id="rId5"/>
    <p:sldId id="310" r:id="rId6"/>
    <p:sldId id="302" r:id="rId7"/>
    <p:sldId id="326" r:id="rId8"/>
    <p:sldId id="303" r:id="rId9"/>
    <p:sldId id="330" r:id="rId10"/>
    <p:sldId id="331" r:id="rId11"/>
    <p:sldId id="332" r:id="rId12"/>
    <p:sldId id="346" r:id="rId13"/>
    <p:sldId id="347" r:id="rId14"/>
    <p:sldId id="306" r:id="rId15"/>
    <p:sldId id="311" r:id="rId16"/>
    <p:sldId id="333" r:id="rId17"/>
    <p:sldId id="334" r:id="rId18"/>
    <p:sldId id="284" r:id="rId19"/>
    <p:sldId id="335" r:id="rId20"/>
    <p:sldId id="336" r:id="rId21"/>
    <p:sldId id="348" r:id="rId22"/>
    <p:sldId id="290" r:id="rId23"/>
    <p:sldId id="338" r:id="rId24"/>
    <p:sldId id="339" r:id="rId25"/>
    <p:sldId id="313" r:id="rId26"/>
    <p:sldId id="340" r:id="rId27"/>
    <p:sldId id="343" r:id="rId28"/>
    <p:sldId id="341" r:id="rId29"/>
    <p:sldId id="318" r:id="rId30"/>
    <p:sldId id="342" r:id="rId31"/>
    <p:sldId id="329" r:id="rId32"/>
    <p:sldId id="344" r:id="rId33"/>
    <p:sldId id="295" r:id="rId34"/>
    <p:sldId id="316" r:id="rId35"/>
    <p:sldId id="315" r:id="rId36"/>
    <p:sldId id="308" r:id="rId37"/>
    <p:sldId id="296" r:id="rId38"/>
    <p:sldId id="322" r:id="rId39"/>
    <p:sldId id="297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3333FF"/>
    <a:srgbClr val="FFFFFF"/>
    <a:srgbClr val="00C8B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4995" autoAdjust="0"/>
    <p:restoredTop sz="94286" autoAdjust="0"/>
  </p:normalViewPr>
  <p:slideViewPr>
    <p:cSldViewPr snapToGrid="0">
      <p:cViewPr varScale="1">
        <p:scale>
          <a:sx n="59" d="100"/>
          <a:sy n="59" d="100"/>
        </p:scale>
        <p:origin x="6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3186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8B530-853F-4F34-BB90-476049D0F2DE}" type="datetimeFigureOut">
              <a:rPr lang="en-US" smtClean="0"/>
              <a:t>11/17/2019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B6BAD-9525-4137-B53C-1BA5C063F07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9B564-4AE7-405A-87CE-5934CC7407E8}" type="datetimeFigureOut">
              <a:rPr lang="en-US" smtClean="0"/>
              <a:pPr/>
              <a:t>11/17/2019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A352-9284-4BCC-9DB5-D25F870353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u="sng" dirty="0"/>
              <a:t>****Remind audience about slide content and pace****</a:t>
            </a:r>
          </a:p>
          <a:p>
            <a:pPr>
              <a:buFont typeface="Arial" pitchFamily="34" charset="0"/>
              <a:buChar char="•"/>
            </a:pPr>
            <a:r>
              <a:rPr lang="en-US" b="1" u="sng" dirty="0"/>
              <a:t>Today’s lesson </a:t>
            </a:r>
            <a:r>
              <a:rPr lang="en-US" dirty="0"/>
              <a:t>will</a:t>
            </a:r>
            <a:r>
              <a:rPr lang="en-US" baseline="0" dirty="0"/>
              <a:t> involve a basic study about some aspects of the life of Jesus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Role = Function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/>
              <a:t>God was Israel’s Lawgiver. He was the one who led them into battle and caused them to be victorious.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He had given them the Promised</a:t>
            </a:r>
            <a:r>
              <a:rPr lang="en-US" baseline="0" dirty="0"/>
              <a:t> Land and countless other blessing.</a:t>
            </a:r>
          </a:p>
          <a:p>
            <a:pPr>
              <a:buFont typeface="Arial" pitchFamily="34" charset="0"/>
              <a:buChar char="•"/>
            </a:pPr>
            <a:r>
              <a:rPr lang="en-US" b="1" baseline="0" dirty="0"/>
              <a:t>V9-V20:</a:t>
            </a:r>
            <a:r>
              <a:rPr lang="en-US" baseline="0" dirty="0"/>
              <a:t>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Israel is forewarned regarding the behavior of the king(s) who will reign over them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/>
              <a:t>A study of OT history reveals the majority of the kings that ruled in both Judah and Israel were wicked</a:t>
            </a:r>
          </a:p>
          <a:p>
            <a:pPr>
              <a:buFont typeface="Wingdings" pitchFamily="2" charset="2"/>
              <a:buChar char="§"/>
            </a:pPr>
            <a:r>
              <a:rPr lang="en-US" b="1" u="sng" dirty="0"/>
              <a:t>The Divided Kingdom after Solomon:</a:t>
            </a:r>
            <a:r>
              <a:rPr lang="en-US" dirty="0"/>
              <a:t> </a:t>
            </a:r>
            <a:r>
              <a:rPr lang="en-US" b="1" dirty="0"/>
              <a:t>Judah</a:t>
            </a:r>
            <a:r>
              <a:rPr lang="en-US" baseline="0" dirty="0"/>
              <a:t> [southern kingdom] had </a:t>
            </a:r>
            <a:r>
              <a:rPr lang="en-US" b="1" baseline="0" dirty="0"/>
              <a:t>20 kings (8 good)</a:t>
            </a:r>
            <a:r>
              <a:rPr lang="en-US" baseline="0" dirty="0"/>
              <a:t>; </a:t>
            </a:r>
            <a:r>
              <a:rPr lang="en-US" b="1" baseline="0" dirty="0"/>
              <a:t>Israel</a:t>
            </a:r>
            <a:r>
              <a:rPr lang="en-US" baseline="0" dirty="0"/>
              <a:t> [northern kingdom] had </a:t>
            </a:r>
            <a:r>
              <a:rPr lang="en-US" b="1" baseline="0" dirty="0"/>
              <a:t>19 kings (All bad)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/>
              <a:t>Matt 16:14 "</a:t>
            </a:r>
            <a:r>
              <a:rPr lang="en-US" b="0" dirty="0"/>
              <a:t>Some say </a:t>
            </a:r>
            <a:r>
              <a:rPr lang="en-US" b="1" u="sng" dirty="0"/>
              <a:t>John the Baptist</a:t>
            </a:r>
            <a:r>
              <a:rPr lang="en-US" b="1" dirty="0"/>
              <a:t>, some </a:t>
            </a:r>
            <a:r>
              <a:rPr lang="en-US" b="1" u="sng" dirty="0"/>
              <a:t>Elijah</a:t>
            </a:r>
            <a:r>
              <a:rPr lang="en-US" b="1" dirty="0"/>
              <a:t>, and others </a:t>
            </a:r>
            <a:r>
              <a:rPr lang="en-US" b="1" u="sng" dirty="0"/>
              <a:t>Jeremiah</a:t>
            </a:r>
            <a:r>
              <a:rPr lang="en-US" b="1" dirty="0"/>
              <a:t> or </a:t>
            </a:r>
            <a:r>
              <a:rPr lang="en-US" b="1" u="sng" dirty="0"/>
              <a:t>one of the prophets</a:t>
            </a:r>
            <a:r>
              <a:rPr lang="en-US" b="1" dirty="0"/>
              <a:t>." </a:t>
            </a:r>
          </a:p>
          <a:p>
            <a:pPr>
              <a:buFont typeface="Arial" pitchFamily="34" charset="0"/>
              <a:buChar char="•"/>
            </a:pPr>
            <a:r>
              <a:rPr lang="en-US" b="1" dirty="0"/>
              <a:t>Luke 7:11-17</a:t>
            </a:r>
            <a:r>
              <a:rPr lang="en-US" b="1" baseline="0" dirty="0"/>
              <a:t> </a:t>
            </a:r>
            <a:r>
              <a:rPr lang="en-US" dirty="0"/>
              <a:t>Jesus raised the only son of the widow of Nain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V16:</a:t>
            </a:r>
            <a:r>
              <a:rPr lang="en-US" baseline="0" dirty="0"/>
              <a:t> The people glorified God saying, </a:t>
            </a:r>
            <a:r>
              <a:rPr lang="en-US" b="1" i="1" dirty="0"/>
              <a:t>"A great prophet has risen up among us"</a:t>
            </a:r>
            <a:r>
              <a:rPr lang="en-US" dirty="0"/>
              <a:t>; and, "God has visited His people.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/>
              <a:t>Q: How does Jesus being a prophet apply to our salvation?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Because God speaks to us through His Son, we need to hear Jesus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Matthew 17:5 Jesus is not just any prophet, but He is also God’s beloved 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additional reasons we need to hear Jesus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The </a:t>
            </a:r>
            <a:r>
              <a:rPr lang="en-US" b="1" dirty="0"/>
              <a:t>obedient</a:t>
            </a:r>
            <a:r>
              <a:rPr lang="en-US" dirty="0"/>
              <a:t> build on </a:t>
            </a:r>
            <a:r>
              <a:rPr lang="en-US" b="1" u="sng" dirty="0"/>
              <a:t>a firm (solid) foundation </a:t>
            </a:r>
            <a:r>
              <a:rPr lang="en-US" dirty="0"/>
              <a:t>that will withstand the storms of life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The </a:t>
            </a:r>
            <a:r>
              <a:rPr lang="en-US" b="1" dirty="0"/>
              <a:t>disobedient</a:t>
            </a:r>
            <a:r>
              <a:rPr lang="en-US" dirty="0"/>
              <a:t> build on </a:t>
            </a:r>
            <a:r>
              <a:rPr lang="en-US" b="1" u="sng" dirty="0"/>
              <a:t>an unstable foundation </a:t>
            </a:r>
            <a:r>
              <a:rPr lang="en-US" dirty="0"/>
              <a:t>that will not withstand the storms of life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u="sng" dirty="0">
                <a:solidFill>
                  <a:srgbClr val="008000"/>
                </a:solidFill>
              </a:rPr>
              <a:t>Perfection:</a:t>
            </a:r>
            <a:r>
              <a:rPr lang="en-US" dirty="0"/>
              <a:t> The</a:t>
            </a:r>
            <a:r>
              <a:rPr lang="en-US" baseline="0" dirty="0"/>
              <a:t> Levitical Priesthood could not deal with the problem of sin one time for all time. Something better was required to accomplish this.</a:t>
            </a:r>
          </a:p>
          <a:p>
            <a:pPr>
              <a:buFont typeface="Arial" pitchFamily="34" charset="0"/>
              <a:buChar char="•"/>
            </a:pPr>
            <a:r>
              <a:rPr lang="en-US" b="1" baseline="0" dirty="0"/>
              <a:t>Change in the law:</a:t>
            </a:r>
            <a:r>
              <a:rPr lang="en-US" baseline="0" dirty="0"/>
              <a:t> Involved God doing away with the old covenant and establishing a new covenant</a:t>
            </a:r>
          </a:p>
          <a:p>
            <a:pPr lvl="1">
              <a:buFont typeface="Wingdings" pitchFamily="2" charset="2"/>
              <a:buChar char="v"/>
            </a:pPr>
            <a:r>
              <a:rPr lang="en-US" baseline="0" dirty="0"/>
              <a:t>Jesus was of the tribe of Judah and could not serve as priest under the old covenant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/>
              <a:t>Hebrews 10:1-4 </a:t>
            </a:r>
            <a:r>
              <a:rPr lang="en-US" dirty="0"/>
              <a:t>It</a:t>
            </a:r>
            <a:r>
              <a:rPr lang="en-US" baseline="0" dirty="0"/>
              <a:t> was impossible for the blood of bulls and goats to take away sins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/>
              <a:t>Jesus offered His own blood as the only sacrifice capable of taking away sins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Hebrews 13:12 </a:t>
            </a:r>
            <a:r>
              <a:rPr lang="en-US" dirty="0"/>
              <a:t>Therefore Jesus also, </a:t>
            </a:r>
            <a:r>
              <a:rPr lang="en-US" b="1" u="sng" dirty="0"/>
              <a:t>that He might sanctify the people with His own blood</a:t>
            </a:r>
            <a:r>
              <a:rPr lang="en-US" dirty="0"/>
              <a:t>, suffered outside the gate.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u="sng" dirty="0"/>
              <a:t>Propitiation: </a:t>
            </a:r>
            <a:r>
              <a:rPr lang="en-US" dirty="0"/>
              <a:t>Involves atonement for sins and reconciliation to God. Jesus offered Himself as an atoning sacrifice for our sins.</a:t>
            </a:r>
          </a:p>
          <a:p>
            <a:r>
              <a:rPr lang="en-US" dirty="0"/>
              <a:t>God accepted the sacrifice of Christ for the remission of our sins.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="1" u="sng" dirty="0">
                <a:solidFill>
                  <a:srgbClr val="009900"/>
                </a:solidFill>
              </a:rPr>
              <a:t>Propitiate:</a:t>
            </a:r>
            <a:r>
              <a:rPr lang="en-US" b="1" dirty="0">
                <a:solidFill>
                  <a:srgbClr val="009900"/>
                </a:solidFill>
              </a:rPr>
              <a:t> </a:t>
            </a:r>
            <a:r>
              <a:rPr lang="en-US" dirty="0">
                <a:solidFill>
                  <a:srgbClr val="009900"/>
                </a:solidFill>
              </a:rPr>
              <a:t>To gain or regain the favor or goodwill of someone, to appease (bring about peace)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God equates Aaron serving as the mouth of Moses with Aaron being a prophet (of Moses)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God would teach Moses, Moses would tell Aaron, Aaron would speak God’s message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u="sng" dirty="0"/>
              <a:t>Hebrews 8:12 </a:t>
            </a:r>
            <a:r>
              <a:rPr lang="en-US" dirty="0"/>
              <a:t>The promise that God will merciful to our unrighteousness and remember our sins no more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King Jesus is </a:t>
            </a:r>
            <a:r>
              <a:rPr lang="en-US" b="1" u="sng" dirty="0"/>
              <a:t>sitting and reigning on the spiritual throne of David in heaven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God’s promise was delivered thru Gabriel, the 6</a:t>
            </a:r>
            <a:r>
              <a:rPr lang="en-US" baseline="30000" dirty="0"/>
              <a:t>th</a:t>
            </a:r>
            <a:r>
              <a:rPr lang="en-US" dirty="0"/>
              <a:t> month of Mary’s pregnancy </a:t>
            </a:r>
            <a:r>
              <a:rPr lang="en-US" b="1" dirty="0"/>
              <a:t>(</a:t>
            </a:r>
            <a:r>
              <a:rPr lang="en-US" b="1" dirty="0" err="1"/>
              <a:t>Lk</a:t>
            </a:r>
            <a:r>
              <a:rPr lang="en-US" b="1" dirty="0"/>
              <a:t> 1:26)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u="sng" dirty="0"/>
              <a:t>Luke 17:20-21 </a:t>
            </a:r>
            <a:r>
              <a:rPr lang="en-US" b="1" u="none" dirty="0"/>
              <a:t>The kingdom of God</a:t>
            </a:r>
            <a:r>
              <a:rPr lang="en-US" b="0" u="none" dirty="0"/>
              <a:t> does not come with observation, </a:t>
            </a:r>
            <a:r>
              <a:rPr lang="en-US" b="1" u="sng" dirty="0"/>
              <a:t>it is within you</a:t>
            </a:r>
          </a:p>
          <a:p>
            <a:pPr>
              <a:buFont typeface="Arial" pitchFamily="34" charset="0"/>
              <a:buChar char="•"/>
            </a:pPr>
            <a:r>
              <a:rPr lang="en-US" b="1" u="sng" dirty="0"/>
              <a:t>Ephesians</a:t>
            </a:r>
            <a:r>
              <a:rPr lang="en-US" b="1" u="sng" baseline="0" dirty="0"/>
              <a:t> 3:17 </a:t>
            </a:r>
            <a:r>
              <a:rPr lang="en-US" baseline="0" dirty="0"/>
              <a:t>Paul prayed for the Ephesians, that Christ may dwell in your heart through faith</a:t>
            </a:r>
          </a:p>
          <a:p>
            <a:pPr>
              <a:buFont typeface="Arial" pitchFamily="34" charset="0"/>
              <a:buChar char="•"/>
            </a:pPr>
            <a:r>
              <a:rPr lang="en-US" b="1" u="sng" baseline="0" dirty="0"/>
              <a:t>Hebrews 8:10 </a:t>
            </a:r>
            <a:r>
              <a:rPr lang="en-US" baseline="0" dirty="0"/>
              <a:t>God promised that He would put His laws in the minds of His people and </a:t>
            </a:r>
            <a:r>
              <a:rPr lang="en-US" b="1" u="sng" baseline="0" dirty="0"/>
              <a:t>write them on their hearts</a:t>
            </a:r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="1" u="sng" dirty="0"/>
              <a:t>The sheep: </a:t>
            </a:r>
            <a:r>
              <a:rPr lang="en-US" sz="3700" dirty="0"/>
              <a:t>Those who dedicated their lives to the service of others &amp; in so doing served their King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700" dirty="0">
                <a:solidFill>
                  <a:srgbClr val="C00000"/>
                </a:solidFill>
              </a:rPr>
              <a:t>V34: </a:t>
            </a:r>
            <a:r>
              <a:rPr lang="en-US" sz="3700" b="1" u="sng" dirty="0">
                <a:solidFill>
                  <a:srgbClr val="C00000"/>
                </a:solidFill>
              </a:rPr>
              <a:t>The King will say </a:t>
            </a:r>
            <a:r>
              <a:rPr lang="en-US" sz="3700" dirty="0">
                <a:solidFill>
                  <a:srgbClr val="C00000"/>
                </a:solidFill>
              </a:rPr>
              <a:t>“inherit the kingdom prepared for you from the foundation of the world”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u="sng" dirty="0"/>
              <a:t>Jesus as Prophet:</a:t>
            </a:r>
            <a:r>
              <a:rPr lang="en-US" dirty="0"/>
              <a:t> We need to listen to Jesus and obey Him to be saved</a:t>
            </a:r>
          </a:p>
          <a:p>
            <a:pPr>
              <a:buFont typeface="Arial" pitchFamily="34" charset="0"/>
              <a:buChar char="•"/>
            </a:pPr>
            <a:r>
              <a:rPr lang="en-US" b="1" u="sng" dirty="0"/>
              <a:t>Jesus</a:t>
            </a:r>
            <a:r>
              <a:rPr lang="en-US" b="1" u="sng" baseline="0" dirty="0"/>
              <a:t> as Priest: </a:t>
            </a:r>
            <a:r>
              <a:rPr lang="en-US" baseline="0" dirty="0"/>
              <a:t>We are a holy priesthood responsible to offer spiritual sacrifices to God (1 Peter 2:5)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b="1" u="sng" dirty="0"/>
              <a:t>Jesus</a:t>
            </a:r>
            <a:r>
              <a:rPr lang="en-US" b="1" u="sng" baseline="0" dirty="0"/>
              <a:t> as King: </a:t>
            </a:r>
            <a:r>
              <a:rPr lang="en-US" dirty="0"/>
              <a:t>We as citizens of His kingdom must submit to His rule if we are to ultimately inherit the kingdom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God did not leave it to His prophets guess what</a:t>
            </a:r>
            <a:r>
              <a:rPr lang="en-US" baseline="0" dirty="0"/>
              <a:t> message they were supposed to deliver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/>
              <a:t>God authored the message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u="sng" dirty="0"/>
              <a:t>Thus</a:t>
            </a:r>
            <a:r>
              <a:rPr lang="en-US" b="1" u="sng" baseline="0" dirty="0"/>
              <a:t> says the Lord: </a:t>
            </a:r>
            <a:r>
              <a:rPr lang="en-US" baseline="0" dirty="0"/>
              <a:t>This was the pattern followed by the OT prophets </a:t>
            </a:r>
            <a:r>
              <a:rPr lang="en-US" b="1" baseline="0" dirty="0"/>
              <a:t>(Ezekiel 2:1-5)</a:t>
            </a:r>
            <a:endParaRPr lang="en-US" b="1" dirty="0"/>
          </a:p>
          <a:p>
            <a:pPr>
              <a:buFont typeface="Arial" pitchFamily="34" charset="0"/>
              <a:buChar char="•"/>
            </a:pPr>
            <a:r>
              <a:rPr lang="en-US" b="1" u="sng" dirty="0"/>
              <a:t>Listening demanded action </a:t>
            </a:r>
            <a:r>
              <a:rPr lang="en-US" dirty="0"/>
              <a:t>(obedience to the prophet’s message)</a:t>
            </a:r>
          </a:p>
          <a:p>
            <a:pPr>
              <a:buFont typeface="Arial" pitchFamily="34" charset="0"/>
              <a:buChar char="•"/>
            </a:pPr>
            <a:r>
              <a:rPr lang="en-US" b="1" u="sng" dirty="0"/>
              <a:t>Ezekiel 3:4-7 </a:t>
            </a:r>
            <a:r>
              <a:rPr lang="en-US" dirty="0"/>
              <a:t>God told Ezekiel the people</a:t>
            </a:r>
            <a:r>
              <a:rPr lang="en-US" baseline="0" dirty="0"/>
              <a:t> would not listen, be he still had to deliver the message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Sadly, false prophets have always existed and they always will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God warned His people to beware of false prophets, but far</a:t>
            </a:r>
            <a:r>
              <a:rPr lang="en-US" baseline="0" dirty="0"/>
              <a:t> to often the people embraced false prophets</a:t>
            </a:r>
          </a:p>
          <a:p>
            <a:pPr lvl="0">
              <a:buFont typeface="Wingdings" pitchFamily="2" charset="2"/>
              <a:buChar char="v"/>
            </a:pPr>
            <a:r>
              <a:rPr lang="en-US" baseline="0" dirty="0"/>
              <a:t>Because they told them what they wanted to hear instead of what they needed to hear</a:t>
            </a:r>
          </a:p>
          <a:p>
            <a:pPr lvl="0">
              <a:buFont typeface="Wingdings" pitchFamily="2" charset="2"/>
              <a:buChar char="v"/>
            </a:pPr>
            <a:r>
              <a:rPr lang="en-US" baseline="0" dirty="0"/>
              <a:t>God did not look kindly on those who rejected His prophets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Genesis 14 records Lot’s captivity in Sodom and rescue by Abraham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Melchizedek met Abraham after his return: He brought out food &amp; drink and blessed Abraham &amp; praised God.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Korah (a Levite) rebelled against Moses and Aaron (and therefore God)</a:t>
            </a:r>
          </a:p>
          <a:p>
            <a:pPr>
              <a:buFont typeface="Arial" pitchFamily="34" charset="0"/>
              <a:buChar char="•"/>
            </a:pPr>
            <a:r>
              <a:rPr lang="en-US" dirty="0" err="1"/>
              <a:t>Korah’s</a:t>
            </a:r>
            <a:r>
              <a:rPr lang="en-US" dirty="0"/>
              <a:t> rebellion cost him his life,</a:t>
            </a:r>
            <a:r>
              <a:rPr lang="en-US" baseline="0" dirty="0"/>
              <a:t> the lives of his followers and their families (the earth opened &amp; swallowed them up)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u="sng" dirty="0"/>
              <a:t>Tabernacle:</a:t>
            </a:r>
            <a:r>
              <a:rPr lang="en-US" dirty="0"/>
              <a:t> Often called the tabernacle of meeting. A sanctuary for God to dwell among His people (Exodus</a:t>
            </a:r>
            <a:r>
              <a:rPr lang="en-US" baseline="0" dirty="0"/>
              <a:t> 25:8</a:t>
            </a:r>
            <a:r>
              <a:rPr lang="en-US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addition to the burnt offerings there were also grain offerings, drink offerings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400" dirty="0"/>
              <a:t>Only one of Aaron’s descendants could succeed him as high priest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A352-9284-4BCC-9DB5-D25F870353F9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11/17/2019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11/17/2019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smtClean="0"/>
              <a:pPr/>
              <a:t>11/17/2019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11/17/2019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8862"/>
            <a:ext cx="12192000" cy="1262692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7678"/>
            <a:ext cx="10571998" cy="970450"/>
          </a:xfrm>
        </p:spPr>
        <p:txBody>
          <a:bodyPr/>
          <a:lstStyle>
            <a:lvl1pPr>
              <a:defRPr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51" y="1296112"/>
            <a:ext cx="11478827" cy="5561887"/>
          </a:xfrm>
        </p:spPr>
        <p:txBody>
          <a:bodyPr anchor="t"/>
          <a:lstStyle>
            <a:lvl1pPr>
              <a:buClrTx/>
              <a:buFont typeface="Wingdings" pitchFamily="2" charset="2"/>
              <a:buChar char="§"/>
              <a:defRPr sz="4000">
                <a:latin typeface="Segoe UI Black" pitchFamily="34" charset="0"/>
                <a:ea typeface="Segoe UI Black" pitchFamily="34" charset="0"/>
                <a:cs typeface="Arial" pitchFamily="34" charset="0"/>
              </a:defRPr>
            </a:lvl1pPr>
            <a:lvl2pPr>
              <a:buClrTx/>
              <a:buFont typeface="Wingdings" pitchFamily="2" charset="2"/>
              <a:buChar char="v"/>
              <a:defRPr sz="4000">
                <a:latin typeface="Segoe UI Black" pitchFamily="34" charset="0"/>
                <a:ea typeface="Segoe UI Black" pitchFamily="34" charset="0"/>
                <a:cs typeface="Arial" pitchFamily="34" charset="0"/>
              </a:defRPr>
            </a:lvl2pPr>
            <a:lvl3pPr>
              <a:buClrTx/>
              <a:buFont typeface="Symbol" pitchFamily="18" charset="2"/>
              <a:buChar char="Þ"/>
              <a:defRPr sz="4000">
                <a:latin typeface="Segoe UI Black" pitchFamily="34" charset="0"/>
                <a:ea typeface="Segoe UI Black" pitchFamily="34" charset="0"/>
                <a:cs typeface="Arial" pitchFamily="34" charset="0"/>
              </a:defRPr>
            </a:lvl3pPr>
            <a:lvl4pPr>
              <a:buClrTx/>
              <a:defRPr sz="4000">
                <a:latin typeface="Segoe UI Black" pitchFamily="34" charset="0"/>
                <a:ea typeface="Segoe UI Black" pitchFamily="34" charset="0"/>
                <a:cs typeface="Arial" pitchFamily="34" charset="0"/>
              </a:defRPr>
            </a:lvl4pPr>
            <a:lvl5pPr>
              <a:buClrTx/>
              <a:defRPr sz="4000">
                <a:latin typeface="Segoe UI Black" pitchFamily="34" charset="0"/>
                <a:ea typeface="Segoe UI Black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10274" y="1118586"/>
            <a:ext cx="12192000" cy="5739414"/>
          </a:xfrm>
          <a:prstGeom prst="rect">
            <a:avLst/>
          </a:prstGeom>
          <a:solidFill>
            <a:schemeClr val="bg1"/>
          </a:solidFill>
          <a:ln 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11/17/2019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11/17/2019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11/17/2019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 userDrawn="1"/>
        </p:nvSpPr>
        <p:spPr>
          <a:xfrm>
            <a:off x="814357" y="1591802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§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v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Symbol" pitchFamily="18" charset="2"/>
              <a:buChar char="Þ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Courier New" pitchFamily="49" charset="0"/>
              <a:buChar char="♦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smtClean="0"/>
              <a:pPr/>
              <a:t>11/17/2019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11/17/2019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" pitchFamily="2" charset="2"/>
        <a:buChar char="§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" pitchFamily="2" charset="2"/>
        <a:buChar char="v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Symbol" pitchFamily="18" charset="2"/>
        <a:buChar char="Þ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Courier New" pitchFamily="49" charset="0"/>
        <a:buChar char="♦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210" y="1296112"/>
            <a:ext cx="11835828" cy="5561887"/>
          </a:xfrm>
        </p:spPr>
        <p:txBody>
          <a:bodyPr>
            <a:normAutofit/>
          </a:bodyPr>
          <a:lstStyle/>
          <a:p>
            <a:r>
              <a:rPr lang="en-US" sz="3800" dirty="0">
                <a:latin typeface="Segoe UI Black" pitchFamily="34" charset="0"/>
                <a:ea typeface="Segoe UI Black" pitchFamily="34" charset="0"/>
              </a:rPr>
              <a:t>The Bible teaches us much about the life of Jesus the Christ: His teachings, works, sacrifice</a:t>
            </a:r>
          </a:p>
          <a:p>
            <a:r>
              <a:rPr lang="en-US" sz="3800" dirty="0">
                <a:latin typeface="Segoe UI Black" pitchFamily="34" charset="0"/>
                <a:ea typeface="Segoe UI Black" pitchFamily="34" charset="0"/>
              </a:rPr>
              <a:t>From the Bible we learn Jesus filled many different roles while in the flesh</a:t>
            </a:r>
          </a:p>
          <a:p>
            <a:r>
              <a:rPr lang="en-US" sz="3800" dirty="0">
                <a:latin typeface="Segoe UI Black" pitchFamily="34" charset="0"/>
                <a:ea typeface="Segoe UI Black" pitchFamily="34" charset="0"/>
              </a:rPr>
              <a:t>Each role Jesus filled is vitally important to our spiritual well-being and salvation</a:t>
            </a:r>
          </a:p>
          <a:p>
            <a:r>
              <a:rPr lang="en-US" sz="3800" dirty="0">
                <a:latin typeface="Segoe UI Black" pitchFamily="34" charset="0"/>
                <a:ea typeface="Segoe UI Black" pitchFamily="34" charset="0"/>
              </a:rPr>
              <a:t>In our study today we will consider 3 of the vitally important roles filled by Jesus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PROPHET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50" y="1296112"/>
            <a:ext cx="11693687" cy="5561887"/>
          </a:xfrm>
        </p:spPr>
        <p:txBody>
          <a:bodyPr>
            <a:normAutofit/>
          </a:bodyPr>
          <a:lstStyle/>
          <a:p>
            <a:r>
              <a:rPr lang="en-US" sz="3700" dirty="0"/>
              <a:t>False prophets were a constant problem in OT</a:t>
            </a:r>
          </a:p>
          <a:p>
            <a:pPr lvl="1"/>
            <a:r>
              <a:rPr lang="en-US" sz="3700" dirty="0"/>
              <a:t>They spoke words contrary to what God had revealed, placing their hearers in great danger</a:t>
            </a:r>
          </a:p>
          <a:p>
            <a:pPr lvl="1"/>
            <a:r>
              <a:rPr lang="en-US" sz="3700" dirty="0"/>
              <a:t>They led people away from God as opposed to leading them to God</a:t>
            </a:r>
          </a:p>
          <a:p>
            <a:pPr lvl="1"/>
            <a:r>
              <a:rPr lang="en-US" sz="3700" dirty="0"/>
              <a:t>Sadly, many people embraced &amp; encouraged false prophets to their own hurt (destruction)</a:t>
            </a:r>
          </a:p>
          <a:p>
            <a:pPr lvl="2"/>
            <a:r>
              <a:rPr lang="en-US" sz="3700" dirty="0"/>
              <a:t>See </a:t>
            </a:r>
            <a:r>
              <a:rPr lang="en-US" sz="3700" dirty="0">
                <a:solidFill>
                  <a:srgbClr val="C00000"/>
                </a:solidFill>
              </a:rPr>
              <a:t>Jeremiah 5:30-31</a:t>
            </a:r>
            <a:endParaRPr lang="en-US" sz="37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PRIEST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51" y="1296112"/>
            <a:ext cx="11549849" cy="5561887"/>
          </a:xfrm>
        </p:spPr>
        <p:txBody>
          <a:bodyPr>
            <a:normAutofit/>
          </a:bodyPr>
          <a:lstStyle/>
          <a:p>
            <a:r>
              <a:rPr lang="en-US" sz="3700" dirty="0">
                <a:solidFill>
                  <a:srgbClr val="FFFF00"/>
                </a:solidFill>
              </a:rPr>
              <a:t>Q: What is a priest and what was his role?</a:t>
            </a:r>
          </a:p>
          <a:p>
            <a:r>
              <a:rPr lang="en-US" sz="3700" dirty="0"/>
              <a:t>A priest was a minister (servant) of God who represented the people before God</a:t>
            </a:r>
          </a:p>
          <a:p>
            <a:pPr lvl="1"/>
            <a:r>
              <a:rPr lang="en-US" sz="3700" dirty="0"/>
              <a:t>A mediator (go-between)</a:t>
            </a:r>
          </a:p>
          <a:p>
            <a:r>
              <a:rPr lang="en-US" sz="3700" dirty="0"/>
              <a:t>Melchizedek, king of Salem is the first person described in the OT as a priest of God</a:t>
            </a:r>
          </a:p>
          <a:p>
            <a:pPr lvl="1"/>
            <a:r>
              <a:rPr lang="en-US" sz="3700" dirty="0"/>
              <a:t>See </a:t>
            </a:r>
            <a:r>
              <a:rPr lang="en-US" sz="3700" dirty="0">
                <a:solidFill>
                  <a:srgbClr val="C00000"/>
                </a:solidFill>
              </a:rPr>
              <a:t>Genesis 14:18-20</a:t>
            </a:r>
            <a:endParaRPr lang="en-US" sz="37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PRIEST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51" y="1296112"/>
            <a:ext cx="11549849" cy="5561887"/>
          </a:xfrm>
        </p:spPr>
        <p:txBody>
          <a:bodyPr>
            <a:normAutofit lnSpcReduction="10000"/>
          </a:bodyPr>
          <a:lstStyle/>
          <a:p>
            <a:r>
              <a:rPr lang="en-US" sz="3700" dirty="0">
                <a:solidFill>
                  <a:srgbClr val="FFFF00"/>
                </a:solidFill>
              </a:rPr>
              <a:t>Q: What is a priest and what was his role?</a:t>
            </a:r>
          </a:p>
          <a:p>
            <a:r>
              <a:rPr lang="en-US" sz="3700" dirty="0"/>
              <a:t>Some 600+  years after Melchizedek, God delivered the children of Israel from 400+ years of Egyptian bondage</a:t>
            </a:r>
          </a:p>
          <a:p>
            <a:r>
              <a:rPr lang="en-US" sz="3700" dirty="0"/>
              <a:t>Under the leadership of Moses, God led them to Mount Sinai where God formally established the Levitical priesthood in Israel</a:t>
            </a:r>
          </a:p>
          <a:p>
            <a:pPr lvl="1"/>
            <a:r>
              <a:rPr lang="en-US" sz="3700" dirty="0"/>
              <a:t>Giving instructions to Moses as recorded in Exodus &amp; Leviticus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PRIEST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52" y="1296112"/>
            <a:ext cx="11585708" cy="5561887"/>
          </a:xfrm>
        </p:spPr>
        <p:txBody>
          <a:bodyPr>
            <a:normAutofit/>
          </a:bodyPr>
          <a:lstStyle/>
          <a:p>
            <a:r>
              <a:rPr lang="en-US" sz="3700" dirty="0">
                <a:solidFill>
                  <a:srgbClr val="FFFF00"/>
                </a:solidFill>
              </a:rPr>
              <a:t>Q: What is a priest and what was his role?</a:t>
            </a:r>
          </a:p>
          <a:p>
            <a:r>
              <a:rPr lang="en-US" sz="3700" dirty="0"/>
              <a:t>Only men from the tribe of Levi were authorized to serve as priests, but not all Levities were authorized to serve</a:t>
            </a:r>
            <a:endParaRPr lang="en-US" sz="3700" dirty="0">
              <a:solidFill>
                <a:srgbClr val="C00000"/>
              </a:solidFill>
            </a:endParaRPr>
          </a:p>
          <a:p>
            <a:pPr lvl="1"/>
            <a:r>
              <a:rPr lang="en-US" sz="3700" dirty="0"/>
              <a:t>God established Aaron &amp; his descendants as the priestly line  </a:t>
            </a:r>
            <a:r>
              <a:rPr lang="en-US" sz="3700" dirty="0">
                <a:solidFill>
                  <a:srgbClr val="C00000"/>
                </a:solidFill>
              </a:rPr>
              <a:t>(Ex 28:1-4, Num 18:1-7) </a:t>
            </a:r>
          </a:p>
          <a:p>
            <a:pPr lvl="1"/>
            <a:r>
              <a:rPr lang="en-US" sz="3700" dirty="0">
                <a:solidFill>
                  <a:srgbClr val="C00000"/>
                </a:solidFill>
              </a:rPr>
              <a:t>Num 16 </a:t>
            </a:r>
            <a:r>
              <a:rPr lang="en-US" sz="3600" dirty="0"/>
              <a:t>records the rebellion of Korah</a:t>
            </a:r>
          </a:p>
          <a:p>
            <a:pPr lvl="2"/>
            <a:r>
              <a:rPr lang="en-US" sz="3700" dirty="0"/>
              <a:t>See</a:t>
            </a:r>
            <a:r>
              <a:rPr lang="en-US" sz="3700" dirty="0">
                <a:solidFill>
                  <a:srgbClr val="C00000"/>
                </a:solidFill>
              </a:rPr>
              <a:t> V10 &amp; V40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PRIEST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51" y="1296112"/>
            <a:ext cx="11559085" cy="5561887"/>
          </a:xfrm>
        </p:spPr>
        <p:txBody>
          <a:bodyPr>
            <a:normAutofit lnSpcReduction="10000"/>
          </a:bodyPr>
          <a:lstStyle/>
          <a:p>
            <a:r>
              <a:rPr lang="en-US" sz="3700" dirty="0">
                <a:solidFill>
                  <a:srgbClr val="FFFF00"/>
                </a:solidFill>
              </a:rPr>
              <a:t>Q: What is a priest and what was his role?</a:t>
            </a:r>
          </a:p>
          <a:p>
            <a:r>
              <a:rPr lang="en-US" sz="3700" dirty="0"/>
              <a:t>The role of a Levitical priest was to… </a:t>
            </a:r>
          </a:p>
          <a:p>
            <a:pPr lvl="1"/>
            <a:r>
              <a:rPr lang="en-US" sz="3700" dirty="0"/>
              <a:t>Minister to God </a:t>
            </a:r>
            <a:r>
              <a:rPr lang="en-US" sz="3700" dirty="0">
                <a:solidFill>
                  <a:srgbClr val="C00000"/>
                </a:solidFill>
              </a:rPr>
              <a:t>(Exodus 28:1-4)</a:t>
            </a:r>
          </a:p>
          <a:p>
            <a:pPr lvl="2"/>
            <a:r>
              <a:rPr lang="en-US" sz="3700" dirty="0"/>
              <a:t>Commanded to be holy </a:t>
            </a:r>
            <a:r>
              <a:rPr lang="en-US" sz="3700" dirty="0">
                <a:solidFill>
                  <a:srgbClr val="C00000"/>
                </a:solidFill>
              </a:rPr>
              <a:t>(Lev 21:1, 6-8)</a:t>
            </a:r>
            <a:endParaRPr lang="en-US" sz="3700" dirty="0"/>
          </a:p>
          <a:p>
            <a:pPr lvl="2"/>
            <a:r>
              <a:rPr lang="en-US" sz="3700" dirty="0"/>
              <a:t>Primary duties related to the tabernacle</a:t>
            </a:r>
          </a:p>
          <a:p>
            <a:pPr lvl="3"/>
            <a:r>
              <a:rPr lang="en-US" sz="3700" dirty="0"/>
              <a:t>Including offering </a:t>
            </a:r>
            <a:r>
              <a:rPr lang="en-US" sz="3700" u="sng" dirty="0"/>
              <a:t>various</a:t>
            </a:r>
            <a:r>
              <a:rPr lang="en-US" sz="3700" dirty="0"/>
              <a:t> sacrifices on the altar of burnt offerings </a:t>
            </a:r>
            <a:r>
              <a:rPr lang="en-US" sz="3700" dirty="0">
                <a:solidFill>
                  <a:srgbClr val="C00000"/>
                </a:solidFill>
              </a:rPr>
              <a:t>(Exodus 29:38-44, Lev 1:7-9, 6:12-13)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PRIEST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51" y="1296112"/>
            <a:ext cx="11549849" cy="5561887"/>
          </a:xfrm>
        </p:spPr>
        <p:txBody>
          <a:bodyPr>
            <a:normAutofit/>
          </a:bodyPr>
          <a:lstStyle/>
          <a:p>
            <a:r>
              <a:rPr lang="en-US" sz="3700" dirty="0">
                <a:solidFill>
                  <a:srgbClr val="FFFF00"/>
                </a:solidFill>
              </a:rPr>
              <a:t>Q: What is a priest and what was his role?</a:t>
            </a:r>
          </a:p>
          <a:p>
            <a:r>
              <a:rPr lang="en-US" sz="3700" dirty="0"/>
              <a:t>The role of a Levitical priest was to… </a:t>
            </a:r>
          </a:p>
          <a:p>
            <a:pPr lvl="1"/>
            <a:r>
              <a:rPr lang="en-US" sz="3700" dirty="0"/>
              <a:t>Minister to God </a:t>
            </a:r>
            <a:r>
              <a:rPr lang="en-US" sz="3700" dirty="0">
                <a:solidFill>
                  <a:srgbClr val="C00000"/>
                </a:solidFill>
              </a:rPr>
              <a:t>(Exodus 28:1-4)</a:t>
            </a:r>
          </a:p>
          <a:p>
            <a:pPr lvl="2"/>
            <a:r>
              <a:rPr lang="en-US" sz="3700" dirty="0"/>
              <a:t>Act as a judge </a:t>
            </a:r>
            <a:r>
              <a:rPr lang="en-US" sz="3700" dirty="0">
                <a:solidFill>
                  <a:srgbClr val="C00000"/>
                </a:solidFill>
              </a:rPr>
              <a:t>(Deut 17:8-13)</a:t>
            </a:r>
          </a:p>
          <a:p>
            <a:pPr lvl="2"/>
            <a:r>
              <a:rPr lang="en-US" sz="3700" dirty="0"/>
              <a:t>Teach God’s law to the people </a:t>
            </a:r>
          </a:p>
          <a:p>
            <a:pPr lvl="2">
              <a:buNone/>
            </a:pPr>
            <a:r>
              <a:rPr lang="en-US" sz="3700" dirty="0">
                <a:solidFill>
                  <a:srgbClr val="C00000"/>
                </a:solidFill>
              </a:rPr>
              <a:t>		(Lev 10:8-11, Deut 31:9-13, Malachi 2:7)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PRIEST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52" y="1296112"/>
            <a:ext cx="11568322" cy="5561887"/>
          </a:xfrm>
        </p:spPr>
        <p:txBody>
          <a:bodyPr>
            <a:normAutofit/>
          </a:bodyPr>
          <a:lstStyle/>
          <a:p>
            <a:r>
              <a:rPr lang="en-US" sz="3700" dirty="0">
                <a:solidFill>
                  <a:srgbClr val="FFFF00"/>
                </a:solidFill>
              </a:rPr>
              <a:t>Q: What is a priest and what was his role?</a:t>
            </a:r>
          </a:p>
          <a:p>
            <a:r>
              <a:rPr lang="en-US" sz="3700" dirty="0"/>
              <a:t>Aaron was ordained as </a:t>
            </a:r>
            <a:r>
              <a:rPr lang="en-US" sz="3700" u="sng" dirty="0"/>
              <a:t>Israel's first high priest</a:t>
            </a:r>
          </a:p>
          <a:p>
            <a:r>
              <a:rPr lang="en-US" sz="3700" dirty="0"/>
              <a:t>God assigned specific duties to the high priest only he could be perform</a:t>
            </a:r>
          </a:p>
          <a:p>
            <a:pPr lvl="1"/>
            <a:r>
              <a:rPr lang="en-US" sz="3700" dirty="0"/>
              <a:t>The most notable of these duties involved his service on the Day of Atonement</a:t>
            </a:r>
          </a:p>
          <a:p>
            <a:pPr lvl="2"/>
            <a:r>
              <a:rPr lang="en-US" sz="3700" dirty="0"/>
              <a:t>Every year in the 7</a:t>
            </a:r>
            <a:r>
              <a:rPr lang="en-US" sz="3700" baseline="30000" dirty="0"/>
              <a:t>th</a:t>
            </a:r>
            <a:r>
              <a:rPr lang="en-US" sz="3700" dirty="0"/>
              <a:t> month on the 10</a:t>
            </a:r>
            <a:r>
              <a:rPr lang="en-US" sz="3700" baseline="30000" dirty="0"/>
              <a:t>th</a:t>
            </a:r>
            <a:r>
              <a:rPr lang="en-US" sz="3700" dirty="0"/>
              <a:t> day </a:t>
            </a:r>
            <a:r>
              <a:rPr lang="en-US" sz="3700" dirty="0">
                <a:solidFill>
                  <a:srgbClr val="C00000"/>
                </a:solidFill>
              </a:rPr>
              <a:t>(Leviticus 16:29)</a:t>
            </a:r>
          </a:p>
          <a:p>
            <a:pPr lvl="2"/>
            <a:endParaRPr lang="en-US" sz="3700" dirty="0"/>
          </a:p>
          <a:p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PRIEST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52" y="1296112"/>
            <a:ext cx="11567778" cy="5561887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Q: What is a priest and what was his role?</a:t>
            </a:r>
          </a:p>
          <a:p>
            <a:r>
              <a:rPr lang="en-US" dirty="0"/>
              <a:t>On the Day of Atonement the high priest alone entered the Most Holy Place with a blood offering for sin</a:t>
            </a:r>
          </a:p>
          <a:p>
            <a:r>
              <a:rPr lang="en-US" dirty="0"/>
              <a:t>To make atonement for the sins of the people committed during the prior year </a:t>
            </a:r>
            <a:r>
              <a:rPr lang="en-US" dirty="0">
                <a:solidFill>
                  <a:srgbClr val="C00000"/>
                </a:solidFill>
              </a:rPr>
              <a:t>(Lev 16:30-34)</a:t>
            </a:r>
          </a:p>
          <a:p>
            <a:r>
              <a:rPr lang="en-US" dirty="0"/>
              <a:t>In summary the responsibility of a priest was to minister to God and act as a mediator between the people and God</a:t>
            </a:r>
            <a:endParaRPr lang="en-US" dirty="0">
              <a:solidFill>
                <a:srgbClr val="C00000"/>
              </a:solidFill>
            </a:endParaRP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PRIEST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700" dirty="0"/>
              <a:t>There were unfaithful &amp; corrupt priests in the OT, which contributed to the downfall of Israel</a:t>
            </a:r>
          </a:p>
          <a:p>
            <a:pPr lvl="1"/>
            <a:r>
              <a:rPr lang="en-US" sz="3700" dirty="0"/>
              <a:t>See </a:t>
            </a:r>
            <a:r>
              <a:rPr lang="en-US" sz="3700" dirty="0">
                <a:solidFill>
                  <a:srgbClr val="C00000"/>
                </a:solidFill>
              </a:rPr>
              <a:t>Ezekiel 22:26, Malachi 1:6-8; 2:7-9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52" y="1296112"/>
            <a:ext cx="11531920" cy="5561887"/>
          </a:xfrm>
        </p:spPr>
        <p:txBody>
          <a:bodyPr>
            <a:normAutofit lnSpcReduction="10000"/>
          </a:bodyPr>
          <a:lstStyle/>
          <a:p>
            <a:r>
              <a:rPr lang="en-US" sz="3700" dirty="0">
                <a:solidFill>
                  <a:srgbClr val="FFFF00"/>
                </a:solidFill>
              </a:rPr>
              <a:t>Q: What is a king and what was his role?</a:t>
            </a:r>
          </a:p>
          <a:p>
            <a:r>
              <a:rPr lang="en-US" sz="3700" dirty="0"/>
              <a:t>A sovereign ruler over a nation or territory</a:t>
            </a:r>
          </a:p>
          <a:p>
            <a:pPr lvl="1"/>
            <a:r>
              <a:rPr lang="en-US" sz="3700" dirty="0">
                <a:solidFill>
                  <a:srgbClr val="00B050"/>
                </a:solidFill>
              </a:rPr>
              <a:t>Sovereign:</a:t>
            </a:r>
            <a:r>
              <a:rPr lang="en-US" sz="3700" dirty="0"/>
              <a:t> Possessing supreme authority</a:t>
            </a:r>
          </a:p>
          <a:p>
            <a:r>
              <a:rPr lang="en-US" sz="3700" dirty="0"/>
              <a:t>The role of the king included…</a:t>
            </a:r>
          </a:p>
          <a:p>
            <a:pPr lvl="1"/>
            <a:r>
              <a:rPr lang="en-US" sz="3700" dirty="0"/>
              <a:t>Ruling his kingdom (laws &amp; judgments)</a:t>
            </a:r>
          </a:p>
          <a:p>
            <a:pPr lvl="1"/>
            <a:r>
              <a:rPr lang="en-US" sz="3700" dirty="0"/>
              <a:t>Leading the nation’s army into battle</a:t>
            </a:r>
          </a:p>
          <a:p>
            <a:r>
              <a:rPr lang="en-US" sz="3700" dirty="0"/>
              <a:t>Israel was unique among nations</a:t>
            </a:r>
          </a:p>
          <a:p>
            <a:pPr lvl="1"/>
            <a:r>
              <a:rPr lang="en-US" sz="3700" dirty="0"/>
              <a:t>Early on they had no physical king</a:t>
            </a:r>
          </a:p>
          <a:p>
            <a:endParaRPr lang="en-US" sz="3100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74DDAC-7259-4B2A-ABBC-6ED751D8F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1449148"/>
            <a:ext cx="10572000" cy="1214154"/>
          </a:xfrm>
        </p:spPr>
        <p:txBody>
          <a:bodyPr/>
          <a:lstStyle/>
          <a:p>
            <a:pPr algn="ctr"/>
            <a:r>
              <a:rPr lang="en-US" dirty="0"/>
              <a:t>JESUS: PROPHET, PRIEST &amp; KING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4026C9C-440B-4C72-8662-1FCC6A2FD4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</p:txBody>
      </p:sp>
      <p:sp>
        <p:nvSpPr>
          <p:cNvPr id="5" name="Freeform 4"/>
          <p:cNvSpPr/>
          <p:nvPr/>
        </p:nvSpPr>
        <p:spPr>
          <a:xfrm>
            <a:off x="0" y="4903694"/>
            <a:ext cx="12200965" cy="1963271"/>
          </a:xfrm>
          <a:custGeom>
            <a:avLst/>
            <a:gdLst>
              <a:gd name="connsiteX0" fmla="*/ 1990165 w 12200965"/>
              <a:gd name="connsiteY0" fmla="*/ 8965 h 1963271"/>
              <a:gd name="connsiteX1" fmla="*/ 0 w 12200965"/>
              <a:gd name="connsiteY1" fmla="*/ 8965 h 1963271"/>
              <a:gd name="connsiteX2" fmla="*/ 0 w 12200965"/>
              <a:gd name="connsiteY2" fmla="*/ 1945341 h 1963271"/>
              <a:gd name="connsiteX3" fmla="*/ 12200965 w 12200965"/>
              <a:gd name="connsiteY3" fmla="*/ 1963271 h 1963271"/>
              <a:gd name="connsiteX4" fmla="*/ 12192000 w 12200965"/>
              <a:gd name="connsiteY4" fmla="*/ 0 h 1963271"/>
              <a:gd name="connsiteX5" fmla="*/ 2850776 w 12200965"/>
              <a:gd name="connsiteY5" fmla="*/ 8965 h 1963271"/>
              <a:gd name="connsiteX6" fmla="*/ 2438400 w 12200965"/>
              <a:gd name="connsiteY6" fmla="*/ 322730 h 1963271"/>
              <a:gd name="connsiteX7" fmla="*/ 1990165 w 12200965"/>
              <a:gd name="connsiteY7" fmla="*/ 8965 h 1963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00965" h="1963271">
                <a:moveTo>
                  <a:pt x="1990165" y="8965"/>
                </a:moveTo>
                <a:lnTo>
                  <a:pt x="0" y="8965"/>
                </a:lnTo>
                <a:lnTo>
                  <a:pt x="0" y="1945341"/>
                </a:lnTo>
                <a:lnTo>
                  <a:pt x="12200965" y="1963271"/>
                </a:lnTo>
                <a:cubicBezTo>
                  <a:pt x="12197977" y="1308847"/>
                  <a:pt x="12194988" y="654424"/>
                  <a:pt x="12192000" y="0"/>
                </a:cubicBezTo>
                <a:lnTo>
                  <a:pt x="2850776" y="8965"/>
                </a:lnTo>
                <a:lnTo>
                  <a:pt x="2438400" y="322730"/>
                </a:lnTo>
                <a:lnTo>
                  <a:pt x="1990165" y="8965"/>
                </a:lnTo>
                <a:close/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4869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52" y="1296112"/>
            <a:ext cx="11567778" cy="5561887"/>
          </a:xfrm>
        </p:spPr>
        <p:txBody>
          <a:bodyPr>
            <a:normAutofit fontScale="62500" lnSpcReduction="20000"/>
          </a:bodyPr>
          <a:lstStyle/>
          <a:p>
            <a:r>
              <a:rPr lang="en-US" sz="5900" dirty="0">
                <a:solidFill>
                  <a:srgbClr val="FFFF00"/>
                </a:solidFill>
              </a:rPr>
              <a:t>Q: What is a king and what was his role?</a:t>
            </a:r>
          </a:p>
          <a:p>
            <a:r>
              <a:rPr lang="en-US" sz="5900" dirty="0"/>
              <a:t>It was never God’s intent for Israel to have a physical (earthly) king: </a:t>
            </a:r>
            <a:r>
              <a:rPr lang="en-US" sz="5900" u="sng" dirty="0"/>
              <a:t>God was their King</a:t>
            </a:r>
          </a:p>
          <a:p>
            <a:r>
              <a:rPr lang="en-US" sz="5900" dirty="0"/>
              <a:t>Wanting to be like the nations around them, Israel demanded a king </a:t>
            </a:r>
            <a:r>
              <a:rPr lang="en-US" sz="5900" dirty="0">
                <a:solidFill>
                  <a:srgbClr val="C00000"/>
                </a:solidFill>
              </a:rPr>
              <a:t>(1 Sam 8:4-5, 9-20)</a:t>
            </a:r>
            <a:endParaRPr lang="en-US" sz="5900" dirty="0"/>
          </a:p>
          <a:p>
            <a:r>
              <a:rPr lang="en-US" sz="5900" dirty="0"/>
              <a:t>In their desire for a physical king, they rejected God as their King </a:t>
            </a:r>
            <a:r>
              <a:rPr lang="en-US" sz="5900" dirty="0">
                <a:solidFill>
                  <a:srgbClr val="C00000"/>
                </a:solidFill>
              </a:rPr>
              <a:t>(1 Sam 8:6-8)</a:t>
            </a:r>
          </a:p>
          <a:p>
            <a:r>
              <a:rPr lang="en-US" sz="5900" dirty="0"/>
              <a:t>In accordance with their selfish desires, God gave them a king </a:t>
            </a:r>
            <a:r>
              <a:rPr lang="en-US" sz="5900" dirty="0">
                <a:solidFill>
                  <a:srgbClr val="C00000"/>
                </a:solidFill>
              </a:rPr>
              <a:t>(1 Sam 8:21-22)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700" dirty="0">
                <a:solidFill>
                  <a:srgbClr val="FFFF00"/>
                </a:solidFill>
              </a:rPr>
              <a:t>Q: What is a king and what was his role?</a:t>
            </a:r>
          </a:p>
          <a:p>
            <a:r>
              <a:rPr lang="en-US" sz="3700" dirty="0"/>
              <a:t>God put measures in place to ensure the success of Israel’s king &amp; the nation as a whole</a:t>
            </a:r>
          </a:p>
          <a:p>
            <a:pPr lvl="1"/>
            <a:r>
              <a:rPr lang="en-US" sz="3700" dirty="0"/>
              <a:t>He gave instructions through Moses for the king to follow </a:t>
            </a:r>
            <a:r>
              <a:rPr lang="en-US" sz="3700" dirty="0">
                <a:solidFill>
                  <a:srgbClr val="C00000"/>
                </a:solidFill>
              </a:rPr>
              <a:t>(Deut 17:14-20)</a:t>
            </a:r>
            <a:endParaRPr lang="en-US" sz="3700" dirty="0"/>
          </a:p>
          <a:p>
            <a:pPr lvl="1"/>
            <a:r>
              <a:rPr lang="en-US" sz="3700" dirty="0"/>
              <a:t>Sadly, God’s instructions were largely ignored, contributing to the downfall of both Israel and Judah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JESUS AS PROPHET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700" dirty="0"/>
              <a:t>The OT prophesied that Jesus (the Messiah) would be a prophet of God</a:t>
            </a:r>
          </a:p>
          <a:p>
            <a:pPr lvl="1"/>
            <a:r>
              <a:rPr lang="en-US" sz="3700" dirty="0"/>
              <a:t>See </a:t>
            </a:r>
            <a:r>
              <a:rPr lang="en-US" sz="3700" dirty="0">
                <a:solidFill>
                  <a:srgbClr val="C00000"/>
                </a:solidFill>
              </a:rPr>
              <a:t>Deut 18:15-19 </a:t>
            </a:r>
            <a:r>
              <a:rPr lang="en-US" sz="3700" dirty="0"/>
              <a:t>(Moses &amp; God)</a:t>
            </a:r>
          </a:p>
          <a:p>
            <a:pPr lvl="2"/>
            <a:r>
              <a:rPr lang="en-US" sz="3700" dirty="0"/>
              <a:t>Quoted in </a:t>
            </a:r>
            <a:r>
              <a:rPr lang="en-US" sz="3700" dirty="0">
                <a:solidFill>
                  <a:srgbClr val="C00000"/>
                </a:solidFill>
              </a:rPr>
              <a:t>Acts 3:22-23 </a:t>
            </a:r>
            <a:r>
              <a:rPr lang="en-US" sz="3700" dirty="0"/>
              <a:t>(Peter) </a:t>
            </a:r>
            <a:r>
              <a:rPr lang="en-US" sz="3700" dirty="0">
                <a:solidFill>
                  <a:srgbClr val="C00000"/>
                </a:solidFill>
              </a:rPr>
              <a:t>&amp; Acts 7:37 </a:t>
            </a:r>
            <a:r>
              <a:rPr lang="en-US" sz="3700" dirty="0"/>
              <a:t>(Stephen) in reference to Jesus</a:t>
            </a:r>
          </a:p>
          <a:p>
            <a:r>
              <a:rPr lang="en-US" sz="3700" dirty="0"/>
              <a:t>Though the religious leaders rejected Jesus and His teachings, many Jews believed Him to be a prophet (a messenger from God)</a:t>
            </a:r>
          </a:p>
          <a:p>
            <a:pPr lvl="1"/>
            <a:r>
              <a:rPr lang="en-US" sz="3700" dirty="0"/>
              <a:t>See </a:t>
            </a:r>
            <a:r>
              <a:rPr lang="en-US" sz="3700" dirty="0">
                <a:solidFill>
                  <a:srgbClr val="C00000"/>
                </a:solidFill>
              </a:rPr>
              <a:t>Matthew 16:13-14, Luke 7:11-17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JESUS AS PROPHET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188" y="1296112"/>
            <a:ext cx="11779623" cy="5561887"/>
          </a:xfrm>
        </p:spPr>
        <p:txBody>
          <a:bodyPr>
            <a:normAutofit lnSpcReduction="10000"/>
          </a:bodyPr>
          <a:lstStyle/>
          <a:p>
            <a:r>
              <a:rPr lang="en-US" sz="3700" dirty="0">
                <a:solidFill>
                  <a:srgbClr val="FFFF00"/>
                </a:solidFill>
              </a:rPr>
              <a:t>Q: How does Jesus being a prophet apply to us today?</a:t>
            </a:r>
          </a:p>
          <a:p>
            <a:r>
              <a:rPr lang="en-US" sz="3700" dirty="0"/>
              <a:t>God speaks to us through Jesus, His prophet</a:t>
            </a:r>
          </a:p>
          <a:p>
            <a:pPr lvl="1"/>
            <a:r>
              <a:rPr lang="en-US" sz="3700" dirty="0"/>
              <a:t>See </a:t>
            </a:r>
            <a:r>
              <a:rPr lang="en-US" sz="3700" dirty="0">
                <a:solidFill>
                  <a:srgbClr val="C00000"/>
                </a:solidFill>
              </a:rPr>
              <a:t>John 7:16-18, John 12:49, Heb 1:1-2</a:t>
            </a:r>
          </a:p>
          <a:p>
            <a:r>
              <a:rPr lang="en-US" sz="3700" dirty="0"/>
              <a:t>We need to hear Jesus because…</a:t>
            </a:r>
          </a:p>
          <a:p>
            <a:pPr lvl="1"/>
            <a:r>
              <a:rPr lang="en-US" sz="3700" dirty="0"/>
              <a:t>God declared we are to </a:t>
            </a:r>
            <a:r>
              <a:rPr lang="en-US" sz="3700" u="sng" dirty="0"/>
              <a:t>hear</a:t>
            </a:r>
            <a:r>
              <a:rPr lang="en-US" sz="3700" dirty="0"/>
              <a:t> Jesus </a:t>
            </a:r>
            <a:r>
              <a:rPr lang="en-US" sz="3700" dirty="0">
                <a:solidFill>
                  <a:srgbClr val="C00000"/>
                </a:solidFill>
              </a:rPr>
              <a:t>(Matt 17:5)</a:t>
            </a:r>
          </a:p>
          <a:p>
            <a:pPr lvl="1"/>
            <a:r>
              <a:rPr lang="en-US" sz="3700" dirty="0"/>
              <a:t>Refusing to </a:t>
            </a:r>
            <a:r>
              <a:rPr lang="en-US" sz="3700" u="sng" dirty="0"/>
              <a:t>hear</a:t>
            </a:r>
            <a:r>
              <a:rPr lang="en-US" sz="3700" dirty="0"/>
              <a:t> Jesus equates to rejecting God </a:t>
            </a:r>
            <a:r>
              <a:rPr lang="en-US" sz="3700" dirty="0">
                <a:solidFill>
                  <a:srgbClr val="C00000"/>
                </a:solidFill>
              </a:rPr>
              <a:t>(Luke 10:16)</a:t>
            </a:r>
            <a:endParaRPr lang="en-US" sz="3700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JESUS AS PROPHET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188" y="1296112"/>
            <a:ext cx="11779623" cy="5561887"/>
          </a:xfrm>
        </p:spPr>
        <p:txBody>
          <a:bodyPr>
            <a:normAutofit lnSpcReduction="10000"/>
          </a:bodyPr>
          <a:lstStyle/>
          <a:p>
            <a:r>
              <a:rPr lang="en-US" sz="3700" dirty="0">
                <a:solidFill>
                  <a:srgbClr val="FFFF00"/>
                </a:solidFill>
              </a:rPr>
              <a:t>Q: How does Jesus being a prophet apply to us today?</a:t>
            </a:r>
          </a:p>
          <a:p>
            <a:r>
              <a:rPr lang="en-US" sz="3700" dirty="0"/>
              <a:t>We need to hear Jesus because…</a:t>
            </a:r>
          </a:p>
          <a:p>
            <a:pPr lvl="1"/>
            <a:r>
              <a:rPr lang="en-US" sz="3700" dirty="0"/>
              <a:t>Jesus has the words of eternal life </a:t>
            </a:r>
          </a:p>
          <a:p>
            <a:pPr lvl="1">
              <a:buNone/>
            </a:pPr>
            <a:r>
              <a:rPr lang="en-US" sz="3700" dirty="0">
                <a:solidFill>
                  <a:srgbClr val="C00000"/>
                </a:solidFill>
              </a:rPr>
              <a:t>	(John 6:63, 68*)</a:t>
            </a:r>
            <a:endParaRPr lang="en-US" sz="3700" dirty="0"/>
          </a:p>
          <a:p>
            <a:pPr lvl="1"/>
            <a:r>
              <a:rPr lang="en-US" sz="3700" dirty="0"/>
              <a:t>Salvation requires </a:t>
            </a:r>
            <a:r>
              <a:rPr lang="en-US" sz="3700" u="sng" dirty="0"/>
              <a:t>hearing</a:t>
            </a:r>
            <a:r>
              <a:rPr lang="en-US" sz="3700" dirty="0"/>
              <a:t> Jesus in all things </a:t>
            </a:r>
            <a:r>
              <a:rPr lang="en-US" sz="3700" dirty="0">
                <a:solidFill>
                  <a:srgbClr val="C00000"/>
                </a:solidFill>
              </a:rPr>
              <a:t>(Acts 3:22-23)</a:t>
            </a:r>
          </a:p>
          <a:p>
            <a:pPr lvl="2"/>
            <a:r>
              <a:rPr lang="en-US" sz="3700" dirty="0"/>
              <a:t>Hearing includes obeying</a:t>
            </a:r>
          </a:p>
          <a:p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JESUS AS PROPHET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Q: How does Jesus being a prophet apply to us today?</a:t>
            </a:r>
          </a:p>
          <a:p>
            <a:r>
              <a:rPr lang="en-US" dirty="0"/>
              <a:t>Jesus taught the importance of </a:t>
            </a:r>
            <a:r>
              <a:rPr lang="en-US" u="sng" dirty="0"/>
              <a:t>hearing</a:t>
            </a:r>
            <a:r>
              <a:rPr lang="en-US" dirty="0"/>
              <a:t> His word</a:t>
            </a:r>
          </a:p>
          <a:p>
            <a:pPr lvl="1"/>
            <a:r>
              <a:rPr lang="en-US" dirty="0"/>
              <a:t>Those who </a:t>
            </a:r>
            <a:r>
              <a:rPr lang="en-US" u="sng" dirty="0"/>
              <a:t>hear</a:t>
            </a:r>
            <a:r>
              <a:rPr lang="en-US" dirty="0"/>
              <a:t> and obey are wise </a:t>
            </a:r>
            <a:r>
              <a:rPr lang="en-US" dirty="0">
                <a:solidFill>
                  <a:srgbClr val="C00000"/>
                </a:solidFill>
              </a:rPr>
              <a:t>(Matt 7:24-25)</a:t>
            </a:r>
            <a:endParaRPr lang="en-US" dirty="0"/>
          </a:p>
          <a:p>
            <a:pPr lvl="1"/>
            <a:r>
              <a:rPr lang="en-US" dirty="0"/>
              <a:t>Those who </a:t>
            </a:r>
            <a:r>
              <a:rPr lang="en-US" u="sng" dirty="0"/>
              <a:t>hear</a:t>
            </a:r>
            <a:r>
              <a:rPr lang="en-US" dirty="0"/>
              <a:t> and do not obey are foolish</a:t>
            </a:r>
            <a:r>
              <a:rPr lang="en-US" dirty="0">
                <a:solidFill>
                  <a:srgbClr val="C00000"/>
                </a:solidFill>
              </a:rPr>
              <a:t> (Matt 7:26-27)</a:t>
            </a:r>
          </a:p>
          <a:p>
            <a:pPr lvl="1"/>
            <a:r>
              <a:rPr lang="en-US" dirty="0"/>
              <a:t>Those who </a:t>
            </a:r>
            <a:r>
              <a:rPr lang="en-US" u="sng" dirty="0"/>
              <a:t>hear</a:t>
            </a:r>
            <a:r>
              <a:rPr lang="en-US" dirty="0"/>
              <a:t> and obey will inherit eternal life </a:t>
            </a:r>
            <a:r>
              <a:rPr lang="en-US" dirty="0">
                <a:solidFill>
                  <a:srgbClr val="C00000"/>
                </a:solidFill>
              </a:rPr>
              <a:t>(John 5:24-27) (Heb 5:9)</a:t>
            </a:r>
          </a:p>
          <a:p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JESUS AS PROPHET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Q: How does Jesus being a prophet apply to us today?</a:t>
            </a:r>
          </a:p>
          <a:p>
            <a:r>
              <a:rPr lang="en-US" dirty="0"/>
              <a:t>Jesus taught the importance of </a:t>
            </a:r>
            <a:r>
              <a:rPr lang="en-US" u="sng" dirty="0"/>
              <a:t>hearing</a:t>
            </a:r>
            <a:r>
              <a:rPr lang="en-US" dirty="0"/>
              <a:t> His word</a:t>
            </a:r>
          </a:p>
          <a:p>
            <a:pPr lvl="1"/>
            <a:r>
              <a:rPr lang="en-US" dirty="0"/>
              <a:t>His words will judge us on the last day </a:t>
            </a:r>
            <a:r>
              <a:rPr lang="en-US" dirty="0">
                <a:solidFill>
                  <a:srgbClr val="C00000"/>
                </a:solidFill>
              </a:rPr>
              <a:t>(John 12:47-48)</a:t>
            </a:r>
          </a:p>
          <a:p>
            <a:pPr lvl="1"/>
            <a:r>
              <a:rPr lang="en-US" dirty="0"/>
              <a:t>All who are in the graves will one day </a:t>
            </a:r>
            <a:r>
              <a:rPr lang="en-US" u="sng" dirty="0"/>
              <a:t>hear</a:t>
            </a:r>
            <a:r>
              <a:rPr lang="en-US" dirty="0"/>
              <a:t> His voice </a:t>
            </a:r>
            <a:r>
              <a:rPr lang="en-US" dirty="0">
                <a:solidFill>
                  <a:srgbClr val="C00000"/>
                </a:solidFill>
              </a:rPr>
              <a:t>(John 5:28-29)</a:t>
            </a:r>
          </a:p>
          <a:p>
            <a:r>
              <a:rPr lang="en-US" dirty="0"/>
              <a:t>Our eternal destiny depends on </a:t>
            </a:r>
            <a:r>
              <a:rPr lang="en-US" b="1" u="sng" dirty="0"/>
              <a:t>hearing</a:t>
            </a:r>
            <a:r>
              <a:rPr lang="en-US" dirty="0"/>
              <a:t> &amp; obeying Jesus, God’s prophet</a:t>
            </a:r>
          </a:p>
          <a:p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JESUS AS PRIEST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51" y="1296112"/>
            <a:ext cx="11567778" cy="55618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NT book of Hebrews teaches much about Jesus as a priest</a:t>
            </a:r>
          </a:p>
          <a:p>
            <a:pPr lvl="1"/>
            <a:r>
              <a:rPr lang="en-US" dirty="0"/>
              <a:t>More than just a priest, but God’s High Priest</a:t>
            </a:r>
          </a:p>
          <a:p>
            <a:r>
              <a:rPr lang="en-US" dirty="0"/>
              <a:t>The priesthood of Jesus is better than the Levitical priesthood</a:t>
            </a:r>
          </a:p>
          <a:p>
            <a:pPr lvl="2"/>
            <a:r>
              <a:rPr lang="en-US" dirty="0"/>
              <a:t>God did away with the Levitical priesthood because it could not provide “perfection” </a:t>
            </a:r>
            <a:r>
              <a:rPr lang="en-US" dirty="0">
                <a:solidFill>
                  <a:srgbClr val="C00000"/>
                </a:solidFill>
              </a:rPr>
              <a:t>(Heb 7:11)</a:t>
            </a:r>
          </a:p>
          <a:p>
            <a:pPr lvl="2"/>
            <a:r>
              <a:rPr lang="en-US" dirty="0"/>
              <a:t>The change in the priesthood necessitated a change in the law </a:t>
            </a:r>
            <a:r>
              <a:rPr lang="en-US" dirty="0">
                <a:solidFill>
                  <a:srgbClr val="C00000"/>
                </a:solidFill>
              </a:rPr>
              <a:t>(Heb 7:12-14, 8:4)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JESUS AS PRIEST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700" dirty="0"/>
              <a:t>Reasons why the priesthood of Christ is better</a:t>
            </a:r>
            <a:endParaRPr lang="en-US" sz="3700" dirty="0">
              <a:solidFill>
                <a:srgbClr val="C00000"/>
              </a:solidFill>
            </a:endParaRPr>
          </a:p>
          <a:p>
            <a:pPr lvl="1"/>
            <a:r>
              <a:rPr lang="en-US" sz="3700" dirty="0"/>
              <a:t>The Levitical priests died, Jesus continues forever as High Priest </a:t>
            </a:r>
            <a:r>
              <a:rPr lang="en-US" sz="3700" dirty="0">
                <a:solidFill>
                  <a:srgbClr val="C00000"/>
                </a:solidFill>
              </a:rPr>
              <a:t>(Heb 7:23-25</a:t>
            </a:r>
            <a:r>
              <a:rPr lang="en-US" sz="3100" dirty="0">
                <a:solidFill>
                  <a:srgbClr val="C00000"/>
                </a:solidFill>
              </a:rPr>
              <a:t>)</a:t>
            </a:r>
          </a:p>
          <a:p>
            <a:pPr lvl="1"/>
            <a:r>
              <a:rPr lang="en-US" sz="3700" dirty="0"/>
              <a:t>The Levitical priests were sinners, Jesus was sinless </a:t>
            </a:r>
            <a:r>
              <a:rPr lang="en-US" sz="3700" dirty="0">
                <a:solidFill>
                  <a:srgbClr val="C00000"/>
                </a:solidFill>
              </a:rPr>
              <a:t>(Heb 7:26)</a:t>
            </a:r>
          </a:p>
          <a:p>
            <a:pPr lvl="1"/>
            <a:r>
              <a:rPr lang="en-US" sz="3700" dirty="0"/>
              <a:t>The Levitical priests offered many sacrifices continually for sin (including their own), Jesus offered one sacrifice for sin for all time </a:t>
            </a:r>
            <a:r>
              <a:rPr lang="en-US" sz="3700" dirty="0">
                <a:solidFill>
                  <a:srgbClr val="C00000"/>
                </a:solidFill>
              </a:rPr>
              <a:t>(Heb 7:27-28)</a:t>
            </a:r>
          </a:p>
          <a:p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JESUS AS PRIEST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Q: How does Jesus being a priest apply to us today?</a:t>
            </a:r>
          </a:p>
          <a:p>
            <a:r>
              <a:rPr lang="en-US" dirty="0"/>
              <a:t>All have sinned &amp; fall short … </a:t>
            </a:r>
            <a:r>
              <a:rPr lang="en-US" dirty="0">
                <a:solidFill>
                  <a:srgbClr val="C00000"/>
                </a:solidFill>
              </a:rPr>
              <a:t>(Rom 3:23)</a:t>
            </a:r>
          </a:p>
          <a:p>
            <a:r>
              <a:rPr lang="en-US" dirty="0"/>
              <a:t>Jesus took on human form to render aid to us and bring us to glory </a:t>
            </a:r>
            <a:r>
              <a:rPr lang="en-US" dirty="0">
                <a:solidFill>
                  <a:srgbClr val="C00000"/>
                </a:solidFill>
              </a:rPr>
              <a:t>(Heb 2:10-18)</a:t>
            </a:r>
          </a:p>
          <a:p>
            <a:pPr lvl="1"/>
            <a:r>
              <a:rPr lang="en-US" dirty="0"/>
              <a:t>Jesus suffered to sanctify us </a:t>
            </a:r>
            <a:r>
              <a:rPr lang="en-US" dirty="0">
                <a:solidFill>
                  <a:srgbClr val="C00000"/>
                </a:solidFill>
              </a:rPr>
              <a:t>(V10 &amp; V11) </a:t>
            </a:r>
          </a:p>
          <a:p>
            <a:pPr lvl="2"/>
            <a:r>
              <a:rPr lang="en-US" dirty="0"/>
              <a:t>Sanctifies with His blood </a:t>
            </a:r>
            <a:r>
              <a:rPr lang="en-US" dirty="0">
                <a:solidFill>
                  <a:srgbClr val="C00000"/>
                </a:solidFill>
              </a:rPr>
              <a:t>(Heb 13:10-13)</a:t>
            </a:r>
          </a:p>
          <a:p>
            <a:pPr lvl="1"/>
            <a:r>
              <a:rPr lang="en-US" dirty="0"/>
              <a:t>Jesus thru death defeated Satan &amp; provided deliverance from fear &amp; bondage</a:t>
            </a:r>
            <a:r>
              <a:rPr lang="en-US" dirty="0">
                <a:solidFill>
                  <a:srgbClr val="C00000"/>
                </a:solidFill>
              </a:rPr>
              <a:t> (V14 &amp; V15)</a:t>
            </a:r>
          </a:p>
          <a:p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800" dirty="0">
                <a:latin typeface="Segoe UI Black" pitchFamily="34" charset="0"/>
                <a:ea typeface="Segoe UI Black" pitchFamily="34" charset="0"/>
              </a:rPr>
              <a:t>Our study will be divided into 2 parts</a:t>
            </a:r>
          </a:p>
          <a:p>
            <a:r>
              <a:rPr lang="en-US" sz="3800" dirty="0">
                <a:latin typeface="Segoe UI Black" pitchFamily="34" charset="0"/>
                <a:ea typeface="Segoe UI Black" pitchFamily="34" charset="0"/>
              </a:rPr>
              <a:t>In Part 1 of our study we will define the terms: Prophet, Priest &amp; King</a:t>
            </a:r>
          </a:p>
          <a:p>
            <a:pPr lvl="1"/>
            <a:r>
              <a:rPr lang="en-US" sz="3800" dirty="0">
                <a:latin typeface="Segoe UI Black" pitchFamily="34" charset="0"/>
                <a:ea typeface="Segoe UI Black" pitchFamily="34" charset="0"/>
              </a:rPr>
              <a:t>Defining these terms will give us a common understanding of these terms as we move forward in our study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JESUS AS PRIEST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51" y="1296112"/>
            <a:ext cx="11621768" cy="5561887"/>
          </a:xfrm>
        </p:spPr>
        <p:txBody>
          <a:bodyPr>
            <a:normAutofit/>
          </a:bodyPr>
          <a:lstStyle/>
          <a:p>
            <a:r>
              <a:rPr lang="en-US" sz="3700" dirty="0">
                <a:solidFill>
                  <a:srgbClr val="FFFF00"/>
                </a:solidFill>
              </a:rPr>
              <a:t>Q: How does Jesus being a priest apply to us today?</a:t>
            </a:r>
          </a:p>
          <a:p>
            <a:r>
              <a:rPr lang="en-US" sz="3700" dirty="0"/>
              <a:t>All have sinned &amp; fall short … </a:t>
            </a:r>
            <a:r>
              <a:rPr lang="en-US" sz="3700" dirty="0">
                <a:solidFill>
                  <a:srgbClr val="C00000"/>
                </a:solidFill>
              </a:rPr>
              <a:t>(Rom 3:23)</a:t>
            </a:r>
          </a:p>
          <a:p>
            <a:r>
              <a:rPr lang="en-US" sz="3700" dirty="0"/>
              <a:t>Jesus took on human form to render aid and bring us to glory </a:t>
            </a:r>
            <a:r>
              <a:rPr lang="en-US" sz="3700" dirty="0">
                <a:solidFill>
                  <a:srgbClr val="C00000"/>
                </a:solidFill>
              </a:rPr>
              <a:t>(Heb 2:10-18)</a:t>
            </a:r>
          </a:p>
          <a:p>
            <a:pPr lvl="1"/>
            <a:r>
              <a:rPr lang="en-US" sz="3700" dirty="0"/>
              <a:t>Jesus made propitiation for our sins</a:t>
            </a:r>
            <a:r>
              <a:rPr lang="en-US" sz="3700" dirty="0">
                <a:solidFill>
                  <a:srgbClr val="C00000"/>
                </a:solidFill>
              </a:rPr>
              <a:t> (V17)</a:t>
            </a:r>
          </a:p>
          <a:p>
            <a:pPr lvl="1"/>
            <a:r>
              <a:rPr lang="en-US" sz="3700" dirty="0"/>
              <a:t>Jesus can aid us when we’re tempted because He was tempted</a:t>
            </a:r>
            <a:r>
              <a:rPr lang="en-US" sz="3700" dirty="0">
                <a:solidFill>
                  <a:srgbClr val="C00000"/>
                </a:solidFill>
              </a:rPr>
              <a:t> (V18) &amp; (Heb 4:14-16)</a:t>
            </a:r>
          </a:p>
          <a:p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JESUS AS PRIEST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700" dirty="0">
                <a:solidFill>
                  <a:srgbClr val="FFFF00"/>
                </a:solidFill>
              </a:rPr>
              <a:t>Q: How does Jesus being a priest apply to us today?</a:t>
            </a:r>
          </a:p>
          <a:p>
            <a:r>
              <a:rPr lang="en-US" sz="3700" dirty="0"/>
              <a:t>As High Priest, Jesus is our Mediator with God</a:t>
            </a:r>
            <a:endParaRPr lang="en-US" sz="3700" dirty="0">
              <a:solidFill>
                <a:srgbClr val="C00000"/>
              </a:solidFill>
            </a:endParaRPr>
          </a:p>
          <a:p>
            <a:pPr lvl="1"/>
            <a:r>
              <a:rPr lang="en-US" sz="3700" dirty="0"/>
              <a:t>He is the Mediator of a new and better covenant established on better promises </a:t>
            </a:r>
            <a:r>
              <a:rPr lang="en-US" sz="3700" dirty="0">
                <a:solidFill>
                  <a:srgbClr val="C00000"/>
                </a:solidFill>
              </a:rPr>
              <a:t>(Heb 8:6, 12)</a:t>
            </a:r>
          </a:p>
          <a:p>
            <a:pPr lvl="1"/>
            <a:r>
              <a:rPr lang="en-US" sz="3700" dirty="0"/>
              <a:t>He mediated the new covenant through His death and the shedding of His blood</a:t>
            </a:r>
            <a:r>
              <a:rPr lang="en-US" sz="3700" dirty="0">
                <a:solidFill>
                  <a:srgbClr val="C00000"/>
                </a:solidFill>
              </a:rPr>
              <a:t> </a:t>
            </a:r>
          </a:p>
          <a:p>
            <a:pPr lvl="1">
              <a:buNone/>
            </a:pPr>
            <a:r>
              <a:rPr lang="en-US" sz="3700" dirty="0">
                <a:solidFill>
                  <a:srgbClr val="C00000"/>
                </a:solidFill>
              </a:rPr>
              <a:t>	(Heb 9:15, 12:24)</a:t>
            </a:r>
          </a:p>
          <a:p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JESUS AS 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935" y="1296112"/>
            <a:ext cx="11876925" cy="5561887"/>
          </a:xfrm>
        </p:spPr>
        <p:txBody>
          <a:bodyPr>
            <a:normAutofit/>
          </a:bodyPr>
          <a:lstStyle/>
          <a:p>
            <a:r>
              <a:rPr lang="en-US" sz="3700" dirty="0"/>
              <a:t>The OT &amp; NT prophesied Jesus would be a King</a:t>
            </a:r>
            <a:endParaRPr lang="en-US" sz="3700" dirty="0">
              <a:solidFill>
                <a:srgbClr val="C00000"/>
              </a:solidFill>
            </a:endParaRPr>
          </a:p>
          <a:p>
            <a:pPr lvl="1"/>
            <a:r>
              <a:rPr lang="en-US" sz="3700" dirty="0"/>
              <a:t>God’s promise to king David </a:t>
            </a:r>
            <a:r>
              <a:rPr lang="en-US" sz="3700" dirty="0">
                <a:solidFill>
                  <a:srgbClr val="C00000"/>
                </a:solidFill>
              </a:rPr>
              <a:t>(2 Sam 7:12-17)</a:t>
            </a:r>
          </a:p>
          <a:p>
            <a:pPr lvl="2"/>
            <a:r>
              <a:rPr lang="en-US" sz="3700" dirty="0"/>
              <a:t>Fulfilled physically in Solomon </a:t>
            </a:r>
            <a:r>
              <a:rPr lang="en-US" sz="3700" dirty="0">
                <a:solidFill>
                  <a:srgbClr val="C00000"/>
                </a:solidFill>
              </a:rPr>
              <a:t>(1 Kings 2:12)</a:t>
            </a:r>
          </a:p>
          <a:p>
            <a:pPr lvl="2"/>
            <a:r>
              <a:rPr lang="en-US" sz="3700" dirty="0"/>
              <a:t>Fulfilled spiritually in Jesus </a:t>
            </a:r>
            <a:r>
              <a:rPr lang="en-US" sz="3700" dirty="0">
                <a:solidFill>
                  <a:srgbClr val="C00000"/>
                </a:solidFill>
              </a:rPr>
              <a:t>(Acts 2:29-33)</a:t>
            </a:r>
            <a:endParaRPr lang="en-US" sz="3700" dirty="0"/>
          </a:p>
          <a:p>
            <a:pPr lvl="1"/>
            <a:r>
              <a:rPr lang="en-US" sz="3700" dirty="0"/>
              <a:t>The “Branch” </a:t>
            </a:r>
            <a:r>
              <a:rPr lang="en-US" sz="3700" dirty="0">
                <a:solidFill>
                  <a:srgbClr val="C00000"/>
                </a:solidFill>
              </a:rPr>
              <a:t>(Jer 23:5-6, Zech 6:12-13)</a:t>
            </a:r>
            <a:endParaRPr lang="en-US" sz="3700" dirty="0"/>
          </a:p>
          <a:p>
            <a:pPr lvl="1"/>
            <a:r>
              <a:rPr lang="en-US" sz="3700" dirty="0"/>
              <a:t>God promised Mary that Jesus would sit on the throne of His father David </a:t>
            </a:r>
            <a:r>
              <a:rPr lang="en-US" sz="3700" dirty="0">
                <a:solidFill>
                  <a:srgbClr val="C00000"/>
                </a:solidFill>
              </a:rPr>
              <a:t>(Luke 1:26-33)</a:t>
            </a:r>
            <a:endParaRPr lang="en-US" sz="37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JESUS AS 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Q: How does Jesus being a king apply to us today?</a:t>
            </a:r>
          </a:p>
          <a:p>
            <a:r>
              <a:rPr lang="en-US" dirty="0"/>
              <a:t>Jesus has all authority </a:t>
            </a:r>
            <a:r>
              <a:rPr lang="en-US" dirty="0">
                <a:solidFill>
                  <a:srgbClr val="C00000"/>
                </a:solidFill>
              </a:rPr>
              <a:t>(Matt 28:18*-20)</a:t>
            </a:r>
          </a:p>
          <a:p>
            <a:r>
              <a:rPr lang="en-US" dirty="0"/>
              <a:t>Jesus is King over a spiritual kingdom</a:t>
            </a:r>
          </a:p>
          <a:p>
            <a:pPr lvl="1"/>
            <a:r>
              <a:rPr lang="en-US" dirty="0"/>
              <a:t>See </a:t>
            </a:r>
            <a:r>
              <a:rPr lang="en-US" dirty="0">
                <a:solidFill>
                  <a:srgbClr val="C00000"/>
                </a:solidFill>
              </a:rPr>
              <a:t>Luke 17:20-21, John 18:33-36</a:t>
            </a:r>
          </a:p>
          <a:p>
            <a:r>
              <a:rPr lang="en-US" dirty="0"/>
              <a:t>Jesus must reign within in our hearts </a:t>
            </a:r>
          </a:p>
          <a:p>
            <a:pPr>
              <a:buNone/>
            </a:pPr>
            <a:r>
              <a:rPr lang="en-US" dirty="0">
                <a:solidFill>
                  <a:srgbClr val="C00000"/>
                </a:solidFill>
              </a:rPr>
              <a:t>	(Eph 3:17, Heb 8:10)</a:t>
            </a:r>
          </a:p>
          <a:p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JESUS AS 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700" dirty="0">
                <a:solidFill>
                  <a:srgbClr val="FFFF00"/>
                </a:solidFill>
              </a:rPr>
              <a:t>Q: How does Jesus being a king apply to us today?</a:t>
            </a:r>
          </a:p>
          <a:p>
            <a:r>
              <a:rPr lang="en-US" sz="3700" dirty="0"/>
              <a:t>A spiritual birth is required to enter Christ’s kingdom </a:t>
            </a:r>
            <a:r>
              <a:rPr lang="en-US" sz="3700" dirty="0">
                <a:solidFill>
                  <a:srgbClr val="C00000"/>
                </a:solidFill>
              </a:rPr>
              <a:t>(John 3:1-8)</a:t>
            </a:r>
          </a:p>
          <a:p>
            <a:pPr lvl="1"/>
            <a:r>
              <a:rPr lang="en-US" sz="3700" dirty="0"/>
              <a:t>One must be born of water and the Spirit</a:t>
            </a:r>
          </a:p>
          <a:p>
            <a:r>
              <a:rPr lang="en-US" sz="3700" dirty="0"/>
              <a:t>Lip service will not gain entrance into the kingdom</a:t>
            </a:r>
            <a:r>
              <a:rPr lang="en-US" sz="3700" dirty="0">
                <a:solidFill>
                  <a:srgbClr val="C00000"/>
                </a:solidFill>
              </a:rPr>
              <a:t> (Matt 7:21-23, John 6:46)</a:t>
            </a:r>
          </a:p>
          <a:p>
            <a:r>
              <a:rPr lang="en-US" sz="3700" dirty="0"/>
              <a:t>Our citizenship is in heaven </a:t>
            </a:r>
            <a:r>
              <a:rPr lang="en-US" sz="3700" dirty="0">
                <a:solidFill>
                  <a:srgbClr val="C00000"/>
                </a:solidFill>
              </a:rPr>
              <a:t>(Philip 3:20)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JESUS AS 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700" dirty="0">
                <a:solidFill>
                  <a:srgbClr val="FFFF00"/>
                </a:solidFill>
              </a:rPr>
              <a:t>Q: How does Jesus being a king apply to us today?</a:t>
            </a:r>
          </a:p>
          <a:p>
            <a:r>
              <a:rPr lang="en-US" sz="3700" dirty="0"/>
              <a:t>Citizens of the kingdom must seek first Christ’s kingdom above all else</a:t>
            </a:r>
            <a:r>
              <a:rPr lang="en-US" sz="3700" dirty="0">
                <a:solidFill>
                  <a:srgbClr val="C00000"/>
                </a:solidFill>
              </a:rPr>
              <a:t> (Matt 6:33)</a:t>
            </a:r>
            <a:endParaRPr lang="en-US" sz="3700" dirty="0"/>
          </a:p>
          <a:p>
            <a:r>
              <a:rPr lang="en-US" sz="3700" dirty="0"/>
              <a:t>Citizens of the kingdom must engage in righteous living to inherit the kingdom </a:t>
            </a:r>
          </a:p>
          <a:p>
            <a:pPr>
              <a:buNone/>
            </a:pPr>
            <a:r>
              <a:rPr lang="en-US" sz="3700" dirty="0">
                <a:solidFill>
                  <a:srgbClr val="C00000"/>
                </a:solidFill>
              </a:rPr>
              <a:t>	(1 Cor 6:9-11, Gal 5:19-21)</a:t>
            </a:r>
          </a:p>
          <a:p>
            <a:r>
              <a:rPr lang="en-US" sz="3700" dirty="0"/>
              <a:t>Those numbered with the “sheep” will inherit the kingdom of God </a:t>
            </a:r>
            <a:r>
              <a:rPr lang="en-US" sz="3700" dirty="0">
                <a:solidFill>
                  <a:srgbClr val="C00000"/>
                </a:solidFill>
              </a:rPr>
              <a:t>(Matt 25:31-34*)</a:t>
            </a:r>
            <a:endParaRPr lang="en-US" sz="3700" dirty="0"/>
          </a:p>
          <a:p>
            <a:pPr lvl="2">
              <a:buNone/>
            </a:pPr>
            <a:endParaRPr lang="en-US" dirty="0">
              <a:solidFill>
                <a:srgbClr val="C00000"/>
              </a:solidFill>
            </a:endParaRPr>
          </a:p>
          <a:p>
            <a:pPr lvl="1"/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JESUS AS 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700" dirty="0">
                <a:solidFill>
                  <a:srgbClr val="FFFF00"/>
                </a:solidFill>
              </a:rPr>
              <a:t>Q: How does Jesus being a king apply to us today?</a:t>
            </a:r>
          </a:p>
          <a:p>
            <a:r>
              <a:rPr lang="en-US" sz="3700" dirty="0"/>
              <a:t>At the end of time &amp; after the resurrection Jesus will deliver the kingdom back to the Father </a:t>
            </a:r>
            <a:endParaRPr lang="en-US" sz="3700" dirty="0">
              <a:solidFill>
                <a:srgbClr val="C00000"/>
              </a:solidFill>
            </a:endParaRPr>
          </a:p>
          <a:p>
            <a:pPr lvl="1"/>
            <a:r>
              <a:rPr lang="en-US" sz="3700" dirty="0"/>
              <a:t>Jesus must reign until He puts all enemies under His feet </a:t>
            </a:r>
            <a:r>
              <a:rPr lang="en-US" sz="3700" dirty="0">
                <a:solidFill>
                  <a:srgbClr val="C00000"/>
                </a:solidFill>
              </a:rPr>
              <a:t>(1 Cor 15:20-28)</a:t>
            </a:r>
            <a:endParaRPr lang="en-US" sz="3700" dirty="0"/>
          </a:p>
          <a:p>
            <a:pPr lvl="1"/>
            <a:r>
              <a:rPr lang="en-US" sz="3700" dirty="0"/>
              <a:t>Only those who are lawful and faithful citizens in Christ’s kingdom will be saved</a:t>
            </a:r>
          </a:p>
          <a:p>
            <a:pPr lvl="1"/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our study today we considered 3 among the many roles filled by our Lord &amp; Savior Jesus Christ</a:t>
            </a:r>
          </a:p>
          <a:p>
            <a:r>
              <a:rPr lang="en-US" dirty="0"/>
              <a:t>Roles that help us better understand who Jesus is and why He came to this earth</a:t>
            </a:r>
          </a:p>
          <a:p>
            <a:r>
              <a:rPr lang="en-US" dirty="0"/>
              <a:t>Roles vitally important to our spiritual wellbeing and ultimately to our salvation</a:t>
            </a:r>
          </a:p>
          <a:p>
            <a:r>
              <a:rPr lang="en-US" dirty="0"/>
              <a:t>Without Jesus fulfilling these vital roles we would have no hope</a:t>
            </a:r>
          </a:p>
          <a:p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Jesus is our Prophet</a:t>
            </a:r>
          </a:p>
          <a:p>
            <a:pPr lvl="1"/>
            <a:r>
              <a:rPr lang="en-US" dirty="0"/>
              <a:t>God’s “mouth” who tells us what we need to do to be saved</a:t>
            </a:r>
          </a:p>
          <a:p>
            <a:r>
              <a:rPr lang="en-US" dirty="0"/>
              <a:t>Jesus is our (High) Priest</a:t>
            </a:r>
          </a:p>
          <a:p>
            <a:pPr lvl="1"/>
            <a:r>
              <a:rPr lang="en-US" dirty="0"/>
              <a:t>He offered Himself as a sacrifice to God for us that our sins might be forgiven</a:t>
            </a:r>
          </a:p>
          <a:p>
            <a:r>
              <a:rPr lang="en-US" dirty="0"/>
              <a:t>Jesus is our King</a:t>
            </a:r>
          </a:p>
          <a:p>
            <a:pPr lvl="1"/>
            <a:r>
              <a:rPr lang="en-US" dirty="0"/>
              <a:t>The Ruler over His spiritual kingdom (the church)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Q: HAVE YOU SUBMITTED TO JESUS AND ACKNOWLEDGED HIM AS YOUR PROPHET, YOUR HIGH PRIEST &amp; YOUR KING?</a:t>
            </a:r>
          </a:p>
          <a:p>
            <a:r>
              <a:rPr lang="en-US" dirty="0"/>
              <a:t>IF NOT, ALLOW US TO ASSIST YOU IN DOING SO </a:t>
            </a:r>
            <a:r>
              <a:rPr lang="en-US" u="sng" dirty="0"/>
              <a:t>TODAY</a:t>
            </a:r>
          </a:p>
          <a:p>
            <a:r>
              <a:rPr lang="en-US" dirty="0"/>
              <a:t>IF SO, CONTINUE TO PRESS FORWARD DOING HIS WILL</a:t>
            </a:r>
          </a:p>
          <a:p>
            <a:endParaRPr lang="en-US" dirty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800" dirty="0">
                <a:latin typeface="Segoe UI Black" pitchFamily="34" charset="0"/>
                <a:ea typeface="Segoe UI Black" pitchFamily="34" charset="0"/>
              </a:rPr>
              <a:t>To further assist us in our understanding of these terms, we will also look to OT </a:t>
            </a:r>
          </a:p>
          <a:p>
            <a:r>
              <a:rPr lang="en-US" sz="3800" dirty="0">
                <a:solidFill>
                  <a:srgbClr val="FFFF00"/>
                </a:solidFill>
                <a:latin typeface="Segoe UI Black" pitchFamily="34" charset="0"/>
                <a:ea typeface="Segoe UI Black" pitchFamily="34" charset="0"/>
              </a:rPr>
              <a:t>Q: Why? </a:t>
            </a:r>
          </a:p>
          <a:p>
            <a:pPr lvl="1"/>
            <a:r>
              <a:rPr lang="en-US" sz="3800" dirty="0">
                <a:latin typeface="Segoe UI Black" pitchFamily="34" charset="0"/>
                <a:ea typeface="Segoe UI Black" pitchFamily="34" charset="0"/>
              </a:rPr>
              <a:t>The OT is where we first see these terms introduced in the Bible </a:t>
            </a:r>
            <a:r>
              <a:rPr lang="en-US" sz="3800" dirty="0">
                <a:solidFill>
                  <a:srgbClr val="C00000"/>
                </a:solidFill>
                <a:latin typeface="Segoe UI Black" pitchFamily="34" charset="0"/>
                <a:ea typeface="Segoe UI Black" pitchFamily="34" charset="0"/>
              </a:rPr>
              <a:t>(Romans 15:4)</a:t>
            </a:r>
          </a:p>
          <a:p>
            <a:pPr lvl="1"/>
            <a:r>
              <a:rPr lang="en-US" sz="3800" dirty="0">
                <a:latin typeface="Segoe UI Black" pitchFamily="34" charset="0"/>
                <a:ea typeface="Segoe UI Black" pitchFamily="34" charset="0"/>
              </a:rPr>
              <a:t>It is also in the OT where we first see examples of individuals who fulfilled the roles described by these terms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800" dirty="0">
                <a:latin typeface="Segoe UI Black" pitchFamily="34" charset="0"/>
                <a:ea typeface="Segoe UI Black" pitchFamily="34" charset="0"/>
              </a:rPr>
              <a:t>After defining terms and examining their use in the OT, we will then proceed to Part 2 of our study</a:t>
            </a:r>
          </a:p>
          <a:p>
            <a:r>
              <a:rPr lang="en-US" sz="3800" dirty="0">
                <a:latin typeface="Segoe UI Black" pitchFamily="34" charset="0"/>
                <a:ea typeface="Segoe UI Black" pitchFamily="34" charset="0"/>
              </a:rPr>
              <a:t>We will examine both the OT and NT and consider how Jesus filled each of these roles </a:t>
            </a:r>
          </a:p>
          <a:p>
            <a:pPr lvl="1"/>
            <a:r>
              <a:rPr lang="en-US" sz="3800" dirty="0">
                <a:latin typeface="Segoe UI Black" pitchFamily="34" charset="0"/>
                <a:ea typeface="Segoe UI Black" pitchFamily="34" charset="0"/>
              </a:rPr>
              <a:t>Jesus was a Prophet</a:t>
            </a:r>
          </a:p>
          <a:p>
            <a:pPr lvl="1"/>
            <a:r>
              <a:rPr lang="en-US" sz="3800" dirty="0">
                <a:latin typeface="Segoe UI Black" pitchFamily="34" charset="0"/>
                <a:ea typeface="Segoe UI Black" pitchFamily="34" charset="0"/>
              </a:rPr>
              <a:t>Jesus was a Priest</a:t>
            </a:r>
          </a:p>
          <a:p>
            <a:pPr lvl="1"/>
            <a:r>
              <a:rPr lang="en-US" sz="3800" dirty="0">
                <a:latin typeface="Segoe UI Black" pitchFamily="34" charset="0"/>
                <a:ea typeface="Segoe UI Black" pitchFamily="34" charset="0"/>
              </a:rPr>
              <a:t>Jesus was a 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800" dirty="0">
                <a:latin typeface="Segoe UI Black" pitchFamily="34" charset="0"/>
                <a:ea typeface="Segoe UI Black" pitchFamily="34" charset="0"/>
              </a:rPr>
              <a:t>Finally, we will consider how the roles filled by Jesus as Prophet, Priest &amp; King apply to us today </a:t>
            </a:r>
          </a:p>
          <a:p>
            <a:pPr lvl="1"/>
            <a:r>
              <a:rPr lang="en-US" sz="3800" dirty="0">
                <a:latin typeface="Segoe UI Black" pitchFamily="34" charset="0"/>
                <a:ea typeface="Segoe UI Black" pitchFamily="34" charset="0"/>
              </a:rPr>
              <a:t>Specifically, the importance how these roles apply to our spiritual well-being today and ultimately to our salvation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PROPHET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50" y="1296112"/>
            <a:ext cx="11576743" cy="5561887"/>
          </a:xfrm>
        </p:spPr>
        <p:txBody>
          <a:bodyPr>
            <a:normAutofit/>
          </a:bodyPr>
          <a:lstStyle/>
          <a:p>
            <a:r>
              <a:rPr lang="en-US" sz="3700" dirty="0">
                <a:solidFill>
                  <a:srgbClr val="FFFF00"/>
                </a:solidFill>
                <a:latin typeface="Segoe UI Black" pitchFamily="34" charset="0"/>
                <a:ea typeface="Segoe UI Black" pitchFamily="34" charset="0"/>
              </a:rPr>
              <a:t>Q: What is a prophet and what was his role?</a:t>
            </a:r>
          </a:p>
          <a:p>
            <a:r>
              <a:rPr lang="en-US" sz="3700" dirty="0">
                <a:latin typeface="Segoe UI Black" pitchFamily="34" charset="0"/>
                <a:ea typeface="Segoe UI Black" pitchFamily="34" charset="0"/>
              </a:rPr>
              <a:t>One who spoke for another acting as “his mouth”</a:t>
            </a:r>
            <a:endParaRPr lang="en-US" sz="3700" dirty="0">
              <a:solidFill>
                <a:srgbClr val="C00000"/>
              </a:solidFill>
              <a:latin typeface="Segoe UI Black" pitchFamily="34" charset="0"/>
              <a:ea typeface="Segoe UI Black" pitchFamily="34" charset="0"/>
            </a:endParaRPr>
          </a:p>
          <a:p>
            <a:pPr lvl="1"/>
            <a:r>
              <a:rPr lang="en-US" sz="3700" dirty="0">
                <a:latin typeface="Segoe UI Black" pitchFamily="34" charset="0"/>
                <a:ea typeface="Segoe UI Black" pitchFamily="34" charset="0"/>
              </a:rPr>
              <a:t>Ex. Moses &amp; Aaron </a:t>
            </a:r>
            <a:r>
              <a:rPr lang="en-US" sz="3700" dirty="0">
                <a:solidFill>
                  <a:srgbClr val="C00000"/>
                </a:solidFill>
                <a:latin typeface="Segoe UI Black" pitchFamily="34" charset="0"/>
                <a:ea typeface="Segoe UI Black" pitchFamily="34" charset="0"/>
              </a:rPr>
              <a:t>(Ex 4:10-17, 7:1-3)</a:t>
            </a:r>
            <a:endParaRPr lang="en-US" sz="3700" dirty="0">
              <a:latin typeface="Segoe UI Black" pitchFamily="34" charset="0"/>
              <a:ea typeface="Segoe UI Black" pitchFamily="34" charset="0"/>
            </a:endParaRPr>
          </a:p>
          <a:p>
            <a:r>
              <a:rPr lang="en-US" sz="3700" dirty="0">
                <a:latin typeface="Segoe UI Black" pitchFamily="34" charset="0"/>
                <a:ea typeface="Segoe UI Black" pitchFamily="34" charset="0"/>
              </a:rPr>
              <a:t>Abraham identified as the first OT prophet</a:t>
            </a:r>
          </a:p>
          <a:p>
            <a:pPr lvl="1"/>
            <a:r>
              <a:rPr lang="en-US" sz="3700" dirty="0">
                <a:latin typeface="Segoe UI Black" pitchFamily="34" charset="0"/>
                <a:ea typeface="Segoe UI Black" pitchFamily="34" charset="0"/>
              </a:rPr>
              <a:t>See </a:t>
            </a:r>
            <a:r>
              <a:rPr lang="en-US" sz="3700" dirty="0">
                <a:solidFill>
                  <a:srgbClr val="C00000"/>
                </a:solidFill>
                <a:latin typeface="Segoe UI Black" pitchFamily="34" charset="0"/>
                <a:ea typeface="Segoe UI Black" pitchFamily="34" charset="0"/>
              </a:rPr>
              <a:t>Genesis 20:1-7, 17-18</a:t>
            </a:r>
          </a:p>
          <a:p>
            <a:pPr lvl="2"/>
            <a:r>
              <a:rPr lang="en-US" sz="3700" dirty="0">
                <a:latin typeface="Segoe UI Black" pitchFamily="34" charset="0"/>
                <a:ea typeface="Segoe UI Black" pitchFamily="34" charset="0"/>
              </a:rPr>
              <a:t>Abraham interceded on </a:t>
            </a:r>
            <a:r>
              <a:rPr lang="en-US" sz="3700" dirty="0" err="1">
                <a:latin typeface="Segoe UI Black" pitchFamily="34" charset="0"/>
                <a:ea typeface="Segoe UI Black" pitchFamily="34" charset="0"/>
              </a:rPr>
              <a:t>Abimelech’s</a:t>
            </a:r>
            <a:r>
              <a:rPr lang="en-US" sz="3700" dirty="0">
                <a:latin typeface="Segoe UI Black" pitchFamily="34" charset="0"/>
                <a:ea typeface="Segoe UI Black" pitchFamily="34" charset="0"/>
              </a:rPr>
              <a:t> behalf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PROPHET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51" y="1296112"/>
            <a:ext cx="11522955" cy="5561887"/>
          </a:xfrm>
        </p:spPr>
        <p:txBody>
          <a:bodyPr>
            <a:normAutofit lnSpcReduction="10000"/>
          </a:bodyPr>
          <a:lstStyle/>
          <a:p>
            <a:r>
              <a:rPr lang="en-US" sz="3700" dirty="0">
                <a:solidFill>
                  <a:srgbClr val="FFFF00"/>
                </a:solidFill>
                <a:latin typeface="Segoe UI Black" pitchFamily="34" charset="0"/>
                <a:ea typeface="Segoe UI Black" pitchFamily="34" charset="0"/>
              </a:rPr>
              <a:t>Q: What is a prophet and what was his role?</a:t>
            </a:r>
          </a:p>
          <a:p>
            <a:r>
              <a:rPr lang="en-US" sz="3700" dirty="0">
                <a:latin typeface="Segoe UI Black" pitchFamily="34" charset="0"/>
                <a:ea typeface="Segoe UI Black" pitchFamily="34" charset="0"/>
              </a:rPr>
              <a:t>OT prophets were divinely inspired by God</a:t>
            </a:r>
          </a:p>
          <a:p>
            <a:pPr lvl="1"/>
            <a:r>
              <a:rPr lang="en-US" sz="3700" dirty="0">
                <a:latin typeface="Segoe UI Black" pitchFamily="34" charset="0"/>
                <a:ea typeface="Segoe UI Black" pitchFamily="34" charset="0"/>
              </a:rPr>
              <a:t>God provided the message He wanted His prophets to speak</a:t>
            </a:r>
            <a:endParaRPr lang="en-US" sz="3700" dirty="0">
              <a:solidFill>
                <a:srgbClr val="C00000"/>
              </a:solidFill>
              <a:latin typeface="Segoe UI Black" pitchFamily="34" charset="0"/>
              <a:ea typeface="Segoe UI Black" pitchFamily="34" charset="0"/>
            </a:endParaRPr>
          </a:p>
          <a:p>
            <a:pPr lvl="2"/>
            <a:r>
              <a:rPr lang="en-US" sz="3700" i="1" dirty="0">
                <a:latin typeface="Segoe UI Black" pitchFamily="34" charset="0"/>
                <a:ea typeface="Segoe UI Black" pitchFamily="34" charset="0"/>
              </a:rPr>
              <a:t>“You shall speak all that I command you” </a:t>
            </a:r>
            <a:r>
              <a:rPr lang="en-US" sz="3700" dirty="0">
                <a:solidFill>
                  <a:srgbClr val="C00000"/>
                </a:solidFill>
                <a:latin typeface="Segoe UI Black" pitchFamily="34" charset="0"/>
                <a:ea typeface="Segoe UI Black" pitchFamily="34" charset="0"/>
              </a:rPr>
              <a:t>(Exodus 7:2)</a:t>
            </a:r>
          </a:p>
          <a:p>
            <a:pPr lvl="1"/>
            <a:r>
              <a:rPr lang="en-US" sz="3700" dirty="0"/>
              <a:t>Peter also declared this </a:t>
            </a:r>
            <a:r>
              <a:rPr lang="en-US" sz="3700" dirty="0">
                <a:latin typeface="Segoe UI Black" pitchFamily="34" charset="0"/>
                <a:ea typeface="Segoe UI Black" pitchFamily="34" charset="0"/>
              </a:rPr>
              <a:t>truth in the NT</a:t>
            </a:r>
          </a:p>
          <a:p>
            <a:pPr lvl="2"/>
            <a:r>
              <a:rPr lang="en-US" sz="3700" dirty="0">
                <a:latin typeface="Segoe UI Black" pitchFamily="34" charset="0"/>
                <a:ea typeface="Segoe UI Black" pitchFamily="34" charset="0"/>
              </a:rPr>
              <a:t>See </a:t>
            </a:r>
            <a:r>
              <a:rPr lang="en-US" sz="3700" dirty="0">
                <a:solidFill>
                  <a:srgbClr val="C00000"/>
                </a:solidFill>
                <a:latin typeface="Segoe UI Black" pitchFamily="34" charset="0"/>
                <a:ea typeface="Segoe UI Black" pitchFamily="34" charset="0"/>
              </a:rPr>
              <a:t>2 Peter 1:19-21</a:t>
            </a:r>
            <a:endParaRPr lang="en-US" sz="3700" i="1" dirty="0">
              <a:latin typeface="Segoe UI Black" pitchFamily="34" charset="0"/>
              <a:ea typeface="Segoe UI Black" pitchFamily="34" charset="0"/>
            </a:endParaRP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itchFamily="34" charset="0"/>
              </a:rPr>
              <a:t>PROPHET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52" y="1296112"/>
            <a:ext cx="11513990" cy="5561887"/>
          </a:xfrm>
        </p:spPr>
        <p:txBody>
          <a:bodyPr>
            <a:normAutofit/>
          </a:bodyPr>
          <a:lstStyle/>
          <a:p>
            <a:r>
              <a:rPr lang="en-US" sz="3700" dirty="0">
                <a:solidFill>
                  <a:srgbClr val="FFFF00"/>
                </a:solidFill>
              </a:rPr>
              <a:t>Q: What is a prophet and what was his role?</a:t>
            </a:r>
          </a:p>
          <a:p>
            <a:r>
              <a:rPr lang="en-US" sz="3700" dirty="0"/>
              <a:t>In summary the responsibility of a prophet of God was simply to proclaim, </a:t>
            </a:r>
            <a:r>
              <a:rPr lang="en-US" sz="3700" i="1" dirty="0"/>
              <a:t>“</a:t>
            </a:r>
            <a:r>
              <a:rPr lang="en-US" sz="3700" i="1" u="sng" dirty="0"/>
              <a:t>Thus says the Lord</a:t>
            </a:r>
            <a:r>
              <a:rPr lang="en-US" sz="3700" i="1" dirty="0"/>
              <a:t>”</a:t>
            </a:r>
          </a:p>
          <a:p>
            <a:pPr lvl="1"/>
            <a:r>
              <a:rPr lang="en-US" sz="3700" dirty="0"/>
              <a:t>See </a:t>
            </a:r>
            <a:r>
              <a:rPr lang="en-US" sz="3700" dirty="0">
                <a:solidFill>
                  <a:srgbClr val="C00000"/>
                </a:solidFill>
              </a:rPr>
              <a:t>Exodus 4:21-23 (5:1), Ezekiel 2:1-5</a:t>
            </a:r>
          </a:p>
          <a:p>
            <a:r>
              <a:rPr lang="en-US" sz="3700" dirty="0"/>
              <a:t>It was the people’s responsibility to listen</a:t>
            </a:r>
          </a:p>
          <a:p>
            <a:pPr lvl="1"/>
            <a:r>
              <a:rPr lang="en-US" sz="3700" dirty="0"/>
              <a:t>The children of Israel often failed in this regard </a:t>
            </a:r>
            <a:r>
              <a:rPr lang="en-US" sz="3700" dirty="0">
                <a:solidFill>
                  <a:srgbClr val="C00000"/>
                </a:solidFill>
              </a:rPr>
              <a:t>(Ezekiel 3:4-7)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4364</TotalTime>
  <Words>3186</Words>
  <Application>Microsoft Office PowerPoint</Application>
  <PresentationFormat>Custom</PresentationFormat>
  <Paragraphs>311</Paragraphs>
  <Slides>39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Quotable</vt:lpstr>
      <vt:lpstr>INTRODUCTION</vt:lpstr>
      <vt:lpstr>JESUS: PROPHET, PRIEST &amp; KING</vt:lpstr>
      <vt:lpstr>INTRODUCTION</vt:lpstr>
      <vt:lpstr>INTRODUCTION</vt:lpstr>
      <vt:lpstr>INTRODUCTION</vt:lpstr>
      <vt:lpstr>INTRODUCTION</vt:lpstr>
      <vt:lpstr>PROPHET</vt:lpstr>
      <vt:lpstr>PROPHET</vt:lpstr>
      <vt:lpstr>PROPHET</vt:lpstr>
      <vt:lpstr>PROPHET</vt:lpstr>
      <vt:lpstr>PRIEST</vt:lpstr>
      <vt:lpstr>PRIEST</vt:lpstr>
      <vt:lpstr>PRIEST</vt:lpstr>
      <vt:lpstr>PRIEST</vt:lpstr>
      <vt:lpstr>PRIEST</vt:lpstr>
      <vt:lpstr>PRIEST</vt:lpstr>
      <vt:lpstr>PRIEST</vt:lpstr>
      <vt:lpstr>PRIEST</vt:lpstr>
      <vt:lpstr>KING</vt:lpstr>
      <vt:lpstr>KING</vt:lpstr>
      <vt:lpstr>KING</vt:lpstr>
      <vt:lpstr>JESUS AS PROPHET</vt:lpstr>
      <vt:lpstr>JESUS AS PROPHET</vt:lpstr>
      <vt:lpstr>JESUS AS PROPHET</vt:lpstr>
      <vt:lpstr>JESUS AS PROPHET</vt:lpstr>
      <vt:lpstr>JESUS AS PROPHET</vt:lpstr>
      <vt:lpstr>JESUS AS PRIEST</vt:lpstr>
      <vt:lpstr>JESUS AS PRIEST</vt:lpstr>
      <vt:lpstr>JESUS AS PRIEST</vt:lpstr>
      <vt:lpstr>JESUS AS PRIEST</vt:lpstr>
      <vt:lpstr>JESUS AS PRIEST</vt:lpstr>
      <vt:lpstr>JESUS AS KING</vt:lpstr>
      <vt:lpstr>JESUS AS KING</vt:lpstr>
      <vt:lpstr>JESUS AS KING</vt:lpstr>
      <vt:lpstr>JESUS AS KING</vt:lpstr>
      <vt:lpstr>JESUS AS KING</vt:lpstr>
      <vt:lpstr>CONCLUSION</vt:lpstr>
      <vt:lpstr>CONCLUSION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 Caldwell</dc:creator>
  <cp:lastModifiedBy>Frank Caldwell</cp:lastModifiedBy>
  <cp:revision>203</cp:revision>
  <dcterms:created xsi:type="dcterms:W3CDTF">2018-11-12T19:33:13Z</dcterms:created>
  <dcterms:modified xsi:type="dcterms:W3CDTF">2019-11-17T15:59:42Z</dcterms:modified>
</cp:coreProperties>
</file>