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44"/>
  </p:notesMasterIdLst>
  <p:handoutMasterIdLst>
    <p:handoutMasterId r:id="rId45"/>
  </p:handoutMasterIdLst>
  <p:sldIdLst>
    <p:sldId id="325" r:id="rId2"/>
    <p:sldId id="327" r:id="rId3"/>
    <p:sldId id="344" r:id="rId4"/>
    <p:sldId id="347" r:id="rId5"/>
    <p:sldId id="290" r:id="rId6"/>
    <p:sldId id="261" r:id="rId7"/>
    <p:sldId id="285" r:id="rId8"/>
    <p:sldId id="343" r:id="rId9"/>
    <p:sldId id="348" r:id="rId10"/>
    <p:sldId id="374" r:id="rId11"/>
    <p:sldId id="364" r:id="rId12"/>
    <p:sldId id="329" r:id="rId13"/>
    <p:sldId id="350" r:id="rId14"/>
    <p:sldId id="352" r:id="rId15"/>
    <p:sldId id="272" r:id="rId16"/>
    <p:sldId id="353" r:id="rId17"/>
    <p:sldId id="365" r:id="rId18"/>
    <p:sldId id="373" r:id="rId19"/>
    <p:sldId id="372" r:id="rId20"/>
    <p:sldId id="287" r:id="rId21"/>
    <p:sldId id="283" r:id="rId22"/>
    <p:sldId id="269" r:id="rId23"/>
    <p:sldId id="298" r:id="rId24"/>
    <p:sldId id="331" r:id="rId25"/>
    <p:sldId id="341" r:id="rId26"/>
    <p:sldId id="356" r:id="rId27"/>
    <p:sldId id="357" r:id="rId28"/>
    <p:sldId id="289" r:id="rId29"/>
    <p:sldId id="264" r:id="rId30"/>
    <p:sldId id="367" r:id="rId31"/>
    <p:sldId id="366" r:id="rId32"/>
    <p:sldId id="316" r:id="rId33"/>
    <p:sldId id="368" r:id="rId34"/>
    <p:sldId id="370" r:id="rId35"/>
    <p:sldId id="319" r:id="rId36"/>
    <p:sldId id="320" r:id="rId37"/>
    <p:sldId id="321" r:id="rId38"/>
    <p:sldId id="322" r:id="rId39"/>
    <p:sldId id="359" r:id="rId40"/>
    <p:sldId id="360" r:id="rId41"/>
    <p:sldId id="371" r:id="rId42"/>
    <p:sldId id="326" r:id="rId43"/>
  </p:sldIdLst>
  <p:sldSz cx="9144000" cy="6858000" type="screen4x3"/>
  <p:notesSz cx="7077075" cy="93694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80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howOutlineIcons="0">
    <p:restoredLeft sz="19984" autoAdjust="0"/>
    <p:restoredTop sz="94643" autoAdjust="0"/>
  </p:normalViewPr>
  <p:slideViewPr>
    <p:cSldViewPr snapToGrid="0">
      <p:cViewPr varScale="1">
        <p:scale>
          <a:sx n="106" d="100"/>
          <a:sy n="106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7050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438" y="0"/>
            <a:ext cx="3067050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F019CE-F338-4A38-B9B3-506164E3DC3E}" type="datetimeFigureOut">
              <a:rPr lang="en-US" smtClean="0"/>
              <a:pPr/>
              <a:t>6/27/2019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99525"/>
            <a:ext cx="3067050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438" y="8899525"/>
            <a:ext cx="3067050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FCAA-82B5-4B10-B213-BBF9A626A11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471"/>
          </a:xfrm>
          <a:prstGeom prst="rect">
            <a:avLst/>
          </a:prstGeom>
        </p:spPr>
        <p:txBody>
          <a:bodyPr vert="horz" lIns="93973" tIns="46986" rIns="93973" bIns="4698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8471"/>
          </a:xfrm>
          <a:prstGeom prst="rect">
            <a:avLst/>
          </a:prstGeom>
        </p:spPr>
        <p:txBody>
          <a:bodyPr vert="horz" lIns="93973" tIns="46986" rIns="93973" bIns="46986" rtlCol="0"/>
          <a:lstStyle>
            <a:lvl1pPr algn="r">
              <a:defRPr sz="1200"/>
            </a:lvl1pPr>
          </a:lstStyle>
          <a:p>
            <a:fld id="{CCC31F47-F9ED-4D24-8973-B839274A38A7}" type="datetimeFigureOut">
              <a:rPr lang="en-US" smtClean="0"/>
              <a:pPr/>
              <a:t>6/27/2019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703263"/>
            <a:ext cx="4683125" cy="35131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73" tIns="46986" rIns="93973" bIns="4698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450477"/>
            <a:ext cx="5661660" cy="4216241"/>
          </a:xfrm>
          <a:prstGeom prst="rect">
            <a:avLst/>
          </a:prstGeom>
        </p:spPr>
        <p:txBody>
          <a:bodyPr vert="horz" lIns="93973" tIns="46986" rIns="93973" bIns="4698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9328"/>
            <a:ext cx="3066733" cy="468471"/>
          </a:xfrm>
          <a:prstGeom prst="rect">
            <a:avLst/>
          </a:prstGeom>
        </p:spPr>
        <p:txBody>
          <a:bodyPr vert="horz" lIns="93973" tIns="46986" rIns="93973" bIns="4698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899328"/>
            <a:ext cx="3066733" cy="468471"/>
          </a:xfrm>
          <a:prstGeom prst="rect">
            <a:avLst/>
          </a:prstGeom>
        </p:spPr>
        <p:txBody>
          <a:bodyPr vert="horz" lIns="93973" tIns="46986" rIns="93973" bIns="46986" rtlCol="0" anchor="b"/>
          <a:lstStyle>
            <a:lvl1pPr algn="r">
              <a:defRPr sz="1200"/>
            </a:lvl1pPr>
          </a:lstStyle>
          <a:p>
            <a:fld id="{2A859669-756C-4D4E-80DB-C1F649C06D5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859669-756C-4D4E-80DB-C1F649C06D5A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859669-756C-4D4E-80DB-C1F649C06D5A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859669-756C-4D4E-80DB-C1F649C06D5A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859669-756C-4D4E-80DB-C1F649C06D5A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859669-756C-4D4E-80DB-C1F649C06D5A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859669-756C-4D4E-80DB-C1F649C06D5A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859669-756C-4D4E-80DB-C1F649C06D5A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859669-756C-4D4E-80DB-C1F649C06D5A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None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859669-756C-4D4E-80DB-C1F649C06D5A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859669-756C-4D4E-80DB-C1F649C06D5A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None/>
            </a:pPr>
            <a:endParaRPr lang="en-US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859669-756C-4D4E-80DB-C1F649C06D5A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859669-756C-4D4E-80DB-C1F649C06D5A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859669-756C-4D4E-80DB-C1F649C06D5A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859669-756C-4D4E-80DB-C1F649C06D5A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859669-756C-4D4E-80DB-C1F649C06D5A}" type="slidenum">
              <a:rPr lang="en-US" smtClean="0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859669-756C-4D4E-80DB-C1F649C06D5A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859669-756C-4D4E-80DB-C1F649C06D5A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859669-756C-4D4E-80DB-C1F649C06D5A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859669-756C-4D4E-80DB-C1F649C06D5A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859669-756C-4D4E-80DB-C1F649C06D5A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None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859669-756C-4D4E-80DB-C1F649C06D5A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859669-756C-4D4E-80DB-C1F649C06D5A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217" y="1447803"/>
            <a:ext cx="6619244" cy="3329581"/>
          </a:xfrm>
        </p:spPr>
        <p:txBody>
          <a:bodyPr anchor="b"/>
          <a:lstStyle>
            <a:lvl1pPr>
              <a:defRPr sz="7200"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217" y="4777380"/>
            <a:ext cx="6619244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pPr/>
              <a:t>6/27/2019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9" y="4800587"/>
            <a:ext cx="6619243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217" y="685800"/>
            <a:ext cx="6619244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217" y="5367326"/>
            <a:ext cx="6619242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6/27/2019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7" y="1447800"/>
            <a:ext cx="6619244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217" y="3657600"/>
            <a:ext cx="6619244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6/27/2019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101" y="1447801"/>
            <a:ext cx="5999486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7802" y="3771175"/>
            <a:ext cx="5459737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217" y="4350658"/>
            <a:ext cx="6619244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6/27/2019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73721" y="971252"/>
            <a:ext cx="601434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7868" y="2613787"/>
            <a:ext cx="601434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8" y="3124201"/>
            <a:ext cx="6619245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217" y="4777381"/>
            <a:ext cx="6619244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6/27/2019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711" y="1981200"/>
            <a:ext cx="22101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348" y="2667001"/>
            <a:ext cx="21955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2748" y="1981200"/>
            <a:ext cx="220218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4829" y="2667001"/>
            <a:ext cx="2210096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3528" y="1981200"/>
            <a:ext cx="219908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3528" y="2667001"/>
            <a:ext cx="2199085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4607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1670" y="2133601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6/27/2019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347" y="4250949"/>
            <a:ext cx="22050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347" y="2209800"/>
            <a:ext cx="220503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347" y="4827214"/>
            <a:ext cx="220503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032" y="4250949"/>
            <a:ext cx="219789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032" y="2209800"/>
            <a:ext cx="2197894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019" y="4827213"/>
            <a:ext cx="2200805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3528" y="4250949"/>
            <a:ext cx="219908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3528" y="2209800"/>
            <a:ext cx="219908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3432" y="4827212"/>
            <a:ext cx="220199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4607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1670" y="2133601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6/27/2019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6/27/2019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8161" y="430213"/>
            <a:ext cx="131445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348" y="887415"/>
            <a:ext cx="5567362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6/27/2019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4000"/>
            </a:lvl1pPr>
            <a:lvl2pPr>
              <a:buFont typeface="Wingdings" pitchFamily="2" charset="2"/>
              <a:buChar char="v"/>
              <a:defRPr sz="4000"/>
            </a:lvl2pPr>
            <a:lvl3pPr>
              <a:buFont typeface="Symbol" pitchFamily="18" charset="2"/>
              <a:buChar char="Þ"/>
              <a:defRPr sz="4000"/>
            </a:lvl3pPr>
            <a:lvl4pPr>
              <a:buFont typeface="Wingdings" pitchFamily="2" charset="2"/>
              <a:buChar char="§"/>
              <a:defRPr sz="4000"/>
            </a:lvl4pPr>
            <a:lvl5pPr>
              <a:buFont typeface="Courier New" pitchFamily="49" charset="0"/>
              <a:buChar char="o"/>
              <a:defRPr sz="40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6/27/2019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9" y="2861735"/>
            <a:ext cx="6619243" cy="1915648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217" y="4777381"/>
            <a:ext cx="6619244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pPr/>
              <a:t>6/27/2019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485" y="2060577"/>
            <a:ext cx="3297254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0871" y="2056092"/>
            <a:ext cx="3297256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pPr/>
              <a:t>6/27/2019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485" y="1905000"/>
            <a:ext cx="32972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485" y="2514601"/>
            <a:ext cx="3297254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0873" y="1905000"/>
            <a:ext cx="32972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0873" y="2514601"/>
            <a:ext cx="3297254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pPr/>
              <a:t>6/27/2019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6/27/2019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6/27/2019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5" y="1447800"/>
            <a:ext cx="2550798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8462" y="1447800"/>
            <a:ext cx="3896998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216" y="3129285"/>
            <a:ext cx="2550797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6/27/2019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430" y="1854192"/>
            <a:ext cx="3819680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2160" y="1143000"/>
            <a:ext cx="24003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217" y="3657600"/>
            <a:ext cx="3813734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6/27/2019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3613"/>
          <a:stretch/>
        </p:blipFill>
        <p:spPr>
          <a:xfrm>
            <a:off x="1" y="2669687"/>
            <a:ext cx="3027759" cy="418831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1" y="2892351"/>
            <a:ext cx="1141809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6456759" y="1676400"/>
            <a:ext cx="211455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5999560" y="0"/>
            <a:ext cx="1202540" cy="114140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6454411" y="6096000"/>
            <a:ext cx="745301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584" y="452718"/>
            <a:ext cx="7053542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484" y="2052921"/>
            <a:ext cx="6709906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2908" y="1828804"/>
            <a:ext cx="990599" cy="2285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pPr/>
              <a:t>6/27/2019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1208" y="3263402"/>
            <a:ext cx="3859795" cy="2286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4407" y="295731"/>
            <a:ext cx="62864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4200" y="1684879"/>
            <a:ext cx="7865533" cy="3329581"/>
          </a:xfrm>
        </p:spPr>
        <p:txBody>
          <a:bodyPr/>
          <a:lstStyle/>
          <a:p>
            <a:pPr algn="ctr"/>
            <a:r>
              <a:rPr lang="en-US" dirty="0" smtClean="0"/>
              <a:t>BEING MINDFUL OF THE CHOICES WE MAKE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299734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584" y="20901"/>
            <a:ext cx="7053542" cy="724149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FFC000"/>
                </a:solidFill>
              </a:rPr>
              <a:t>GENESIS 4:1-8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066" y="1155454"/>
            <a:ext cx="8546852" cy="555861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The consequence of the choice made</a:t>
            </a:r>
          </a:p>
          <a:p>
            <a:pPr lvl="1"/>
            <a:r>
              <a:rPr lang="en-US" dirty="0" smtClean="0"/>
              <a:t>God placed Cain under a curse </a:t>
            </a:r>
            <a:r>
              <a:rPr lang="en-US" dirty="0" smtClean="0">
                <a:solidFill>
                  <a:srgbClr val="FFC000"/>
                </a:solidFill>
              </a:rPr>
              <a:t>(V11)</a:t>
            </a:r>
          </a:p>
          <a:p>
            <a:pPr lvl="1"/>
            <a:r>
              <a:rPr lang="en-US" dirty="0" smtClean="0"/>
              <a:t>The ground would no longer yield it strength [fruitfulness] </a:t>
            </a:r>
            <a:r>
              <a:rPr lang="en-US" dirty="0" smtClean="0">
                <a:solidFill>
                  <a:srgbClr val="FFC000"/>
                </a:solidFill>
              </a:rPr>
              <a:t>(V12)</a:t>
            </a:r>
          </a:p>
          <a:p>
            <a:pPr lvl="1"/>
            <a:r>
              <a:rPr lang="en-US" dirty="0" smtClean="0"/>
              <a:t>A fugitive &amp; vagabond </a:t>
            </a:r>
            <a:r>
              <a:rPr lang="en-US" dirty="0" smtClean="0">
                <a:solidFill>
                  <a:srgbClr val="FFC000"/>
                </a:solidFill>
              </a:rPr>
              <a:t>(V12)</a:t>
            </a:r>
            <a:endParaRPr lang="en-US" dirty="0" smtClean="0"/>
          </a:p>
          <a:p>
            <a:pPr lvl="1"/>
            <a:r>
              <a:rPr lang="en-US" dirty="0" smtClean="0"/>
              <a:t>Cain went out from the presence of God </a:t>
            </a:r>
            <a:r>
              <a:rPr lang="en-US" dirty="0" smtClean="0">
                <a:solidFill>
                  <a:srgbClr val="FFC000"/>
                </a:solidFill>
              </a:rPr>
              <a:t>(V16)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584" y="20901"/>
            <a:ext cx="7053542" cy="724149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FFC000"/>
                </a:solidFill>
              </a:rPr>
              <a:t>GENESIS 4:1-8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066" y="1155454"/>
            <a:ext cx="8398933" cy="5541679"/>
          </a:xfrm>
        </p:spPr>
        <p:txBody>
          <a:bodyPr>
            <a:normAutofit lnSpcReduction="10000"/>
          </a:bodyPr>
          <a:lstStyle/>
          <a:p>
            <a:r>
              <a:rPr lang="en-US" sz="3700" dirty="0" smtClean="0"/>
              <a:t>The application for us</a:t>
            </a:r>
          </a:p>
          <a:p>
            <a:pPr lvl="1"/>
            <a:r>
              <a:rPr lang="en-US" sz="3700" dirty="0" smtClean="0"/>
              <a:t>We too must choose between doing well and not doing well</a:t>
            </a:r>
          </a:p>
          <a:p>
            <a:pPr lvl="1"/>
            <a:r>
              <a:rPr lang="en-US" sz="3700" dirty="0" smtClean="0"/>
              <a:t>Sin is crouching at the door and wants to pounce on us, but we must resist </a:t>
            </a:r>
            <a:r>
              <a:rPr lang="en-US" sz="3700" dirty="0" smtClean="0">
                <a:solidFill>
                  <a:srgbClr val="FFC000"/>
                </a:solidFill>
              </a:rPr>
              <a:t>(1 Pet 5:8, Jam 4:7-8)</a:t>
            </a:r>
          </a:p>
          <a:p>
            <a:pPr lvl="1"/>
            <a:r>
              <a:rPr lang="en-US" sz="3700" dirty="0" smtClean="0"/>
              <a:t>Failing to keep our emotions in check can negatively influence our choices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584" y="20901"/>
            <a:ext cx="7053542" cy="724149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FFC000"/>
                </a:solidFill>
              </a:rPr>
              <a:t>GENESIS 4:1-8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066" y="1155454"/>
            <a:ext cx="8398933" cy="5541679"/>
          </a:xfrm>
        </p:spPr>
        <p:txBody>
          <a:bodyPr>
            <a:normAutofit lnSpcReduction="10000"/>
          </a:bodyPr>
          <a:lstStyle/>
          <a:p>
            <a:r>
              <a:rPr lang="en-US" sz="3700" dirty="0" smtClean="0"/>
              <a:t>The application for us</a:t>
            </a:r>
          </a:p>
          <a:p>
            <a:pPr lvl="1"/>
            <a:r>
              <a:rPr lang="en-US" sz="3700" dirty="0" smtClean="0"/>
              <a:t>One bad choice often leads to more bad choices</a:t>
            </a:r>
          </a:p>
          <a:p>
            <a:pPr lvl="2"/>
            <a:r>
              <a:rPr lang="en-US" sz="3700" dirty="0" smtClean="0"/>
              <a:t>The snowball effect</a:t>
            </a:r>
          </a:p>
          <a:p>
            <a:pPr lvl="1"/>
            <a:r>
              <a:rPr lang="en-US" sz="3700" dirty="0" smtClean="0"/>
              <a:t>Choosing foolishly can result in the innocent getting hurt</a:t>
            </a:r>
          </a:p>
          <a:p>
            <a:pPr lvl="1"/>
            <a:r>
              <a:rPr lang="en-US" sz="3700" dirty="0" smtClean="0"/>
              <a:t>Choosing foolishly can result in us being cursed &amp; banished from God’s presence </a:t>
            </a:r>
            <a:r>
              <a:rPr lang="en-US" sz="3700" dirty="0" smtClean="0">
                <a:solidFill>
                  <a:srgbClr val="FFC000"/>
                </a:solidFill>
              </a:rPr>
              <a:t>(Matt 7:23)</a:t>
            </a:r>
            <a:endParaRPr lang="en-US" sz="3700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584" y="20901"/>
            <a:ext cx="7053542" cy="724149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FFC000"/>
                </a:solidFill>
              </a:rPr>
              <a:t>DEUTERONOMY 30:11-20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066" y="1155454"/>
            <a:ext cx="8610601" cy="5550146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The account</a:t>
            </a:r>
          </a:p>
          <a:p>
            <a:pPr lvl="1"/>
            <a:r>
              <a:rPr lang="en-US" dirty="0" smtClean="0"/>
              <a:t>DEUTERONOMY = Second Law</a:t>
            </a:r>
          </a:p>
          <a:p>
            <a:pPr lvl="2"/>
            <a:r>
              <a:rPr lang="en-US" dirty="0" smtClean="0"/>
              <a:t>To prepare the people to enter the Promised Land, Moses repeats the law of God to Israel</a:t>
            </a:r>
          </a:p>
          <a:p>
            <a:pPr lvl="2"/>
            <a:r>
              <a:rPr lang="en-US" dirty="0" smtClean="0"/>
              <a:t>Received ~40 years earlier at Mount Sinai</a:t>
            </a:r>
          </a:p>
          <a:p>
            <a:pPr lvl="1"/>
            <a:r>
              <a:rPr lang="en-US" dirty="0" smtClean="0"/>
              <a:t>In CH30 Moses addresses Israel as he nears the end of his life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584" y="20901"/>
            <a:ext cx="7053542" cy="724149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FFC000"/>
                </a:solidFill>
              </a:rPr>
              <a:t>DEUTERONOMY 30:11-20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64066" y="1155454"/>
            <a:ext cx="8510993" cy="5575546"/>
          </a:xfrm>
        </p:spPr>
        <p:txBody>
          <a:bodyPr>
            <a:normAutofit lnSpcReduction="10000"/>
          </a:bodyPr>
          <a:lstStyle/>
          <a:p>
            <a:r>
              <a:rPr lang="en-US" sz="3700" dirty="0" smtClean="0"/>
              <a:t>The choices available</a:t>
            </a:r>
          </a:p>
          <a:p>
            <a:pPr lvl="1"/>
            <a:r>
              <a:rPr lang="en-US" sz="3700" dirty="0" smtClean="0"/>
              <a:t>Choose life</a:t>
            </a:r>
            <a:endParaRPr lang="en-US" sz="3700" dirty="0" smtClean="0">
              <a:solidFill>
                <a:srgbClr val="0000FF"/>
              </a:solidFill>
            </a:endParaRPr>
          </a:p>
          <a:p>
            <a:pPr lvl="2"/>
            <a:r>
              <a:rPr lang="en-US" sz="3700" dirty="0" smtClean="0"/>
              <a:t>By loving God &amp; obeying Him</a:t>
            </a:r>
          </a:p>
          <a:p>
            <a:pPr lvl="3"/>
            <a:r>
              <a:rPr lang="en-US" sz="3700" dirty="0" smtClean="0"/>
              <a:t>Walk in His ways, keep His commandments… </a:t>
            </a:r>
            <a:r>
              <a:rPr lang="en-US" sz="3700" dirty="0" smtClean="0">
                <a:solidFill>
                  <a:srgbClr val="FFC000"/>
                </a:solidFill>
              </a:rPr>
              <a:t>(V16)</a:t>
            </a:r>
          </a:p>
          <a:p>
            <a:pPr lvl="1"/>
            <a:r>
              <a:rPr lang="en-US" sz="3700" dirty="0" smtClean="0"/>
              <a:t>Choose death</a:t>
            </a:r>
            <a:endParaRPr lang="en-US" sz="3700" dirty="0" smtClean="0">
              <a:solidFill>
                <a:srgbClr val="0000FF"/>
              </a:solidFill>
            </a:endParaRPr>
          </a:p>
          <a:p>
            <a:pPr lvl="2"/>
            <a:r>
              <a:rPr lang="en-US" sz="3700" dirty="0" smtClean="0"/>
              <a:t>By being disobedient to God</a:t>
            </a:r>
          </a:p>
          <a:p>
            <a:pPr lvl="3"/>
            <a:r>
              <a:rPr lang="en-US" sz="3700" dirty="0" smtClean="0"/>
              <a:t>Turning their hearts away &amp; worshipping other gods </a:t>
            </a:r>
            <a:r>
              <a:rPr lang="en-US" sz="3700" dirty="0" smtClean="0">
                <a:solidFill>
                  <a:srgbClr val="FFC000"/>
                </a:solidFill>
              </a:rPr>
              <a:t>(V17)</a:t>
            </a:r>
            <a:endParaRPr lang="en-US" sz="3700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584" y="20901"/>
            <a:ext cx="7053542" cy="724149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FFC000"/>
                </a:solidFill>
              </a:rPr>
              <a:t>DEUTERONOMY 30:11-20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64066" y="1155454"/>
            <a:ext cx="8398933" cy="5584013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The choice made</a:t>
            </a:r>
          </a:p>
          <a:p>
            <a:pPr lvl="1"/>
            <a:r>
              <a:rPr lang="en-US" dirty="0" smtClean="0"/>
              <a:t>Though Moses set this choice before the people </a:t>
            </a:r>
            <a:r>
              <a:rPr lang="en-US" b="1" i="1" dirty="0" smtClean="0"/>
              <a:t>“today”</a:t>
            </a:r>
            <a:r>
              <a:rPr lang="en-US" dirty="0" smtClean="0"/>
              <a:t>, in reality he was looking forward to the future when Israel would take possession of the Promised Land </a:t>
            </a:r>
            <a:r>
              <a:rPr lang="en-US" dirty="0" smtClean="0">
                <a:solidFill>
                  <a:srgbClr val="FFC000"/>
                </a:solidFill>
              </a:rPr>
              <a:t>(V16b &amp; V18b)</a:t>
            </a:r>
          </a:p>
          <a:p>
            <a:pPr lvl="1"/>
            <a:r>
              <a:rPr lang="en-US" dirty="0" smtClean="0"/>
              <a:t>The choice had both a present and future component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584" y="20901"/>
            <a:ext cx="7053542" cy="724149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FFC000"/>
                </a:solidFill>
              </a:rPr>
              <a:t>DEUTERONOMY 30:11-20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64065" y="1155454"/>
            <a:ext cx="8661402" cy="5575546"/>
          </a:xfrm>
        </p:spPr>
        <p:txBody>
          <a:bodyPr>
            <a:normAutofit lnSpcReduction="10000"/>
          </a:bodyPr>
          <a:lstStyle/>
          <a:p>
            <a:r>
              <a:rPr lang="en-US" sz="3700" dirty="0" smtClean="0"/>
              <a:t>The </a:t>
            </a:r>
            <a:r>
              <a:rPr lang="en-US" sz="3700" u="sng" dirty="0" smtClean="0"/>
              <a:t>future</a:t>
            </a:r>
            <a:r>
              <a:rPr lang="en-US" sz="3700" dirty="0" smtClean="0"/>
              <a:t> consequence related to each choice</a:t>
            </a:r>
          </a:p>
          <a:p>
            <a:pPr lvl="1"/>
            <a:r>
              <a:rPr lang="en-US" sz="3700" dirty="0" smtClean="0"/>
              <a:t>Choosing life would result in… </a:t>
            </a:r>
          </a:p>
          <a:p>
            <a:pPr lvl="2"/>
            <a:r>
              <a:rPr lang="en-US" sz="3700" dirty="0" smtClean="0"/>
              <a:t>Good [prosperity, NAS] </a:t>
            </a:r>
            <a:r>
              <a:rPr lang="en-US" sz="3700" dirty="0" smtClean="0">
                <a:solidFill>
                  <a:srgbClr val="FFC000"/>
                </a:solidFill>
              </a:rPr>
              <a:t>(V15)</a:t>
            </a:r>
          </a:p>
          <a:p>
            <a:pPr lvl="2"/>
            <a:r>
              <a:rPr lang="en-US" sz="3700" dirty="0" smtClean="0"/>
              <a:t>Live &amp; multiply in the land</a:t>
            </a:r>
            <a:r>
              <a:rPr lang="en-US" sz="3700" dirty="0" smtClean="0">
                <a:solidFill>
                  <a:srgbClr val="FFC000"/>
                </a:solidFill>
              </a:rPr>
              <a:t> (V16)</a:t>
            </a:r>
          </a:p>
          <a:p>
            <a:pPr lvl="2"/>
            <a:r>
              <a:rPr lang="en-US" sz="3700" dirty="0" smtClean="0"/>
              <a:t>God’s blessings on them </a:t>
            </a:r>
            <a:r>
              <a:rPr lang="en-US" sz="3700" dirty="0" smtClean="0">
                <a:solidFill>
                  <a:srgbClr val="FFC000"/>
                </a:solidFill>
              </a:rPr>
              <a:t>(V16)</a:t>
            </a:r>
          </a:p>
          <a:p>
            <a:pPr lvl="2"/>
            <a:r>
              <a:rPr lang="en-US" sz="3700" dirty="0" smtClean="0"/>
              <a:t>Both you and your descendants may live </a:t>
            </a:r>
            <a:r>
              <a:rPr lang="en-US" sz="3700" dirty="0" smtClean="0">
                <a:solidFill>
                  <a:srgbClr val="FFC000"/>
                </a:solidFill>
              </a:rPr>
              <a:t>(V19)</a:t>
            </a:r>
          </a:p>
          <a:p>
            <a:pPr lvl="2"/>
            <a:r>
              <a:rPr lang="en-US" sz="3700" dirty="0" smtClean="0"/>
              <a:t>Ability to dwell in the land </a:t>
            </a:r>
            <a:r>
              <a:rPr lang="en-US" sz="3700" dirty="0" smtClean="0">
                <a:solidFill>
                  <a:srgbClr val="FFC000"/>
                </a:solidFill>
              </a:rPr>
              <a:t>(V20)</a:t>
            </a:r>
          </a:p>
          <a:p>
            <a:pPr lvl="2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584" y="20901"/>
            <a:ext cx="7053542" cy="724149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FFC000"/>
                </a:solidFill>
              </a:rPr>
              <a:t>DEUTERONOMY 30:11-20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64066" y="1155454"/>
            <a:ext cx="8500534" cy="5575546"/>
          </a:xfrm>
        </p:spPr>
        <p:txBody>
          <a:bodyPr>
            <a:normAutofit lnSpcReduction="10000"/>
          </a:bodyPr>
          <a:lstStyle/>
          <a:p>
            <a:r>
              <a:rPr lang="en-US" sz="3700" dirty="0" smtClean="0"/>
              <a:t>The </a:t>
            </a:r>
            <a:r>
              <a:rPr lang="en-US" sz="3700" u="sng" dirty="0" smtClean="0"/>
              <a:t>future</a:t>
            </a:r>
            <a:r>
              <a:rPr lang="en-US" sz="3700" dirty="0" smtClean="0"/>
              <a:t> consequence related to each choice</a:t>
            </a:r>
          </a:p>
          <a:p>
            <a:pPr lvl="1"/>
            <a:r>
              <a:rPr lang="en-US" sz="3700" dirty="0" smtClean="0"/>
              <a:t>Choosing death would result in… </a:t>
            </a:r>
          </a:p>
          <a:p>
            <a:pPr lvl="2"/>
            <a:r>
              <a:rPr lang="en-US" sz="3700" dirty="0" smtClean="0"/>
              <a:t>Evil [adversity, NAS] </a:t>
            </a:r>
            <a:r>
              <a:rPr lang="en-US" sz="3700" dirty="0" smtClean="0">
                <a:solidFill>
                  <a:srgbClr val="FFC000"/>
                </a:solidFill>
              </a:rPr>
              <a:t>(V15)</a:t>
            </a:r>
            <a:endParaRPr lang="en-US" sz="3700" dirty="0" smtClean="0"/>
          </a:p>
          <a:p>
            <a:pPr lvl="2"/>
            <a:r>
              <a:rPr lang="en-US" sz="3700" dirty="0" smtClean="0"/>
              <a:t>The people would perish </a:t>
            </a:r>
            <a:r>
              <a:rPr lang="en-US" sz="3700" dirty="0" smtClean="0">
                <a:solidFill>
                  <a:srgbClr val="FFC000"/>
                </a:solidFill>
              </a:rPr>
              <a:t>(V18) </a:t>
            </a:r>
          </a:p>
          <a:p>
            <a:pPr lvl="2"/>
            <a:r>
              <a:rPr lang="en-US" sz="3700" dirty="0" smtClean="0"/>
              <a:t>They would not prolong their days in the land </a:t>
            </a:r>
            <a:r>
              <a:rPr lang="en-US" sz="3700" dirty="0" smtClean="0">
                <a:solidFill>
                  <a:srgbClr val="FFC000"/>
                </a:solidFill>
              </a:rPr>
              <a:t>(V18)</a:t>
            </a:r>
          </a:p>
          <a:p>
            <a:pPr lvl="2"/>
            <a:r>
              <a:rPr lang="en-US" sz="3700" dirty="0" smtClean="0"/>
              <a:t>A curse instead of a blessing </a:t>
            </a:r>
            <a:r>
              <a:rPr lang="en-US" sz="3700" dirty="0" smtClean="0">
                <a:solidFill>
                  <a:srgbClr val="FFC000"/>
                </a:solidFill>
              </a:rPr>
              <a:t>(V19)</a:t>
            </a:r>
            <a:endParaRPr lang="en-US" sz="3700" dirty="0" smtClean="0"/>
          </a:p>
          <a:p>
            <a:pPr lvl="2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584" y="20901"/>
            <a:ext cx="7053542" cy="724149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FFC000"/>
                </a:solidFill>
              </a:rPr>
              <a:t>DEUTERONOMY 30:11-20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64066" y="1155454"/>
            <a:ext cx="8619067" cy="5567079"/>
          </a:xfrm>
        </p:spPr>
        <p:txBody>
          <a:bodyPr>
            <a:normAutofit lnSpcReduction="10000"/>
          </a:bodyPr>
          <a:lstStyle/>
          <a:p>
            <a:r>
              <a:rPr lang="en-US" sz="3700" dirty="0" smtClean="0"/>
              <a:t>The application for us</a:t>
            </a:r>
          </a:p>
          <a:p>
            <a:pPr lvl="1"/>
            <a:r>
              <a:rPr lang="en-US" sz="3700" dirty="0" smtClean="0"/>
              <a:t>Even today God sets before men life and death</a:t>
            </a:r>
          </a:p>
          <a:p>
            <a:pPr lvl="2"/>
            <a:r>
              <a:rPr lang="en-US" sz="3700" dirty="0" smtClean="0"/>
              <a:t>The choice is ours to make</a:t>
            </a:r>
          </a:p>
          <a:p>
            <a:pPr lvl="1"/>
            <a:r>
              <a:rPr lang="en-US" sz="3700" dirty="0" smtClean="0"/>
              <a:t>To dwell eternally with God in heaven (our Promised Land) we need to choose life today</a:t>
            </a:r>
          </a:p>
          <a:p>
            <a:pPr lvl="2"/>
            <a:r>
              <a:rPr lang="en-US" sz="3700" dirty="0" smtClean="0"/>
              <a:t>By loving God and keeping His commands </a:t>
            </a:r>
            <a:r>
              <a:rPr lang="en-US" sz="3700" dirty="0" smtClean="0">
                <a:solidFill>
                  <a:srgbClr val="FFC000"/>
                </a:solidFill>
              </a:rPr>
              <a:t>(</a:t>
            </a:r>
            <a:r>
              <a:rPr lang="en-US" sz="3700" dirty="0" err="1" smtClean="0">
                <a:solidFill>
                  <a:srgbClr val="FFC000"/>
                </a:solidFill>
              </a:rPr>
              <a:t>Jn</a:t>
            </a:r>
            <a:r>
              <a:rPr lang="en-US" sz="3700" dirty="0" smtClean="0">
                <a:solidFill>
                  <a:srgbClr val="FFC000"/>
                </a:solidFill>
              </a:rPr>
              <a:t> 14:15, 1 </a:t>
            </a:r>
            <a:r>
              <a:rPr lang="en-US" sz="3700" dirty="0" err="1" smtClean="0">
                <a:solidFill>
                  <a:srgbClr val="FFC000"/>
                </a:solidFill>
              </a:rPr>
              <a:t>Jn</a:t>
            </a:r>
            <a:r>
              <a:rPr lang="en-US" sz="3700" dirty="0" smtClean="0">
                <a:solidFill>
                  <a:srgbClr val="FFC000"/>
                </a:solidFill>
              </a:rPr>
              <a:t> 5:3)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584" y="20901"/>
            <a:ext cx="7053542" cy="724149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FFC000"/>
                </a:solidFill>
              </a:rPr>
              <a:t>DEUTERONOMY 30:11-20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64066" y="1155454"/>
            <a:ext cx="8619067" cy="5567079"/>
          </a:xfrm>
        </p:spPr>
        <p:txBody>
          <a:bodyPr>
            <a:normAutofit lnSpcReduction="10000"/>
          </a:bodyPr>
          <a:lstStyle/>
          <a:p>
            <a:r>
              <a:rPr lang="en-US" sz="3700" dirty="0" smtClean="0"/>
              <a:t>The application for us</a:t>
            </a:r>
          </a:p>
          <a:p>
            <a:pPr lvl="1"/>
            <a:r>
              <a:rPr lang="en-US" sz="3700" dirty="0" smtClean="0"/>
              <a:t>A choice to disobey God is a choice for death </a:t>
            </a:r>
          </a:p>
          <a:p>
            <a:pPr lvl="2"/>
            <a:r>
              <a:rPr lang="en-US" sz="3700" dirty="0" smtClean="0"/>
              <a:t>Eternal separation from God</a:t>
            </a:r>
          </a:p>
          <a:p>
            <a:pPr lvl="2"/>
            <a:r>
              <a:rPr lang="en-US" sz="3700" dirty="0" smtClean="0"/>
              <a:t>Sadly, the majority will choose spiritual death over spiritual life </a:t>
            </a:r>
          </a:p>
          <a:p>
            <a:pPr lvl="3"/>
            <a:r>
              <a:rPr lang="en-US" sz="3700" dirty="0" smtClean="0"/>
              <a:t>The broad way </a:t>
            </a:r>
            <a:r>
              <a:rPr lang="en-US" sz="3700" dirty="0" smtClean="0">
                <a:solidFill>
                  <a:srgbClr val="FFC000"/>
                </a:solidFill>
              </a:rPr>
              <a:t>(Matt 7:13-14) </a:t>
            </a:r>
          </a:p>
          <a:p>
            <a:pPr lvl="3"/>
            <a:r>
              <a:rPr lang="en-US" sz="3700" i="1" dirty="0" smtClean="0"/>
              <a:t>“Judge yourselves unworthy of eternal live”</a:t>
            </a:r>
            <a:r>
              <a:rPr lang="en-US" sz="3700" dirty="0" smtClean="0">
                <a:solidFill>
                  <a:srgbClr val="FFC000"/>
                </a:solidFill>
              </a:rPr>
              <a:t> (Acts 13:44-46)</a:t>
            </a:r>
          </a:p>
          <a:p>
            <a:pPr lvl="2"/>
            <a:endParaRPr lang="en-US" sz="37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584" y="20901"/>
            <a:ext cx="7053542" cy="724149"/>
          </a:xfrm>
        </p:spPr>
        <p:txBody>
          <a:bodyPr/>
          <a:lstStyle/>
          <a:p>
            <a:pPr algn="ctr"/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55454"/>
            <a:ext cx="8509000" cy="550781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Each day of our lives is filled with choices, some more important than others</a:t>
            </a:r>
          </a:p>
          <a:p>
            <a:r>
              <a:rPr lang="en-US" dirty="0" smtClean="0"/>
              <a:t>Each choice has a consequence</a:t>
            </a:r>
          </a:p>
          <a:p>
            <a:pPr lvl="2"/>
            <a:r>
              <a:rPr lang="en-US" dirty="0" smtClean="0"/>
              <a:t>The consequences of some choices are fairly benign (harmless)</a:t>
            </a:r>
          </a:p>
          <a:p>
            <a:pPr lvl="2"/>
            <a:r>
              <a:rPr lang="en-US" dirty="0" smtClean="0"/>
              <a:t>Other choices have far more serious consequences</a:t>
            </a:r>
          </a:p>
          <a:p>
            <a:pPr lvl="3"/>
            <a:r>
              <a:rPr lang="en-US" dirty="0" smtClean="0"/>
              <a:t>Physical, spiritual or both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584" y="20901"/>
            <a:ext cx="7053542" cy="724149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FFC000"/>
                </a:solidFill>
              </a:rPr>
              <a:t>JOSHUA 24:14-15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066" y="1155454"/>
            <a:ext cx="8398933" cy="5550146"/>
          </a:xfrm>
        </p:spPr>
        <p:txBody>
          <a:bodyPr>
            <a:normAutofit/>
          </a:bodyPr>
          <a:lstStyle/>
          <a:p>
            <a:r>
              <a:rPr lang="en-US" sz="3700" dirty="0" smtClean="0"/>
              <a:t>The account</a:t>
            </a:r>
          </a:p>
          <a:p>
            <a:pPr lvl="1"/>
            <a:r>
              <a:rPr lang="en-US" sz="3700" dirty="0" smtClean="0"/>
              <a:t>Joshua’s farewell address to the children of Israel</a:t>
            </a:r>
          </a:p>
          <a:p>
            <a:pPr lvl="1"/>
            <a:r>
              <a:rPr lang="en-US" sz="3700" dirty="0" smtClean="0"/>
              <a:t>The children of Israel are now living in the Promised Land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584" y="20901"/>
            <a:ext cx="7053542" cy="724149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FFC000"/>
                </a:solidFill>
              </a:rPr>
              <a:t>JOSHUA 24:14-15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066" y="1155454"/>
            <a:ext cx="8398933" cy="5550146"/>
          </a:xfrm>
        </p:spPr>
        <p:txBody>
          <a:bodyPr>
            <a:normAutofit/>
          </a:bodyPr>
          <a:lstStyle/>
          <a:p>
            <a:r>
              <a:rPr lang="en-US" sz="3700" dirty="0" smtClean="0"/>
              <a:t>The choices available</a:t>
            </a:r>
          </a:p>
          <a:p>
            <a:pPr lvl="1"/>
            <a:r>
              <a:rPr lang="en-US" sz="3700" dirty="0" smtClean="0"/>
              <a:t>Serve the gods of your fathers</a:t>
            </a:r>
          </a:p>
          <a:p>
            <a:pPr lvl="2"/>
            <a:r>
              <a:rPr lang="en-US" sz="3700" dirty="0" smtClean="0"/>
              <a:t>Their forefathers before Abraham worshipped idols </a:t>
            </a:r>
            <a:r>
              <a:rPr lang="en-US" sz="3700" dirty="0" smtClean="0">
                <a:solidFill>
                  <a:srgbClr val="FFC000"/>
                </a:solidFill>
              </a:rPr>
              <a:t>(V2)</a:t>
            </a:r>
          </a:p>
          <a:p>
            <a:pPr lvl="1"/>
            <a:r>
              <a:rPr lang="en-US" sz="3700" dirty="0" smtClean="0"/>
              <a:t>Serve the Lord (Jehovah)</a:t>
            </a:r>
          </a:p>
          <a:p>
            <a:pPr lvl="2"/>
            <a:r>
              <a:rPr lang="en-US" sz="3700" dirty="0" smtClean="0"/>
              <a:t>The One True God</a:t>
            </a:r>
            <a:endParaRPr lang="en-US" sz="37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584" y="20901"/>
            <a:ext cx="7053542" cy="724149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FFC000"/>
                </a:solidFill>
              </a:rPr>
              <a:t>JOSHUA 24:14-15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066" y="1155454"/>
            <a:ext cx="8398933" cy="5558613"/>
          </a:xfrm>
        </p:spPr>
        <p:txBody>
          <a:bodyPr>
            <a:normAutofit/>
          </a:bodyPr>
          <a:lstStyle/>
          <a:p>
            <a:r>
              <a:rPr lang="en-US" sz="3700" dirty="0" smtClean="0"/>
              <a:t>The choice made</a:t>
            </a:r>
          </a:p>
          <a:p>
            <a:pPr lvl="1"/>
            <a:r>
              <a:rPr lang="en-US" sz="3700" dirty="0" smtClean="0"/>
              <a:t>Multiple times in this chapter the children of Israel declared their choice, </a:t>
            </a:r>
            <a:r>
              <a:rPr lang="en-US" sz="3700" u="sng" dirty="0" smtClean="0"/>
              <a:t>to serve the Lord God</a:t>
            </a:r>
          </a:p>
          <a:p>
            <a:pPr lvl="2"/>
            <a:r>
              <a:rPr lang="en-US" sz="3700" dirty="0" smtClean="0"/>
              <a:t>See </a:t>
            </a:r>
            <a:r>
              <a:rPr lang="en-US" sz="3700" dirty="0" smtClean="0">
                <a:solidFill>
                  <a:srgbClr val="FFC000"/>
                </a:solidFill>
              </a:rPr>
              <a:t>V16-V18 (V18*)</a:t>
            </a:r>
          </a:p>
          <a:p>
            <a:pPr lvl="2"/>
            <a:r>
              <a:rPr lang="en-US" sz="3700" dirty="0" smtClean="0"/>
              <a:t>See </a:t>
            </a:r>
            <a:r>
              <a:rPr lang="en-US" sz="3700" dirty="0" smtClean="0">
                <a:solidFill>
                  <a:srgbClr val="FFC000"/>
                </a:solidFill>
              </a:rPr>
              <a:t>V19-V21 (V21*)</a:t>
            </a:r>
          </a:p>
          <a:p>
            <a:pPr lvl="2"/>
            <a:r>
              <a:rPr lang="en-US" sz="3700" dirty="0" smtClean="0"/>
              <a:t>See </a:t>
            </a:r>
            <a:r>
              <a:rPr lang="en-US" sz="3700" dirty="0" smtClean="0">
                <a:solidFill>
                  <a:srgbClr val="FFC000"/>
                </a:solidFill>
              </a:rPr>
              <a:t>V22-V28 (V24*)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584" y="20901"/>
            <a:ext cx="7053542" cy="724149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FFC000"/>
                </a:solidFill>
              </a:rPr>
              <a:t>JOSHUA 24:14-15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066" y="1155454"/>
            <a:ext cx="8398933" cy="555861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The choice made</a:t>
            </a:r>
          </a:p>
          <a:p>
            <a:pPr lvl="1"/>
            <a:r>
              <a:rPr lang="en-US" dirty="0" smtClean="0">
                <a:solidFill>
                  <a:srgbClr val="FFC000"/>
                </a:solidFill>
              </a:rPr>
              <a:t>Joshua 24:31</a:t>
            </a:r>
            <a:r>
              <a:rPr lang="en-US" dirty="0" smtClean="0"/>
              <a:t> records these words:</a:t>
            </a:r>
          </a:p>
          <a:p>
            <a:pPr lvl="2"/>
            <a:r>
              <a:rPr lang="en-US" i="1" dirty="0" smtClean="0">
                <a:solidFill>
                  <a:srgbClr val="FFC000"/>
                </a:solidFill>
              </a:rPr>
              <a:t>31 </a:t>
            </a:r>
            <a:r>
              <a:rPr lang="en-US" b="1" i="1" u="sng" dirty="0" smtClean="0">
                <a:solidFill>
                  <a:srgbClr val="FFC000"/>
                </a:solidFill>
              </a:rPr>
              <a:t>Israel served the Lord</a:t>
            </a:r>
            <a:r>
              <a:rPr lang="en-US" i="1" dirty="0" smtClean="0">
                <a:solidFill>
                  <a:srgbClr val="FFC000"/>
                </a:solidFill>
              </a:rPr>
              <a:t> all the days of Joshua, and all the days of the elders who outlived Joshua, who had known all the works of the Lord which He had done for Israel.  </a:t>
            </a:r>
          </a:p>
          <a:p>
            <a:pPr lvl="1"/>
            <a:r>
              <a:rPr lang="en-US" dirty="0" smtClean="0"/>
              <a:t>The children of Israel were faithful to their choice, </a:t>
            </a:r>
            <a:r>
              <a:rPr lang="en-US" b="1" u="sng" dirty="0" smtClean="0"/>
              <a:t>for a time</a:t>
            </a:r>
            <a:r>
              <a:rPr lang="en-US" dirty="0" smtClean="0"/>
              <a:t> 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584" y="20901"/>
            <a:ext cx="7053542" cy="724149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FFC000"/>
                </a:solidFill>
              </a:rPr>
              <a:t>JOSHUA 24:14-15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066" y="1155454"/>
            <a:ext cx="8398933" cy="5558613"/>
          </a:xfrm>
        </p:spPr>
        <p:txBody>
          <a:bodyPr>
            <a:normAutofit/>
          </a:bodyPr>
          <a:lstStyle/>
          <a:p>
            <a:r>
              <a:rPr lang="en-US" sz="3700" dirty="0" smtClean="0"/>
              <a:t>The consequence of the choice made</a:t>
            </a:r>
          </a:p>
          <a:p>
            <a:pPr lvl="1"/>
            <a:r>
              <a:rPr lang="en-US" sz="3700" dirty="0" smtClean="0"/>
              <a:t>Though not explicitly stated, we can conclude Israel enjoyed God’s favor &amp; blessings while they served God</a:t>
            </a:r>
          </a:p>
          <a:p>
            <a:pPr lvl="1"/>
            <a:r>
              <a:rPr lang="en-US" sz="3700" dirty="0" smtClean="0"/>
              <a:t>Recall God’s promises to Israel in </a:t>
            </a:r>
            <a:r>
              <a:rPr lang="en-US" sz="3700" dirty="0" smtClean="0">
                <a:solidFill>
                  <a:srgbClr val="FFC000"/>
                </a:solidFill>
              </a:rPr>
              <a:t>Deuteronomy 30:11-20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584" y="20901"/>
            <a:ext cx="7053542" cy="724149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FFC000"/>
                </a:solidFill>
              </a:rPr>
              <a:t>JOSHUA 24:14-15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066" y="1155454"/>
            <a:ext cx="8398933" cy="555861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Sadly, Israel did not remain faithful to their choice</a:t>
            </a:r>
            <a:endParaRPr lang="en-US" i="1" dirty="0" smtClean="0">
              <a:solidFill>
                <a:srgbClr val="FFC000"/>
              </a:solidFill>
            </a:endParaRPr>
          </a:p>
          <a:p>
            <a:r>
              <a:rPr lang="en-US" dirty="0" smtClean="0"/>
              <a:t>Things took a drastic turn for the worse after the death of Joshua and the elders of his generation</a:t>
            </a:r>
          </a:p>
          <a:p>
            <a:pPr lvl="1"/>
            <a:r>
              <a:rPr lang="en-US" dirty="0" smtClean="0">
                <a:solidFill>
                  <a:srgbClr val="FFC000"/>
                </a:solidFill>
              </a:rPr>
              <a:t>See Judges 2:10-15</a:t>
            </a:r>
          </a:p>
          <a:p>
            <a:pPr lvl="2"/>
            <a:r>
              <a:rPr lang="en-US" dirty="0" smtClean="0"/>
              <a:t>This tragic pattern would be repeated over and over again and ultimately lead to the downfall of Israel</a:t>
            </a:r>
            <a:r>
              <a:rPr lang="en-US" i="1" dirty="0" smtClean="0"/>
              <a:t> 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584" y="20901"/>
            <a:ext cx="7053542" cy="724149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FFC000"/>
                </a:solidFill>
              </a:rPr>
              <a:t>JOSHUA 24:14-15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066" y="1155454"/>
            <a:ext cx="8398933" cy="5541679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The application for us</a:t>
            </a:r>
          </a:p>
          <a:p>
            <a:pPr lvl="1"/>
            <a:r>
              <a:rPr lang="en-US" dirty="0" smtClean="0"/>
              <a:t>We too must choose who we will serve</a:t>
            </a:r>
          </a:p>
          <a:p>
            <a:pPr lvl="2"/>
            <a:r>
              <a:rPr lang="en-US" dirty="0" smtClean="0"/>
              <a:t>Other gods (Satan) or the God of the Bible </a:t>
            </a:r>
            <a:r>
              <a:rPr lang="en-US" dirty="0" smtClean="0">
                <a:solidFill>
                  <a:srgbClr val="FFC000"/>
                </a:solidFill>
              </a:rPr>
              <a:t>(Matt 6:24)</a:t>
            </a:r>
          </a:p>
          <a:p>
            <a:pPr lvl="2"/>
            <a:r>
              <a:rPr lang="en-US" dirty="0" smtClean="0"/>
              <a:t>We may be called upon to forsake the gods of our fathers</a:t>
            </a:r>
            <a:endParaRPr lang="en-US" dirty="0" smtClean="0">
              <a:solidFill>
                <a:srgbClr val="FFC000"/>
              </a:solidFill>
            </a:endParaRPr>
          </a:p>
          <a:p>
            <a:pPr lvl="1"/>
            <a:r>
              <a:rPr lang="en-US" dirty="0" smtClean="0"/>
              <a:t>The gods of this world can come in many different forms </a:t>
            </a:r>
            <a:r>
              <a:rPr lang="en-US" dirty="0" smtClean="0">
                <a:solidFill>
                  <a:srgbClr val="FFC000"/>
                </a:solidFill>
              </a:rPr>
              <a:t>(Ephesians 5:5, Colossians 3:5)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584" y="20901"/>
            <a:ext cx="7053542" cy="724149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FFC000"/>
                </a:solidFill>
              </a:rPr>
              <a:t>JOSHUA 24:14-15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066" y="1155454"/>
            <a:ext cx="8398933" cy="5541679"/>
          </a:xfrm>
        </p:spPr>
        <p:txBody>
          <a:bodyPr>
            <a:normAutofit/>
          </a:bodyPr>
          <a:lstStyle/>
          <a:p>
            <a:r>
              <a:rPr lang="en-US" sz="3700" dirty="0" smtClean="0"/>
              <a:t>The application for us</a:t>
            </a:r>
          </a:p>
          <a:p>
            <a:pPr lvl="1"/>
            <a:r>
              <a:rPr lang="en-US" sz="3700" dirty="0" smtClean="0"/>
              <a:t>The choice to serve God is not a one time event, but an ongoing action </a:t>
            </a:r>
            <a:r>
              <a:rPr lang="en-US" sz="3700" dirty="0" smtClean="0">
                <a:solidFill>
                  <a:srgbClr val="FFC000"/>
                </a:solidFill>
              </a:rPr>
              <a:t>(Revelation 2:10)</a:t>
            </a:r>
            <a:endParaRPr lang="en-US" sz="3700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584" y="20901"/>
            <a:ext cx="7053542" cy="724149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FFC000"/>
                </a:solidFill>
              </a:rPr>
              <a:t>1 KINGS 18:17-21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066" y="1155454"/>
            <a:ext cx="8398933" cy="5550146"/>
          </a:xfrm>
        </p:spPr>
        <p:txBody>
          <a:bodyPr/>
          <a:lstStyle/>
          <a:p>
            <a:r>
              <a:rPr lang="en-US" sz="3700" dirty="0" smtClean="0"/>
              <a:t>The account</a:t>
            </a:r>
          </a:p>
          <a:p>
            <a:pPr lvl="1"/>
            <a:r>
              <a:rPr lang="en-US" sz="3700" dirty="0" smtClean="0"/>
              <a:t>Elijah’s victory over the prophets of Baal at Mount Carmel</a:t>
            </a:r>
          </a:p>
          <a:p>
            <a:pPr lvl="1"/>
            <a:r>
              <a:rPr lang="en-US" sz="3700" dirty="0" smtClean="0"/>
              <a:t>Another dark account in the history of OT Israel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584" y="20901"/>
            <a:ext cx="7053542" cy="724149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FFC000"/>
                </a:solidFill>
              </a:rPr>
              <a:t>1 KINGS 18:17-21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64066" y="1155454"/>
            <a:ext cx="8398933" cy="5584013"/>
          </a:xfrm>
        </p:spPr>
        <p:txBody>
          <a:bodyPr>
            <a:normAutofit/>
          </a:bodyPr>
          <a:lstStyle/>
          <a:p>
            <a:r>
              <a:rPr lang="en-US" sz="3700" dirty="0" smtClean="0"/>
              <a:t>The choices available</a:t>
            </a:r>
          </a:p>
          <a:p>
            <a:pPr lvl="1"/>
            <a:r>
              <a:rPr lang="en-US" sz="3700" dirty="0" smtClean="0"/>
              <a:t>Follow the Lord (God)</a:t>
            </a:r>
          </a:p>
          <a:p>
            <a:pPr lvl="1"/>
            <a:r>
              <a:rPr lang="en-US" sz="3700" dirty="0" smtClean="0"/>
              <a:t>Follow Baal</a:t>
            </a:r>
          </a:p>
          <a:p>
            <a:pPr lvl="1"/>
            <a:r>
              <a:rPr lang="en-US" sz="3700" b="1" dirty="0" smtClean="0">
                <a:solidFill>
                  <a:srgbClr val="008000"/>
                </a:solidFill>
              </a:rPr>
              <a:t>Follow:</a:t>
            </a:r>
            <a:r>
              <a:rPr lang="en-US" sz="3700" dirty="0" smtClean="0"/>
              <a:t> To walk after or behind (i.e. to go in the same direction as another)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584" y="20901"/>
            <a:ext cx="7053542" cy="724149"/>
          </a:xfrm>
        </p:spPr>
        <p:txBody>
          <a:bodyPr/>
          <a:lstStyle/>
          <a:p>
            <a:pPr algn="ctr"/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55454"/>
            <a:ext cx="8509000" cy="5541679"/>
          </a:xfrm>
        </p:spPr>
        <p:txBody>
          <a:bodyPr>
            <a:normAutofit lnSpcReduction="10000"/>
          </a:bodyPr>
          <a:lstStyle/>
          <a:p>
            <a:r>
              <a:rPr lang="en-US" sz="3700" dirty="0" smtClean="0"/>
              <a:t>In our lesson today we are going to consider some serious choices we all should be concerned about</a:t>
            </a:r>
          </a:p>
          <a:p>
            <a:r>
              <a:rPr lang="en-US" sz="3700" b="1" dirty="0" smtClean="0">
                <a:solidFill>
                  <a:srgbClr val="0000FF"/>
                </a:solidFill>
              </a:rPr>
              <a:t>Q: Why?</a:t>
            </a:r>
          </a:p>
          <a:p>
            <a:pPr lvl="1"/>
            <a:r>
              <a:rPr lang="en-US" sz="3700" dirty="0" smtClean="0"/>
              <a:t>Because they could have a major impact on our relationship with God</a:t>
            </a:r>
          </a:p>
          <a:p>
            <a:pPr lvl="1"/>
            <a:r>
              <a:rPr lang="en-US" sz="3700" dirty="0" smtClean="0"/>
              <a:t>They involve our spiritual well-being &amp; ultimately our eternity</a:t>
            </a:r>
            <a:endParaRPr lang="en-US" sz="37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584" y="20901"/>
            <a:ext cx="7053542" cy="724149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FFC000"/>
                </a:solidFill>
              </a:rPr>
              <a:t>1 KINGS 18:17-21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64066" y="1155454"/>
            <a:ext cx="8398933" cy="558401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The choice made</a:t>
            </a:r>
          </a:p>
          <a:p>
            <a:pPr lvl="1"/>
            <a:r>
              <a:rPr lang="en-US" b="1" i="1" dirty="0" smtClean="0">
                <a:solidFill>
                  <a:srgbClr val="FFC000"/>
                </a:solidFill>
              </a:rPr>
              <a:t>“The people answered him not a word” (V21)</a:t>
            </a:r>
            <a:r>
              <a:rPr lang="en-US" i="1" dirty="0" smtClean="0">
                <a:solidFill>
                  <a:srgbClr val="FFC000"/>
                </a:solidFill>
              </a:rPr>
              <a:t> </a:t>
            </a:r>
            <a:r>
              <a:rPr lang="en-US" dirty="0" smtClean="0"/>
              <a:t>– They responded neither for or against God</a:t>
            </a:r>
          </a:p>
          <a:p>
            <a:pPr lvl="1"/>
            <a:r>
              <a:rPr lang="en-US" dirty="0" smtClean="0"/>
              <a:t>It was at that point that Elijah proposed a contest between himself and the 450 prophets of Baal </a:t>
            </a:r>
            <a:r>
              <a:rPr lang="en-US" dirty="0" smtClean="0">
                <a:solidFill>
                  <a:srgbClr val="FFC000"/>
                </a:solidFill>
              </a:rPr>
              <a:t>(V22-V24a)</a:t>
            </a:r>
          </a:p>
          <a:p>
            <a:pPr lvl="1"/>
            <a:r>
              <a:rPr lang="en-US" dirty="0" smtClean="0"/>
              <a:t>The people were pleased with Elijah’s proposal </a:t>
            </a:r>
            <a:r>
              <a:rPr lang="en-US" dirty="0" smtClean="0">
                <a:solidFill>
                  <a:srgbClr val="FFC000"/>
                </a:solidFill>
              </a:rPr>
              <a:t>(V24b)</a:t>
            </a:r>
          </a:p>
          <a:p>
            <a:pPr lvl="2"/>
            <a:endParaRPr lang="en-US" dirty="0" smtClean="0"/>
          </a:p>
          <a:p>
            <a:pPr lvl="2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584" y="20901"/>
            <a:ext cx="7053542" cy="724149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FFC000"/>
                </a:solidFill>
              </a:rPr>
              <a:t>1 KINGS 18:17-21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64066" y="1155454"/>
            <a:ext cx="8537887" cy="5584013"/>
          </a:xfrm>
        </p:spPr>
        <p:txBody>
          <a:bodyPr>
            <a:normAutofit/>
          </a:bodyPr>
          <a:lstStyle/>
          <a:p>
            <a:r>
              <a:rPr lang="en-US" sz="3700" dirty="0" smtClean="0"/>
              <a:t>The consequence of the choice made</a:t>
            </a:r>
          </a:p>
          <a:p>
            <a:pPr lvl="1"/>
            <a:r>
              <a:rPr lang="en-US" sz="3700" dirty="0" smtClean="0"/>
              <a:t>The failure of the people to respond in the Lord’s favor was in reality an endorsement for Baal</a:t>
            </a:r>
          </a:p>
          <a:p>
            <a:pPr lvl="1"/>
            <a:r>
              <a:rPr lang="en-US" sz="3700" dirty="0" smtClean="0"/>
              <a:t>Surely God was not pleased with the people’s silence</a:t>
            </a:r>
          </a:p>
          <a:p>
            <a:pPr lvl="1"/>
            <a:endParaRPr lang="en-US" sz="3700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584" y="20901"/>
            <a:ext cx="7053542" cy="724149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FFC000"/>
                </a:solidFill>
              </a:rPr>
              <a:t>1 KINGS 18:17-21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64066" y="1155454"/>
            <a:ext cx="8555816" cy="5584013"/>
          </a:xfrm>
        </p:spPr>
        <p:txBody>
          <a:bodyPr>
            <a:normAutofit/>
          </a:bodyPr>
          <a:lstStyle/>
          <a:p>
            <a:r>
              <a:rPr lang="en-US" sz="3700" dirty="0" smtClean="0"/>
              <a:t>The consequence of the choice made </a:t>
            </a:r>
          </a:p>
          <a:p>
            <a:pPr lvl="1"/>
            <a:r>
              <a:rPr lang="en-US" sz="3700" dirty="0" smtClean="0"/>
              <a:t>The Lord was compelled yet </a:t>
            </a:r>
            <a:r>
              <a:rPr lang="en-US" sz="3700" u="sng" dirty="0" smtClean="0"/>
              <a:t>again </a:t>
            </a:r>
            <a:r>
              <a:rPr lang="en-US" sz="3700" dirty="0" smtClean="0"/>
              <a:t>to prove Himself to an idolatrous people </a:t>
            </a:r>
          </a:p>
          <a:p>
            <a:pPr lvl="2"/>
            <a:r>
              <a:rPr lang="en-US" sz="3700" dirty="0" smtClean="0"/>
              <a:t>That He alone is God</a:t>
            </a:r>
            <a:endParaRPr lang="en-US" sz="3700" dirty="0" smtClean="0">
              <a:solidFill>
                <a:srgbClr val="FFC000"/>
              </a:solidFill>
            </a:endParaRPr>
          </a:p>
          <a:p>
            <a:pPr lvl="2"/>
            <a:r>
              <a:rPr lang="en-US" sz="3700" dirty="0" smtClean="0"/>
              <a:t>It was at this point Israel acknowledged God </a:t>
            </a:r>
            <a:r>
              <a:rPr lang="en-US" sz="3700" dirty="0" smtClean="0">
                <a:solidFill>
                  <a:srgbClr val="FFC000"/>
                </a:solidFill>
              </a:rPr>
              <a:t>(V36-V39*)</a:t>
            </a:r>
            <a:endParaRPr lang="en-US" sz="37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584" y="20901"/>
            <a:ext cx="7053542" cy="724149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FFC000"/>
                </a:solidFill>
              </a:rPr>
              <a:t>1 KINGS 18:17-21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64066" y="1155454"/>
            <a:ext cx="8398933" cy="5584013"/>
          </a:xfrm>
        </p:spPr>
        <p:txBody>
          <a:bodyPr>
            <a:normAutofit lnSpcReduction="10000"/>
          </a:bodyPr>
          <a:lstStyle/>
          <a:p>
            <a:r>
              <a:rPr lang="en-US" sz="3700" dirty="0" smtClean="0"/>
              <a:t>The application for us</a:t>
            </a:r>
          </a:p>
          <a:p>
            <a:pPr lvl="1"/>
            <a:r>
              <a:rPr lang="en-US" sz="3700" dirty="0" smtClean="0"/>
              <a:t>We need to decide who the one true God of this universe is and choose to follow after Him</a:t>
            </a:r>
          </a:p>
          <a:p>
            <a:pPr lvl="2"/>
            <a:r>
              <a:rPr lang="en-US" sz="3700" dirty="0" smtClean="0"/>
              <a:t>Follow Jehovah God</a:t>
            </a:r>
          </a:p>
          <a:p>
            <a:pPr lvl="1"/>
            <a:r>
              <a:rPr lang="en-US" sz="3700" dirty="0" smtClean="0"/>
              <a:t>God has proven Himself again and again</a:t>
            </a:r>
          </a:p>
          <a:p>
            <a:pPr lvl="2"/>
            <a:r>
              <a:rPr lang="en-US" sz="3700" dirty="0" smtClean="0"/>
              <a:t>We should not foolishly put Him to the test </a:t>
            </a:r>
            <a:r>
              <a:rPr lang="en-US" sz="3700" dirty="0" smtClean="0">
                <a:solidFill>
                  <a:srgbClr val="FFC000"/>
                </a:solidFill>
              </a:rPr>
              <a:t>(Matthew 4:7)</a:t>
            </a:r>
          </a:p>
          <a:p>
            <a:pPr lvl="1"/>
            <a:endParaRPr lang="en-US" sz="3700" dirty="0" smtClean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584" y="20901"/>
            <a:ext cx="7053542" cy="724149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FFC000"/>
                </a:solidFill>
              </a:rPr>
              <a:t>1 KINGS 18:17-21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64066" y="1155454"/>
            <a:ext cx="8398933" cy="5584013"/>
          </a:xfrm>
        </p:spPr>
        <p:txBody>
          <a:bodyPr>
            <a:normAutofit/>
          </a:bodyPr>
          <a:lstStyle/>
          <a:p>
            <a:r>
              <a:rPr lang="en-US" sz="3700" dirty="0" smtClean="0"/>
              <a:t>The application for us</a:t>
            </a:r>
          </a:p>
          <a:p>
            <a:pPr lvl="1"/>
            <a:r>
              <a:rPr lang="en-US" sz="3700" dirty="0" smtClean="0"/>
              <a:t>Choosing to remain silent when called upon to pledge one’s allegiance to God is in reality a choice against God </a:t>
            </a:r>
            <a:r>
              <a:rPr lang="en-US" sz="3700" dirty="0" smtClean="0">
                <a:solidFill>
                  <a:srgbClr val="FFC000"/>
                </a:solidFill>
              </a:rPr>
              <a:t>(Matt 12:30)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584" y="20901"/>
            <a:ext cx="7053542" cy="724149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FFC000"/>
                </a:solidFill>
              </a:rPr>
              <a:t>LUKE 10:38-42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066" y="1155454"/>
            <a:ext cx="8398933" cy="5550146"/>
          </a:xfrm>
        </p:spPr>
        <p:txBody>
          <a:bodyPr/>
          <a:lstStyle/>
          <a:p>
            <a:r>
              <a:rPr lang="en-US" sz="3700" dirty="0" smtClean="0"/>
              <a:t>The account</a:t>
            </a:r>
          </a:p>
          <a:p>
            <a:pPr lvl="1"/>
            <a:r>
              <a:rPr lang="en-US" sz="3700" dirty="0" smtClean="0"/>
              <a:t>Jesus visits with Martha and Mary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584" y="20901"/>
            <a:ext cx="7053542" cy="724149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FFC000"/>
                </a:solidFill>
              </a:rPr>
              <a:t>LUKE 10:38-42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64066" y="1155454"/>
            <a:ext cx="8398933" cy="5584013"/>
          </a:xfrm>
        </p:spPr>
        <p:txBody>
          <a:bodyPr>
            <a:normAutofit/>
          </a:bodyPr>
          <a:lstStyle/>
          <a:p>
            <a:r>
              <a:rPr lang="en-US" sz="3700" dirty="0" smtClean="0"/>
              <a:t>The choices available</a:t>
            </a:r>
          </a:p>
          <a:p>
            <a:pPr lvl="1"/>
            <a:r>
              <a:rPr lang="en-US" sz="3700" dirty="0" smtClean="0"/>
              <a:t>Choose to sit at the feet of Jesus and listen to His word</a:t>
            </a:r>
          </a:p>
          <a:p>
            <a:pPr lvl="1"/>
            <a:r>
              <a:rPr lang="en-US" sz="3700" dirty="0" smtClean="0"/>
              <a:t>Choose to busy oneself being a good hostess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584" y="20901"/>
            <a:ext cx="7053542" cy="724149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FFC000"/>
                </a:solidFill>
              </a:rPr>
              <a:t>LUKE 10:38-42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64066" y="1155454"/>
            <a:ext cx="8398933" cy="5584013"/>
          </a:xfrm>
        </p:spPr>
        <p:txBody>
          <a:bodyPr>
            <a:normAutofit/>
          </a:bodyPr>
          <a:lstStyle/>
          <a:p>
            <a:r>
              <a:rPr lang="en-US" sz="3700" dirty="0" smtClean="0"/>
              <a:t>The choice made</a:t>
            </a:r>
          </a:p>
          <a:p>
            <a:pPr lvl="1"/>
            <a:r>
              <a:rPr lang="en-US" sz="3700" dirty="0" smtClean="0"/>
              <a:t>Mary chose to sit at the feet of Jesus and listen to His word</a:t>
            </a:r>
          </a:p>
          <a:p>
            <a:pPr lvl="1"/>
            <a:r>
              <a:rPr lang="en-US" sz="3700" dirty="0" smtClean="0"/>
              <a:t>Martha chose to busy herself serving her guests</a:t>
            </a:r>
          </a:p>
          <a:p>
            <a:pPr lvl="2"/>
            <a:r>
              <a:rPr lang="en-US" sz="3700" dirty="0" smtClean="0"/>
              <a:t>She became upset with Mary and asked Jesus to order Mary to assist her</a:t>
            </a:r>
          </a:p>
          <a:p>
            <a:pPr lvl="2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584" y="20901"/>
            <a:ext cx="7053542" cy="724149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FFC000"/>
                </a:solidFill>
              </a:rPr>
              <a:t>LUKE 10:38-42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64066" y="1155454"/>
            <a:ext cx="8398933" cy="5584013"/>
          </a:xfrm>
        </p:spPr>
        <p:txBody>
          <a:bodyPr>
            <a:normAutofit lnSpcReduction="10000"/>
          </a:bodyPr>
          <a:lstStyle/>
          <a:p>
            <a:r>
              <a:rPr lang="en-US" sz="3700" dirty="0" smtClean="0"/>
              <a:t>The consequence of the choices made</a:t>
            </a:r>
          </a:p>
          <a:p>
            <a:pPr lvl="1"/>
            <a:r>
              <a:rPr lang="en-US" sz="3700" dirty="0" smtClean="0"/>
              <a:t>Martha was mildly rebuked by the Lord </a:t>
            </a:r>
            <a:r>
              <a:rPr lang="en-US" sz="3700" dirty="0" smtClean="0">
                <a:solidFill>
                  <a:srgbClr val="FFC000"/>
                </a:solidFill>
              </a:rPr>
              <a:t>(V41)</a:t>
            </a:r>
          </a:p>
          <a:p>
            <a:pPr lvl="2"/>
            <a:r>
              <a:rPr lang="en-US" sz="3700" i="1" dirty="0" smtClean="0"/>
              <a:t>“You are worried &amp; troubled..”</a:t>
            </a:r>
          </a:p>
          <a:p>
            <a:pPr lvl="1"/>
            <a:r>
              <a:rPr lang="en-US" sz="3700" dirty="0" smtClean="0"/>
              <a:t>Mary was commended by the Lord for her choice </a:t>
            </a:r>
            <a:r>
              <a:rPr lang="en-US" sz="3700" dirty="0" smtClean="0">
                <a:solidFill>
                  <a:srgbClr val="FFC000"/>
                </a:solidFill>
              </a:rPr>
              <a:t>(V42)</a:t>
            </a:r>
          </a:p>
          <a:p>
            <a:pPr lvl="2"/>
            <a:r>
              <a:rPr lang="en-US" sz="3700" i="1" dirty="0" smtClean="0"/>
              <a:t>“Mary has chosen that good part” </a:t>
            </a:r>
            <a:r>
              <a:rPr lang="en-US" sz="3700" dirty="0" smtClean="0"/>
              <a:t>[what is better]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584" y="20901"/>
            <a:ext cx="7053542" cy="724149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FFC000"/>
                </a:solidFill>
              </a:rPr>
              <a:t>LUKE 10:38-42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64066" y="1155454"/>
            <a:ext cx="8398933" cy="558401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The application for us</a:t>
            </a:r>
          </a:p>
          <a:p>
            <a:pPr lvl="1"/>
            <a:r>
              <a:rPr lang="en-US" dirty="0" smtClean="0"/>
              <a:t>Becoming distracted by the cares of this life can influence the choices we make</a:t>
            </a:r>
          </a:p>
          <a:p>
            <a:pPr lvl="1"/>
            <a:r>
              <a:rPr lang="en-US" dirty="0" smtClean="0"/>
              <a:t>Choices are not always a matter of good versus bad</a:t>
            </a:r>
          </a:p>
          <a:p>
            <a:pPr lvl="2"/>
            <a:r>
              <a:rPr lang="en-US" dirty="0" smtClean="0"/>
              <a:t> At times choices are a matter of good versus better</a:t>
            </a:r>
          </a:p>
          <a:p>
            <a:pPr lvl="2"/>
            <a:r>
              <a:rPr lang="en-US" dirty="0" smtClean="0"/>
              <a:t>The choice that results in the greater spiritual good is the better choice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584" y="20901"/>
            <a:ext cx="7053542" cy="724149"/>
          </a:xfrm>
        </p:spPr>
        <p:txBody>
          <a:bodyPr/>
          <a:lstStyle/>
          <a:p>
            <a:pPr algn="ctr"/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55454"/>
            <a:ext cx="8509000" cy="555861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To help us appreciate the importance of these choices we will look to the Bible, OT &amp; NT</a:t>
            </a:r>
          </a:p>
          <a:p>
            <a:r>
              <a:rPr lang="en-US" dirty="0" smtClean="0"/>
              <a:t>The nature of many of the choices we face today is no different than that faced by individuals of old in the Bible </a:t>
            </a:r>
            <a:r>
              <a:rPr lang="en-US" dirty="0" smtClean="0">
                <a:solidFill>
                  <a:srgbClr val="FFC000"/>
                </a:solidFill>
              </a:rPr>
              <a:t>(Ecclesiastes 1:9)</a:t>
            </a:r>
          </a:p>
          <a:p>
            <a:r>
              <a:rPr lang="en-US" dirty="0" smtClean="0"/>
              <a:t>We will consider some Bible accounts where individuals were called upon to make some important choices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584" y="20901"/>
            <a:ext cx="7053542" cy="724149"/>
          </a:xfrm>
        </p:spPr>
        <p:txBody>
          <a:bodyPr/>
          <a:lstStyle/>
          <a:p>
            <a:pPr algn="ctr"/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55454"/>
            <a:ext cx="8509000" cy="5507813"/>
          </a:xfrm>
        </p:spPr>
        <p:txBody>
          <a:bodyPr>
            <a:normAutofit/>
          </a:bodyPr>
          <a:lstStyle/>
          <a:p>
            <a:r>
              <a:rPr lang="en-US" sz="3700" dirty="0" smtClean="0"/>
              <a:t>We’ve considered some Biblical accounts where God’s people were called upon to make a choice </a:t>
            </a:r>
          </a:p>
          <a:p>
            <a:pPr lvl="1"/>
            <a:r>
              <a:rPr lang="en-US" sz="3700" dirty="0" smtClean="0"/>
              <a:t>Sometimes between good and evil</a:t>
            </a:r>
          </a:p>
          <a:p>
            <a:pPr lvl="1"/>
            <a:r>
              <a:rPr lang="en-US" sz="3700" dirty="0" smtClean="0"/>
              <a:t>Sometimes between good and better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584" y="20901"/>
            <a:ext cx="7053542" cy="724149"/>
          </a:xfrm>
        </p:spPr>
        <p:txBody>
          <a:bodyPr/>
          <a:lstStyle/>
          <a:p>
            <a:pPr algn="ctr"/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55454"/>
            <a:ext cx="8509000" cy="5507813"/>
          </a:xfrm>
        </p:spPr>
        <p:txBody>
          <a:bodyPr>
            <a:normAutofit lnSpcReduction="10000"/>
          </a:bodyPr>
          <a:lstStyle/>
          <a:p>
            <a:r>
              <a:rPr lang="en-US" sz="3700" dirty="0" smtClean="0"/>
              <a:t>The choices we studied came with serious consequences</a:t>
            </a:r>
          </a:p>
          <a:p>
            <a:pPr lvl="1"/>
            <a:r>
              <a:rPr lang="en-US" sz="3700" dirty="0" smtClean="0"/>
              <a:t>Physical, but primarily spiritual</a:t>
            </a:r>
          </a:p>
          <a:p>
            <a:r>
              <a:rPr lang="en-US" sz="3700" dirty="0" smtClean="0"/>
              <a:t>We considered some applications for us as the nature of many of the choices we face today is no different than in times past</a:t>
            </a:r>
          </a:p>
          <a:p>
            <a:pPr marL="342900" lvl="1" indent="-342900">
              <a:buFont typeface="Wingdings 3" charset="2"/>
              <a:buChar char=""/>
            </a:pPr>
            <a:r>
              <a:rPr lang="en-US" sz="3700" dirty="0" smtClean="0"/>
              <a:t>We conclude our lesson by asking the question: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27667"/>
            <a:ext cx="8509000" cy="54356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7200" dirty="0" smtClean="0">
                <a:solidFill>
                  <a:srgbClr val="EBEBEB"/>
                </a:solidFill>
                <a:latin typeface="Times New Roman" pitchFamily="18" charset="0"/>
                <a:cs typeface="Times New Roman" pitchFamily="18" charset="0"/>
              </a:rPr>
              <a:t>ARE WE BEING MINDFUL OF THE CHOICES WE MAKE?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584" y="20901"/>
            <a:ext cx="7053542" cy="724149"/>
          </a:xfrm>
        </p:spPr>
        <p:txBody>
          <a:bodyPr/>
          <a:lstStyle/>
          <a:p>
            <a:pPr algn="ctr"/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55454"/>
            <a:ext cx="8509000" cy="5558613"/>
          </a:xfrm>
        </p:spPr>
        <p:txBody>
          <a:bodyPr>
            <a:normAutofit/>
          </a:bodyPr>
          <a:lstStyle/>
          <a:p>
            <a:r>
              <a:rPr lang="en-US" sz="3700" dirty="0" smtClean="0"/>
              <a:t>As we noted earlier, choices come with consequences </a:t>
            </a:r>
          </a:p>
          <a:p>
            <a:pPr lvl="1"/>
            <a:r>
              <a:rPr lang="en-US" sz="3700" dirty="0" smtClean="0"/>
              <a:t>We will consider some of the consequences of choices that individuals made</a:t>
            </a:r>
          </a:p>
          <a:p>
            <a:r>
              <a:rPr lang="en-US" sz="3700" dirty="0" smtClean="0"/>
              <a:t>Finally, we will consider some applications for us today</a:t>
            </a:r>
          </a:p>
          <a:p>
            <a:pPr lvl="1"/>
            <a:r>
              <a:rPr lang="en-US" sz="3700" dirty="0" smtClean="0"/>
              <a:t>To remind us of our need to make wise choices</a:t>
            </a:r>
            <a:endParaRPr lang="en-US" sz="37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584" y="20901"/>
            <a:ext cx="7053542" cy="724149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FFC000"/>
                </a:solidFill>
              </a:rPr>
              <a:t>GENESIS 4:1-8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066" y="1155454"/>
            <a:ext cx="8398933" cy="5550146"/>
          </a:xfrm>
        </p:spPr>
        <p:txBody>
          <a:bodyPr/>
          <a:lstStyle/>
          <a:p>
            <a:r>
              <a:rPr lang="en-US" sz="3700" dirty="0" smtClean="0"/>
              <a:t>The account</a:t>
            </a:r>
          </a:p>
          <a:p>
            <a:pPr lvl="1"/>
            <a:r>
              <a:rPr lang="en-US" sz="3700" dirty="0" smtClean="0"/>
              <a:t>The sacrifices of Cain and Abel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584" y="20901"/>
            <a:ext cx="7053542" cy="724149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FFC000"/>
                </a:solidFill>
              </a:rPr>
              <a:t>GENESIS 4:1-8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066" y="1155454"/>
            <a:ext cx="8398933" cy="5550146"/>
          </a:xfrm>
        </p:spPr>
        <p:txBody>
          <a:bodyPr>
            <a:normAutofit/>
          </a:bodyPr>
          <a:lstStyle/>
          <a:p>
            <a:r>
              <a:rPr lang="en-US" sz="3700" dirty="0" smtClean="0"/>
              <a:t>The choices available</a:t>
            </a:r>
          </a:p>
          <a:p>
            <a:pPr lvl="1"/>
            <a:r>
              <a:rPr lang="en-US" sz="3700" dirty="0" smtClean="0"/>
              <a:t>Choose to do well </a:t>
            </a:r>
            <a:r>
              <a:rPr lang="en-US" sz="3700" dirty="0" smtClean="0">
                <a:solidFill>
                  <a:srgbClr val="FFC000"/>
                </a:solidFill>
              </a:rPr>
              <a:t>(V7)</a:t>
            </a:r>
          </a:p>
          <a:p>
            <a:pPr lvl="2"/>
            <a:r>
              <a:rPr lang="en-US" sz="3700" dirty="0" smtClean="0"/>
              <a:t>Offer a sacrifice acceptable to God</a:t>
            </a:r>
          </a:p>
          <a:p>
            <a:pPr lvl="1"/>
            <a:r>
              <a:rPr lang="en-US" sz="3700" dirty="0" smtClean="0"/>
              <a:t>Choose to not do well </a:t>
            </a:r>
            <a:r>
              <a:rPr lang="en-US" sz="3700" dirty="0" smtClean="0">
                <a:solidFill>
                  <a:srgbClr val="FFC000"/>
                </a:solidFill>
              </a:rPr>
              <a:t>(V7)</a:t>
            </a:r>
          </a:p>
          <a:p>
            <a:pPr lvl="2"/>
            <a:r>
              <a:rPr lang="en-US" sz="3700" dirty="0" smtClean="0"/>
              <a:t>Offer a sacrifice unacceptable to God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584" y="20901"/>
            <a:ext cx="7053542" cy="724149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FFC000"/>
                </a:solidFill>
              </a:rPr>
              <a:t>GENESIS 4:1-8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066" y="1155454"/>
            <a:ext cx="8398933" cy="5550146"/>
          </a:xfrm>
        </p:spPr>
        <p:txBody>
          <a:bodyPr>
            <a:normAutofit/>
          </a:bodyPr>
          <a:lstStyle/>
          <a:p>
            <a:r>
              <a:rPr lang="en-US" sz="3700" dirty="0" smtClean="0"/>
              <a:t>The choices available</a:t>
            </a:r>
          </a:p>
          <a:p>
            <a:pPr lvl="1"/>
            <a:r>
              <a:rPr lang="en-US" sz="3700" dirty="0" smtClean="0"/>
              <a:t>The text strongly infers Cain knew what was involved in offering an acceptable sacrifice </a:t>
            </a:r>
            <a:r>
              <a:rPr lang="en-US" sz="3700" dirty="0" smtClean="0">
                <a:solidFill>
                  <a:srgbClr val="FFC000"/>
                </a:solidFill>
              </a:rPr>
              <a:t>(Hebrews 11:4, James 4:17)</a:t>
            </a:r>
            <a:endParaRPr lang="en-US" sz="3700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584" y="20901"/>
            <a:ext cx="7053542" cy="724149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FFC000"/>
                </a:solidFill>
              </a:rPr>
              <a:t>GENESIS 4:1-8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066" y="1155454"/>
            <a:ext cx="8398933" cy="5558613"/>
          </a:xfrm>
        </p:spPr>
        <p:txBody>
          <a:bodyPr>
            <a:normAutofit/>
          </a:bodyPr>
          <a:lstStyle/>
          <a:p>
            <a:r>
              <a:rPr lang="en-US" sz="3700" dirty="0" smtClean="0"/>
              <a:t>The choice made</a:t>
            </a:r>
          </a:p>
          <a:p>
            <a:pPr lvl="1"/>
            <a:r>
              <a:rPr lang="en-US" sz="3700" dirty="0" smtClean="0"/>
              <a:t>Cain chose to not do well</a:t>
            </a:r>
          </a:p>
          <a:p>
            <a:pPr lvl="2"/>
            <a:r>
              <a:rPr lang="en-US" sz="3700" dirty="0" smtClean="0"/>
              <a:t>The evidence suggests Cain did not correct his error regarding his sacrifice </a:t>
            </a:r>
          </a:p>
          <a:p>
            <a:pPr lvl="2"/>
            <a:r>
              <a:rPr lang="en-US" sz="3700" dirty="0" smtClean="0"/>
              <a:t>Cain compounded his error by making another bad choice, he murdered his brother Abel </a:t>
            </a:r>
            <a:r>
              <a:rPr lang="en-US" sz="3700" dirty="0" smtClean="0">
                <a:solidFill>
                  <a:srgbClr val="FFC000"/>
                </a:solidFill>
              </a:rPr>
              <a:t>(1 John 3:10-12)</a:t>
            </a:r>
            <a:endParaRPr lang="en-US" sz="3700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2158</TotalTime>
  <Words>1689</Words>
  <Application>Microsoft Office PowerPoint</Application>
  <PresentationFormat>On-screen Show (4:3)</PresentationFormat>
  <Paragraphs>228</Paragraphs>
  <Slides>42</Slides>
  <Notes>22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3" baseType="lpstr">
      <vt:lpstr>Ion</vt:lpstr>
      <vt:lpstr>BEING MINDFUL OF THE CHOICES WE MAKE</vt:lpstr>
      <vt:lpstr>INTRODUCTION</vt:lpstr>
      <vt:lpstr>INTRODUCTION</vt:lpstr>
      <vt:lpstr>INTRODUCTION</vt:lpstr>
      <vt:lpstr>INTRODUCTION</vt:lpstr>
      <vt:lpstr>GENESIS 4:1-8</vt:lpstr>
      <vt:lpstr>GENESIS 4:1-8</vt:lpstr>
      <vt:lpstr>GENESIS 4:1-8</vt:lpstr>
      <vt:lpstr>GENESIS 4:1-8</vt:lpstr>
      <vt:lpstr>GENESIS 4:1-8</vt:lpstr>
      <vt:lpstr>GENESIS 4:1-8</vt:lpstr>
      <vt:lpstr>GENESIS 4:1-8</vt:lpstr>
      <vt:lpstr>DEUTERONOMY 30:11-20</vt:lpstr>
      <vt:lpstr>DEUTERONOMY 30:11-20</vt:lpstr>
      <vt:lpstr>DEUTERONOMY 30:11-20</vt:lpstr>
      <vt:lpstr>DEUTERONOMY 30:11-20</vt:lpstr>
      <vt:lpstr>DEUTERONOMY 30:11-20</vt:lpstr>
      <vt:lpstr>DEUTERONOMY 30:11-20</vt:lpstr>
      <vt:lpstr>DEUTERONOMY 30:11-20</vt:lpstr>
      <vt:lpstr>JOSHUA 24:14-15</vt:lpstr>
      <vt:lpstr>JOSHUA 24:14-15</vt:lpstr>
      <vt:lpstr>JOSHUA 24:14-15</vt:lpstr>
      <vt:lpstr>JOSHUA 24:14-15</vt:lpstr>
      <vt:lpstr>JOSHUA 24:14-15</vt:lpstr>
      <vt:lpstr>JOSHUA 24:14-15</vt:lpstr>
      <vt:lpstr>JOSHUA 24:14-15</vt:lpstr>
      <vt:lpstr>JOSHUA 24:14-15</vt:lpstr>
      <vt:lpstr>1 KINGS 18:17-21</vt:lpstr>
      <vt:lpstr>1 KINGS 18:17-21</vt:lpstr>
      <vt:lpstr>1 KINGS 18:17-21</vt:lpstr>
      <vt:lpstr>1 KINGS 18:17-21</vt:lpstr>
      <vt:lpstr>1 KINGS 18:17-21</vt:lpstr>
      <vt:lpstr>1 KINGS 18:17-21</vt:lpstr>
      <vt:lpstr>1 KINGS 18:17-21</vt:lpstr>
      <vt:lpstr>LUKE 10:38-42</vt:lpstr>
      <vt:lpstr>LUKE 10:38-42</vt:lpstr>
      <vt:lpstr>LUKE 10:38-42</vt:lpstr>
      <vt:lpstr>LUKE 10:38-42</vt:lpstr>
      <vt:lpstr>LUKE 10:38-42</vt:lpstr>
      <vt:lpstr>CONCLUSION</vt:lpstr>
      <vt:lpstr>CONCLUSION</vt:lpstr>
      <vt:lpstr>Slide 42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Frank Caldwell</dc:creator>
  <cp:lastModifiedBy>Frank Caldwell</cp:lastModifiedBy>
  <cp:revision>110</cp:revision>
  <dcterms:created xsi:type="dcterms:W3CDTF">2014-09-12T17:24:29Z</dcterms:created>
  <dcterms:modified xsi:type="dcterms:W3CDTF">2019-06-28T04:49:30Z</dcterms:modified>
</cp:coreProperties>
</file>