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9AA61F-5657-4BB3-8FE2-44EB391F8956}" v="3544" dt="2020-02-24T00:24:37.6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8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909AA61F-5657-4BB3-8FE2-44EB391F8956}"/>
    <pc:docChg chg="custSel addSld delSld modSld">
      <pc:chgData name="Thomas Thornhill" userId="4b94b3c8d6c07379" providerId="LiveId" clId="{909AA61F-5657-4BB3-8FE2-44EB391F8956}" dt="2020-02-24T00:24:37.649" v="3684" actId="20577"/>
      <pc:docMkLst>
        <pc:docMk/>
      </pc:docMkLst>
      <pc:sldChg chg="del">
        <pc:chgData name="Thomas Thornhill" userId="4b94b3c8d6c07379" providerId="LiveId" clId="{909AA61F-5657-4BB3-8FE2-44EB391F8956}" dt="2020-02-24T00:19:49.653" v="3574" actId="47"/>
        <pc:sldMkLst>
          <pc:docMk/>
          <pc:sldMk cId="3743528175" sldId="260"/>
        </pc:sldMkLst>
      </pc:sldChg>
      <pc:sldChg chg="modSp modAnim">
        <pc:chgData name="Thomas Thornhill" userId="4b94b3c8d6c07379" providerId="LiveId" clId="{909AA61F-5657-4BB3-8FE2-44EB391F8956}" dt="2020-02-24T00:24:37.649" v="3684" actId="20577"/>
        <pc:sldMkLst>
          <pc:docMk/>
          <pc:sldMk cId="1405483902" sldId="261"/>
        </pc:sldMkLst>
        <pc:spChg chg="mod">
          <ac:chgData name="Thomas Thornhill" userId="4b94b3c8d6c07379" providerId="LiveId" clId="{909AA61F-5657-4BB3-8FE2-44EB391F8956}" dt="2020-02-24T00:24:37.649" v="3684" actId="20577"/>
          <ac:spMkLst>
            <pc:docMk/>
            <pc:sldMk cId="1405483902" sldId="261"/>
            <ac:spMk id="7" creationId="{00000000-0000-0000-0000-000000000000}"/>
          </ac:spMkLst>
        </pc:spChg>
      </pc:sldChg>
      <pc:sldChg chg="del">
        <pc:chgData name="Thomas Thornhill" userId="4b94b3c8d6c07379" providerId="LiveId" clId="{909AA61F-5657-4BB3-8FE2-44EB391F8956}" dt="2020-02-24T00:19:51.155" v="3575" actId="47"/>
        <pc:sldMkLst>
          <pc:docMk/>
          <pc:sldMk cId="544258191" sldId="263"/>
        </pc:sldMkLst>
      </pc:sldChg>
      <pc:sldChg chg="modSp">
        <pc:chgData name="Thomas Thornhill" userId="4b94b3c8d6c07379" providerId="LiveId" clId="{909AA61F-5657-4BB3-8FE2-44EB391F8956}" dt="2020-02-23T23:38:37.789" v="215" actId="207"/>
        <pc:sldMkLst>
          <pc:docMk/>
          <pc:sldMk cId="1590909782" sldId="264"/>
        </pc:sldMkLst>
        <pc:spChg chg="mod">
          <ac:chgData name="Thomas Thornhill" userId="4b94b3c8d6c07379" providerId="LiveId" clId="{909AA61F-5657-4BB3-8FE2-44EB391F8956}" dt="2020-02-23T23:38:37.789" v="215" actId="207"/>
          <ac:spMkLst>
            <pc:docMk/>
            <pc:sldMk cId="1590909782" sldId="264"/>
            <ac:spMk id="6" creationId="{00000000-0000-0000-0000-000000000000}"/>
          </ac:spMkLst>
        </pc:spChg>
      </pc:sldChg>
      <pc:sldChg chg="modSp add modAnim">
        <pc:chgData name="Thomas Thornhill" userId="4b94b3c8d6c07379" providerId="LiveId" clId="{909AA61F-5657-4BB3-8FE2-44EB391F8956}" dt="2020-02-23T23:38:33.534" v="214" actId="207"/>
        <pc:sldMkLst>
          <pc:docMk/>
          <pc:sldMk cId="456183743" sldId="265"/>
        </pc:sldMkLst>
        <pc:spChg chg="mod">
          <ac:chgData name="Thomas Thornhill" userId="4b94b3c8d6c07379" providerId="LiveId" clId="{909AA61F-5657-4BB3-8FE2-44EB391F8956}" dt="2020-02-23T23:38:33.534" v="214" actId="207"/>
          <ac:spMkLst>
            <pc:docMk/>
            <pc:sldMk cId="456183743" sldId="265"/>
            <ac:spMk id="6" creationId="{00000000-0000-0000-0000-000000000000}"/>
          </ac:spMkLst>
        </pc:spChg>
      </pc:sldChg>
      <pc:sldChg chg="modSp add modAnim">
        <pc:chgData name="Thomas Thornhill" userId="4b94b3c8d6c07379" providerId="LiveId" clId="{909AA61F-5657-4BB3-8FE2-44EB391F8956}" dt="2020-02-23T23:39:49.569" v="378" actId="207"/>
        <pc:sldMkLst>
          <pc:docMk/>
          <pc:sldMk cId="2936578660" sldId="266"/>
        </pc:sldMkLst>
        <pc:spChg chg="mod">
          <ac:chgData name="Thomas Thornhill" userId="4b94b3c8d6c07379" providerId="LiveId" clId="{909AA61F-5657-4BB3-8FE2-44EB391F8956}" dt="2020-02-23T23:39:49.569" v="378" actId="207"/>
          <ac:spMkLst>
            <pc:docMk/>
            <pc:sldMk cId="2936578660" sldId="266"/>
            <ac:spMk id="6" creationId="{00000000-0000-0000-0000-000000000000}"/>
          </ac:spMkLst>
        </pc:spChg>
      </pc:sldChg>
      <pc:sldChg chg="modSp add modAnim">
        <pc:chgData name="Thomas Thornhill" userId="4b94b3c8d6c07379" providerId="LiveId" clId="{909AA61F-5657-4BB3-8FE2-44EB391F8956}" dt="2020-02-23T23:46:30.235" v="657" actId="20577"/>
        <pc:sldMkLst>
          <pc:docMk/>
          <pc:sldMk cId="914389237" sldId="267"/>
        </pc:sldMkLst>
        <pc:spChg chg="mod">
          <ac:chgData name="Thomas Thornhill" userId="4b94b3c8d6c07379" providerId="LiveId" clId="{909AA61F-5657-4BB3-8FE2-44EB391F8956}" dt="2020-02-23T23:46:30.235" v="657" actId="20577"/>
          <ac:spMkLst>
            <pc:docMk/>
            <pc:sldMk cId="914389237" sldId="267"/>
            <ac:spMk id="6" creationId="{00000000-0000-0000-0000-000000000000}"/>
          </ac:spMkLst>
        </pc:spChg>
      </pc:sldChg>
      <pc:sldChg chg="modSp add modAnim">
        <pc:chgData name="Thomas Thornhill" userId="4b94b3c8d6c07379" providerId="LiveId" clId="{909AA61F-5657-4BB3-8FE2-44EB391F8956}" dt="2020-02-23T23:48:01.153" v="846" actId="20577"/>
        <pc:sldMkLst>
          <pc:docMk/>
          <pc:sldMk cId="1158373246" sldId="268"/>
        </pc:sldMkLst>
        <pc:spChg chg="mod">
          <ac:chgData name="Thomas Thornhill" userId="4b94b3c8d6c07379" providerId="LiveId" clId="{909AA61F-5657-4BB3-8FE2-44EB391F8956}" dt="2020-02-23T23:48:01.153" v="846" actId="20577"/>
          <ac:spMkLst>
            <pc:docMk/>
            <pc:sldMk cId="1158373246" sldId="268"/>
            <ac:spMk id="6" creationId="{00000000-0000-0000-0000-000000000000}"/>
          </ac:spMkLst>
        </pc:spChg>
        <pc:spChg chg="mod">
          <ac:chgData name="Thomas Thornhill" userId="4b94b3c8d6c07379" providerId="LiveId" clId="{909AA61F-5657-4BB3-8FE2-44EB391F8956}" dt="2020-02-23T23:46:53.385" v="690" actId="14100"/>
          <ac:spMkLst>
            <pc:docMk/>
            <pc:sldMk cId="1158373246" sldId="268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909AA61F-5657-4BB3-8FE2-44EB391F8956}" dt="2020-02-23T23:50:14.737" v="1127" actId="20577"/>
        <pc:sldMkLst>
          <pc:docMk/>
          <pc:sldMk cId="2948444997" sldId="269"/>
        </pc:sldMkLst>
        <pc:spChg chg="mod">
          <ac:chgData name="Thomas Thornhill" userId="4b94b3c8d6c07379" providerId="LiveId" clId="{909AA61F-5657-4BB3-8FE2-44EB391F8956}" dt="2020-02-23T23:50:14.737" v="1127" actId="20577"/>
          <ac:spMkLst>
            <pc:docMk/>
            <pc:sldMk cId="2948444997" sldId="269"/>
            <ac:spMk id="6" creationId="{00000000-0000-0000-0000-000000000000}"/>
          </ac:spMkLst>
        </pc:spChg>
      </pc:sldChg>
      <pc:sldChg chg="modSp add modAnim">
        <pc:chgData name="Thomas Thornhill" userId="4b94b3c8d6c07379" providerId="LiveId" clId="{909AA61F-5657-4BB3-8FE2-44EB391F8956}" dt="2020-02-23T23:52:49.488" v="1380" actId="6549"/>
        <pc:sldMkLst>
          <pc:docMk/>
          <pc:sldMk cId="2862866954" sldId="270"/>
        </pc:sldMkLst>
        <pc:spChg chg="mod">
          <ac:chgData name="Thomas Thornhill" userId="4b94b3c8d6c07379" providerId="LiveId" clId="{909AA61F-5657-4BB3-8FE2-44EB391F8956}" dt="2020-02-23T23:52:49.488" v="1380" actId="6549"/>
          <ac:spMkLst>
            <pc:docMk/>
            <pc:sldMk cId="2862866954" sldId="270"/>
            <ac:spMk id="6" creationId="{00000000-0000-0000-0000-000000000000}"/>
          </ac:spMkLst>
        </pc:spChg>
      </pc:sldChg>
      <pc:sldChg chg="modSp add modAnim">
        <pc:chgData name="Thomas Thornhill" userId="4b94b3c8d6c07379" providerId="LiveId" clId="{909AA61F-5657-4BB3-8FE2-44EB391F8956}" dt="2020-02-23T23:54:44.680" v="1580" actId="20577"/>
        <pc:sldMkLst>
          <pc:docMk/>
          <pc:sldMk cId="4067893795" sldId="271"/>
        </pc:sldMkLst>
        <pc:spChg chg="mod">
          <ac:chgData name="Thomas Thornhill" userId="4b94b3c8d6c07379" providerId="LiveId" clId="{909AA61F-5657-4BB3-8FE2-44EB391F8956}" dt="2020-02-23T23:54:44.680" v="1580" actId="20577"/>
          <ac:spMkLst>
            <pc:docMk/>
            <pc:sldMk cId="4067893795" sldId="271"/>
            <ac:spMk id="6" creationId="{00000000-0000-0000-0000-000000000000}"/>
          </ac:spMkLst>
        </pc:spChg>
      </pc:sldChg>
      <pc:sldChg chg="modSp add modAnim">
        <pc:chgData name="Thomas Thornhill" userId="4b94b3c8d6c07379" providerId="LiveId" clId="{909AA61F-5657-4BB3-8FE2-44EB391F8956}" dt="2020-02-23T23:59:24.551" v="1959" actId="207"/>
        <pc:sldMkLst>
          <pc:docMk/>
          <pc:sldMk cId="1819785440" sldId="272"/>
        </pc:sldMkLst>
        <pc:spChg chg="mod">
          <ac:chgData name="Thomas Thornhill" userId="4b94b3c8d6c07379" providerId="LiveId" clId="{909AA61F-5657-4BB3-8FE2-44EB391F8956}" dt="2020-02-23T23:59:24.551" v="1959" actId="207"/>
          <ac:spMkLst>
            <pc:docMk/>
            <pc:sldMk cId="1819785440" sldId="272"/>
            <ac:spMk id="6" creationId="{00000000-0000-0000-0000-000000000000}"/>
          </ac:spMkLst>
        </pc:spChg>
      </pc:sldChg>
      <pc:sldChg chg="modSp add del modAnim">
        <pc:chgData name="Thomas Thornhill" userId="4b94b3c8d6c07379" providerId="LiveId" clId="{909AA61F-5657-4BB3-8FE2-44EB391F8956}" dt="2020-02-24T00:01:33.744" v="2101" actId="47"/>
        <pc:sldMkLst>
          <pc:docMk/>
          <pc:sldMk cId="792618875" sldId="273"/>
        </pc:sldMkLst>
        <pc:spChg chg="mod">
          <ac:chgData name="Thomas Thornhill" userId="4b94b3c8d6c07379" providerId="LiveId" clId="{909AA61F-5657-4BB3-8FE2-44EB391F8956}" dt="2020-02-24T00:01:31.021" v="2100" actId="20577"/>
          <ac:spMkLst>
            <pc:docMk/>
            <pc:sldMk cId="792618875" sldId="273"/>
            <ac:spMk id="6" creationId="{00000000-0000-0000-0000-000000000000}"/>
          </ac:spMkLst>
        </pc:spChg>
      </pc:sldChg>
      <pc:sldChg chg="modSp add modAnim">
        <pc:chgData name="Thomas Thornhill" userId="4b94b3c8d6c07379" providerId="LiveId" clId="{909AA61F-5657-4BB3-8FE2-44EB391F8956}" dt="2020-02-24T00:04:32.581" v="2374" actId="20577"/>
        <pc:sldMkLst>
          <pc:docMk/>
          <pc:sldMk cId="2150811485" sldId="273"/>
        </pc:sldMkLst>
        <pc:spChg chg="mod">
          <ac:chgData name="Thomas Thornhill" userId="4b94b3c8d6c07379" providerId="LiveId" clId="{909AA61F-5657-4BB3-8FE2-44EB391F8956}" dt="2020-02-24T00:04:32.581" v="2374" actId="20577"/>
          <ac:spMkLst>
            <pc:docMk/>
            <pc:sldMk cId="2150811485" sldId="273"/>
            <ac:spMk id="6" creationId="{00000000-0000-0000-0000-000000000000}"/>
          </ac:spMkLst>
        </pc:spChg>
      </pc:sldChg>
      <pc:sldChg chg="modSp add modAnim">
        <pc:chgData name="Thomas Thornhill" userId="4b94b3c8d6c07379" providerId="LiveId" clId="{909AA61F-5657-4BB3-8FE2-44EB391F8956}" dt="2020-02-24T00:06:49.582" v="2623" actId="207"/>
        <pc:sldMkLst>
          <pc:docMk/>
          <pc:sldMk cId="232500319" sldId="274"/>
        </pc:sldMkLst>
        <pc:spChg chg="mod">
          <ac:chgData name="Thomas Thornhill" userId="4b94b3c8d6c07379" providerId="LiveId" clId="{909AA61F-5657-4BB3-8FE2-44EB391F8956}" dt="2020-02-24T00:06:49.582" v="2623" actId="207"/>
          <ac:spMkLst>
            <pc:docMk/>
            <pc:sldMk cId="232500319" sldId="274"/>
            <ac:spMk id="6" creationId="{00000000-0000-0000-0000-000000000000}"/>
          </ac:spMkLst>
        </pc:spChg>
      </pc:sldChg>
      <pc:sldChg chg="modSp add modAnim">
        <pc:chgData name="Thomas Thornhill" userId="4b94b3c8d6c07379" providerId="LiveId" clId="{909AA61F-5657-4BB3-8FE2-44EB391F8956}" dt="2020-02-24T00:10:01.558" v="2904" actId="207"/>
        <pc:sldMkLst>
          <pc:docMk/>
          <pc:sldMk cId="3837421551" sldId="275"/>
        </pc:sldMkLst>
        <pc:spChg chg="mod">
          <ac:chgData name="Thomas Thornhill" userId="4b94b3c8d6c07379" providerId="LiveId" clId="{909AA61F-5657-4BB3-8FE2-44EB391F8956}" dt="2020-02-24T00:10:01.558" v="2904" actId="207"/>
          <ac:spMkLst>
            <pc:docMk/>
            <pc:sldMk cId="3837421551" sldId="275"/>
            <ac:spMk id="6" creationId="{00000000-0000-0000-0000-000000000000}"/>
          </ac:spMkLst>
        </pc:spChg>
      </pc:sldChg>
      <pc:sldChg chg="modSp add modAnim">
        <pc:chgData name="Thomas Thornhill" userId="4b94b3c8d6c07379" providerId="LiveId" clId="{909AA61F-5657-4BB3-8FE2-44EB391F8956}" dt="2020-02-24T00:13:27.512" v="3049" actId="20577"/>
        <pc:sldMkLst>
          <pc:docMk/>
          <pc:sldMk cId="185155443" sldId="276"/>
        </pc:sldMkLst>
        <pc:spChg chg="mod">
          <ac:chgData name="Thomas Thornhill" userId="4b94b3c8d6c07379" providerId="LiveId" clId="{909AA61F-5657-4BB3-8FE2-44EB391F8956}" dt="2020-02-24T00:13:27.512" v="3049" actId="20577"/>
          <ac:spMkLst>
            <pc:docMk/>
            <pc:sldMk cId="185155443" sldId="276"/>
            <ac:spMk id="6" creationId="{00000000-0000-0000-0000-000000000000}"/>
          </ac:spMkLst>
        </pc:spChg>
      </pc:sldChg>
      <pc:sldChg chg="modSp add modAnim">
        <pc:chgData name="Thomas Thornhill" userId="4b94b3c8d6c07379" providerId="LiveId" clId="{909AA61F-5657-4BB3-8FE2-44EB391F8956}" dt="2020-02-24T00:16:09.726" v="3317" actId="108"/>
        <pc:sldMkLst>
          <pc:docMk/>
          <pc:sldMk cId="3305952689" sldId="277"/>
        </pc:sldMkLst>
        <pc:spChg chg="mod">
          <ac:chgData name="Thomas Thornhill" userId="4b94b3c8d6c07379" providerId="LiveId" clId="{909AA61F-5657-4BB3-8FE2-44EB391F8956}" dt="2020-02-24T00:16:09.726" v="3317" actId="108"/>
          <ac:spMkLst>
            <pc:docMk/>
            <pc:sldMk cId="3305952689" sldId="277"/>
            <ac:spMk id="6" creationId="{00000000-0000-0000-0000-000000000000}"/>
          </ac:spMkLst>
        </pc:spChg>
      </pc:sldChg>
      <pc:sldChg chg="modSp add modAnim">
        <pc:chgData name="Thomas Thornhill" userId="4b94b3c8d6c07379" providerId="LiveId" clId="{909AA61F-5657-4BB3-8FE2-44EB391F8956}" dt="2020-02-24T00:19:28.501" v="3573" actId="20577"/>
        <pc:sldMkLst>
          <pc:docMk/>
          <pc:sldMk cId="1746714037" sldId="278"/>
        </pc:sldMkLst>
        <pc:spChg chg="mod">
          <ac:chgData name="Thomas Thornhill" userId="4b94b3c8d6c07379" providerId="LiveId" clId="{909AA61F-5657-4BB3-8FE2-44EB391F8956}" dt="2020-02-24T00:19:28.501" v="3573" actId="20577"/>
          <ac:spMkLst>
            <pc:docMk/>
            <pc:sldMk cId="1746714037" sldId="278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013568" y="4508115"/>
            <a:ext cx="6063583" cy="43438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013568" y="4508115"/>
            <a:ext cx="6063583" cy="43438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3392" y="3295273"/>
            <a:ext cx="7916982" cy="1121308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5303" y="978871"/>
            <a:ext cx="8644029" cy="564600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5303" y="978871"/>
            <a:ext cx="8644029" cy="564600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5303" y="978871"/>
            <a:ext cx="8644029" cy="564600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7625" y="148282"/>
            <a:ext cx="4275700" cy="58400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392" y="3552388"/>
            <a:ext cx="8436422" cy="1121308"/>
          </a:xfrm>
        </p:spPr>
        <p:txBody>
          <a:bodyPr>
            <a:noAutofit/>
          </a:bodyPr>
          <a:lstStyle/>
          <a:p>
            <a:r>
              <a:rPr lang="en-US" sz="6000" dirty="0">
                <a:latin typeface="Arial Black" panose="020B0A04020102020204" pitchFamily="34" charset="0"/>
                <a:cs typeface="Helvetica" panose="020B0604020202020204" pitchFamily="34" charset="0"/>
              </a:rPr>
              <a:t>Is Gambling a Sin?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F2CC89-5282-412C-9121-80B30C68B032}"/>
              </a:ext>
            </a:extLst>
          </p:cNvPr>
          <p:cNvSpPr txBox="1"/>
          <p:nvPr/>
        </p:nvSpPr>
        <p:spPr>
          <a:xfrm>
            <a:off x="4802819" y="5965795"/>
            <a:ext cx="4216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FFFF00"/>
                </a:solidFill>
              </a:rPr>
              <a:t>Issues of Morality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6532" y="843379"/>
            <a:ext cx="8886548" cy="5743851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C000"/>
                </a:solidFill>
              </a:rPr>
              <a:t>Greed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The selfish pursuit of gain.  The greedy desire to have more for themselves and less for others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Timothy 6:9-10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Timothy 6:17-18, </a:t>
            </a:r>
            <a:r>
              <a:rPr lang="en-US" sz="4000" dirty="0">
                <a:solidFill>
                  <a:schemeClr val="tx1"/>
                </a:solidFill>
              </a:rPr>
              <a:t>Is gambling “uncertain riches”?  (Clarify!)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-8877"/>
            <a:ext cx="6533965" cy="701931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4000" dirty="0"/>
              <a:t>Should Christians Gamble?</a:t>
            </a:r>
          </a:p>
        </p:txBody>
      </p:sp>
    </p:spTree>
    <p:extLst>
      <p:ext uri="{BB962C8B-B14F-4D97-AF65-F5344CB8AC3E}">
        <p14:creationId xmlns:p14="http://schemas.microsoft.com/office/powerpoint/2010/main" val="406789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6532" y="843379"/>
            <a:ext cx="8886548" cy="5743851"/>
          </a:xfrm>
        </p:spPr>
        <p:txBody>
          <a:bodyPr anchor="t">
            <a:normAutofit fontScale="9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C000"/>
                </a:solidFill>
              </a:rPr>
              <a:t>It is poor stewardship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We are to be wise stewards with our resources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Peter 4:10-11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Corinthians 4:2, </a:t>
            </a:r>
            <a:r>
              <a:rPr lang="en-US" sz="4000" dirty="0">
                <a:solidFill>
                  <a:schemeClr val="tx1"/>
                </a:solidFill>
              </a:rPr>
              <a:t>faithful stewards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Gambling often involves failures to fulfill responsibilities to family, job, obligations, etc.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2D050"/>
                </a:solidFill>
              </a:rPr>
              <a:t>The success of the gambling industry is dependent on you losing!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-8877"/>
            <a:ext cx="6533965" cy="701931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4000" dirty="0"/>
              <a:t>Should Christians Gamble?</a:t>
            </a:r>
          </a:p>
        </p:txBody>
      </p:sp>
    </p:spTree>
    <p:extLst>
      <p:ext uri="{BB962C8B-B14F-4D97-AF65-F5344CB8AC3E}">
        <p14:creationId xmlns:p14="http://schemas.microsoft.com/office/powerpoint/2010/main" val="181978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6532" y="843379"/>
            <a:ext cx="8886548" cy="5743851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C000"/>
                </a:solidFill>
              </a:rPr>
              <a:t>The “golden rule”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Matthew 7:12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Philippians 2:3-4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The premise of gambling is to put up stakes with the hopes that you win and others lose!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Your gain is their misfortune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and vice-versa.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-8877"/>
            <a:ext cx="6533965" cy="701931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4000" dirty="0"/>
              <a:t>Should Christians Gamble?</a:t>
            </a:r>
          </a:p>
        </p:txBody>
      </p:sp>
    </p:spTree>
    <p:extLst>
      <p:ext uri="{BB962C8B-B14F-4D97-AF65-F5344CB8AC3E}">
        <p14:creationId xmlns:p14="http://schemas.microsoft.com/office/powerpoint/2010/main" val="215081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6532" y="843379"/>
            <a:ext cx="8886548" cy="5743851"/>
          </a:xfrm>
        </p:spPr>
        <p:txBody>
          <a:bodyPr anchor="t">
            <a:normAutofit fontScale="9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C000"/>
                </a:solidFill>
              </a:rPr>
              <a:t>It is NOT loving your neighbor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Romans 13:8-10, Matthew 22:39, etc.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It is proven harmful to society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Teens become addicted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Family problems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Debt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Suicide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2D050"/>
                </a:solidFill>
              </a:rPr>
              <a:t>You may say you don’t have a problem, but how much of the till is the result of problems of others?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-8877"/>
            <a:ext cx="6533965" cy="701931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4000" dirty="0"/>
              <a:t>Should Christians Gamble?</a:t>
            </a:r>
          </a:p>
        </p:txBody>
      </p:sp>
    </p:spTree>
    <p:extLst>
      <p:ext uri="{BB962C8B-B14F-4D97-AF65-F5344CB8AC3E}">
        <p14:creationId xmlns:p14="http://schemas.microsoft.com/office/powerpoint/2010/main" val="23250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6532" y="843379"/>
            <a:ext cx="8886548" cy="5743851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C000"/>
                </a:solidFill>
              </a:rPr>
              <a:t>It is NOT loving your neighbor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Galatians 5:19-21, etc. - </a:t>
            </a:r>
            <a:r>
              <a:rPr lang="en-US" sz="4000" dirty="0">
                <a:solidFill>
                  <a:schemeClr val="tx1"/>
                </a:solidFill>
              </a:rPr>
              <a:t>Associated with other works of the flesh – alcohol, prostitution, rank materialism, immodesty, smoking, etc.   Why is Las Vegas PROUDLY called “sin city”?</a:t>
            </a:r>
            <a:endParaRPr lang="en-US" sz="4000" dirty="0">
              <a:solidFill>
                <a:srgbClr val="92D05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It often leads to crimes and desperation.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-8877"/>
            <a:ext cx="6533965" cy="701931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4000" dirty="0"/>
              <a:t>Should Christians Gamble?</a:t>
            </a:r>
          </a:p>
        </p:txBody>
      </p:sp>
    </p:spTree>
    <p:extLst>
      <p:ext uri="{BB962C8B-B14F-4D97-AF65-F5344CB8AC3E}">
        <p14:creationId xmlns:p14="http://schemas.microsoft.com/office/powerpoint/2010/main" val="383742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6532" y="843379"/>
            <a:ext cx="8886548" cy="5743851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C000"/>
                </a:solidFill>
              </a:rPr>
              <a:t>It can be addictive behavior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Corinthians 6:12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“Gambler’s anonymous”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Warning labels on lottery tickets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-8877"/>
            <a:ext cx="6533965" cy="701931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4000" dirty="0"/>
              <a:t>Should Christians Gamble?</a:t>
            </a:r>
          </a:p>
        </p:txBody>
      </p:sp>
    </p:spTree>
    <p:extLst>
      <p:ext uri="{BB962C8B-B14F-4D97-AF65-F5344CB8AC3E}">
        <p14:creationId xmlns:p14="http://schemas.microsoft.com/office/powerpoint/2010/main" val="18515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6532" y="843379"/>
            <a:ext cx="8886548" cy="5743851"/>
          </a:xfrm>
        </p:spPr>
        <p:txBody>
          <a:bodyPr anchor="t">
            <a:normAutofit fontScale="925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C000"/>
                </a:solidFill>
              </a:rPr>
              <a:t>It can affect your influence on others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Corinthians 15:33, </a:t>
            </a:r>
            <a:r>
              <a:rPr lang="en-US" sz="4000" dirty="0">
                <a:solidFill>
                  <a:schemeClr val="tx1"/>
                </a:solidFill>
              </a:rPr>
              <a:t>evil company corrupts good habits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Are we letting our light shine at the casino or buying lottery tickets?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Will your conduct cause others to stumble? Cf.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Corinthians 8:12-13, Romans 14:15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-8877"/>
            <a:ext cx="6533965" cy="701931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4000" dirty="0"/>
              <a:t>Should Christians Gamble?</a:t>
            </a:r>
          </a:p>
        </p:txBody>
      </p:sp>
    </p:spTree>
    <p:extLst>
      <p:ext uri="{BB962C8B-B14F-4D97-AF65-F5344CB8AC3E}">
        <p14:creationId xmlns:p14="http://schemas.microsoft.com/office/powerpoint/2010/main" val="3305952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6532" y="843379"/>
            <a:ext cx="8886548" cy="5743851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C000"/>
                </a:solidFill>
              </a:rPr>
              <a:t>What about the lottery, charity raffles, etc.?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We must consider the </a:t>
            </a:r>
            <a:r>
              <a:rPr lang="en-US" sz="4000" b="1" dirty="0">
                <a:solidFill>
                  <a:srgbClr val="FFFF00"/>
                </a:solidFill>
              </a:rPr>
              <a:t>principles</a:t>
            </a:r>
            <a:r>
              <a:rPr lang="en-US" sz="4000" dirty="0">
                <a:solidFill>
                  <a:schemeClr val="tx1"/>
                </a:solidFill>
              </a:rPr>
              <a:t> – if gambling in a casino is wrong, it is wrong anywhere!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The lottery is throwing money away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Charity raffles – why not just donate ALL the money?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-8877"/>
            <a:ext cx="6533965" cy="701931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4000" dirty="0"/>
              <a:t>Should Christians Gamble?</a:t>
            </a:r>
          </a:p>
        </p:txBody>
      </p:sp>
    </p:spTree>
    <p:extLst>
      <p:ext uri="{BB962C8B-B14F-4D97-AF65-F5344CB8AC3E}">
        <p14:creationId xmlns:p14="http://schemas.microsoft.com/office/powerpoint/2010/main" val="1746714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When I gamble, am I showing God as </a:t>
            </a:r>
            <a:r>
              <a:rPr lang="en-US" sz="5400" b="1">
                <a:solidFill>
                  <a:srgbClr val="FFFF00"/>
                </a:solidFill>
              </a:rPr>
              <a:t>my priority?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6532" y="843379"/>
            <a:ext cx="8886548" cy="5743851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Engaging in a game of chance with stakes involved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Compulsive gambling – a psychological disorder characterized by a persistent inability to resist the impulse to gamble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-8877"/>
            <a:ext cx="4559855" cy="701931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4000" dirty="0"/>
              <a:t>What is gambling?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6532" y="843379"/>
            <a:ext cx="8886548" cy="5743851"/>
          </a:xfrm>
        </p:spPr>
        <p:txBody>
          <a:bodyPr anchor="t">
            <a:normAutofit fontScale="925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C000"/>
                </a:solidFill>
              </a:rPr>
              <a:t>Legally, the criteria for something to be considered gambling: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Chance (risk) – a device whose outcome is primarily pure chance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Consideration (wager) – 2 or more parties wager against each other with something of value.  Irreversible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A prize – winners and losers. 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“Lack of fair compensation”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-8877"/>
            <a:ext cx="4559855" cy="701931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4000" dirty="0"/>
              <a:t>What is gambling?</a:t>
            </a:r>
          </a:p>
        </p:txBody>
      </p:sp>
    </p:spTree>
    <p:extLst>
      <p:ext uri="{BB962C8B-B14F-4D97-AF65-F5344CB8AC3E}">
        <p14:creationId xmlns:p14="http://schemas.microsoft.com/office/powerpoint/2010/main" val="159090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6532" y="843379"/>
            <a:ext cx="8886548" cy="5743851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C000"/>
                </a:solidFill>
              </a:rPr>
              <a:t>Gambling is NOT (by definition):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Simple risk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Paying a fee to enter a contest with prizes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Random drawing to determine order, etc. (cf.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Joshua 14</a:t>
            </a:r>
            <a:r>
              <a:rPr lang="en-US" sz="4000" dirty="0">
                <a:solidFill>
                  <a:schemeClr val="tx1"/>
                </a:solidFill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Investments or inheritance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Insurance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-8877"/>
            <a:ext cx="4559855" cy="701931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4000" dirty="0"/>
              <a:t>What is gambling?</a:t>
            </a:r>
          </a:p>
        </p:txBody>
      </p:sp>
    </p:spTree>
    <p:extLst>
      <p:ext uri="{BB962C8B-B14F-4D97-AF65-F5344CB8AC3E}">
        <p14:creationId xmlns:p14="http://schemas.microsoft.com/office/powerpoint/2010/main" val="45618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6532" y="843379"/>
            <a:ext cx="8886548" cy="5743851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C000"/>
                </a:solidFill>
              </a:rPr>
              <a:t>Gambling in the Bible: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John 19:23-24</a:t>
            </a:r>
            <a:r>
              <a:rPr lang="en-US" sz="4000" dirty="0">
                <a:solidFill>
                  <a:schemeClr val="tx1"/>
                </a:solidFill>
              </a:rPr>
              <a:t>, casting lots for the tunic of Jesus.  If divided, each part was of equal value.  They “wagered” their part in a “winner take all” contest.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-8877"/>
            <a:ext cx="4559855" cy="701931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4000" dirty="0"/>
              <a:t>What is gambling?</a:t>
            </a:r>
          </a:p>
        </p:txBody>
      </p:sp>
    </p:spTree>
    <p:extLst>
      <p:ext uri="{BB962C8B-B14F-4D97-AF65-F5344CB8AC3E}">
        <p14:creationId xmlns:p14="http://schemas.microsoft.com/office/powerpoint/2010/main" val="293657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6532" y="843379"/>
            <a:ext cx="8886548" cy="5743851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C000"/>
                </a:solidFill>
              </a:rPr>
              <a:t>Gambling, a major concern: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2018, US gambling revenues equaled $181 BILLION!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Annual cost of gambling in US - $17 Billion (crime, addiction, bankruptcy, etc.)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40% of problem gambles began before age 17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15% of Americans gamble at least once per week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-8877"/>
            <a:ext cx="4559855" cy="701931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4000" dirty="0"/>
              <a:t>What is gambling?</a:t>
            </a:r>
          </a:p>
        </p:txBody>
      </p:sp>
    </p:spTree>
    <p:extLst>
      <p:ext uri="{BB962C8B-B14F-4D97-AF65-F5344CB8AC3E}">
        <p14:creationId xmlns:p14="http://schemas.microsoft.com/office/powerpoint/2010/main" val="91438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6532" y="843379"/>
            <a:ext cx="8886548" cy="5743851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The Bible nowhere says, “you shall not gamble”, but there are principles and passages to consider as we determine what we can and cannot do.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-8877"/>
            <a:ext cx="6533965" cy="701931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4000" dirty="0"/>
              <a:t>Should Christians Gamble?</a:t>
            </a:r>
          </a:p>
        </p:txBody>
      </p:sp>
    </p:spTree>
    <p:extLst>
      <p:ext uri="{BB962C8B-B14F-4D97-AF65-F5344CB8AC3E}">
        <p14:creationId xmlns:p14="http://schemas.microsoft.com/office/powerpoint/2010/main" val="1158373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6532" y="843379"/>
            <a:ext cx="8886548" cy="5743851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C000"/>
                </a:solidFill>
              </a:rPr>
              <a:t>Is it a legitimate gaining of revenue as prescribed in scripture?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Work or income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Timothy 5:18, Ephesians 4:28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Barter or exchange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Matthew 13:45-46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Gifts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Ephesians 4:28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Gambling fits in none of these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-8877"/>
            <a:ext cx="6533965" cy="701931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4000" dirty="0"/>
              <a:t>Should Christians Gamble?</a:t>
            </a:r>
          </a:p>
        </p:txBody>
      </p:sp>
    </p:spTree>
    <p:extLst>
      <p:ext uri="{BB962C8B-B14F-4D97-AF65-F5344CB8AC3E}">
        <p14:creationId xmlns:p14="http://schemas.microsoft.com/office/powerpoint/2010/main" val="294844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6532" y="843379"/>
            <a:ext cx="8886548" cy="5743851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C000"/>
                </a:solidFill>
              </a:rPr>
              <a:t>Covetousness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A strong desire to acquire more material possessions, including what belongs to others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Colossians 3:5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Hebrews 13:5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Corinthians 6:9, </a:t>
            </a:r>
            <a:r>
              <a:rPr lang="en-US" sz="4000" dirty="0">
                <a:solidFill>
                  <a:schemeClr val="tx1"/>
                </a:solidFill>
              </a:rPr>
              <a:t>such will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not inherit the kingdom of God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-8877"/>
            <a:ext cx="6533965" cy="701931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4000" dirty="0"/>
              <a:t>Should Christians Gamble?</a:t>
            </a:r>
          </a:p>
        </p:txBody>
      </p:sp>
    </p:spTree>
    <p:extLst>
      <p:ext uri="{BB962C8B-B14F-4D97-AF65-F5344CB8AC3E}">
        <p14:creationId xmlns:p14="http://schemas.microsoft.com/office/powerpoint/2010/main" val="286286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132</TotalTime>
  <Words>737</Words>
  <Application>Microsoft Office PowerPoint</Application>
  <PresentationFormat>On-screen Show (4:3)</PresentationFormat>
  <Paragraphs>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Bookman Old Style</vt:lpstr>
      <vt:lpstr>Trebuchet MS</vt:lpstr>
      <vt:lpstr>Default</vt:lpstr>
      <vt:lpstr>Is Gambling a Sin?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25</cp:revision>
  <dcterms:created xsi:type="dcterms:W3CDTF">2014-03-26T14:03:34Z</dcterms:created>
  <dcterms:modified xsi:type="dcterms:W3CDTF">2020-02-24T00:24:44Z</dcterms:modified>
</cp:coreProperties>
</file>