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8"/>
  </p:notesMasterIdLst>
  <p:handoutMasterIdLst>
    <p:handoutMasterId r:id="rId39"/>
  </p:handoutMasterIdLst>
  <p:sldIdLst>
    <p:sldId id="257" r:id="rId2"/>
    <p:sldId id="409" r:id="rId3"/>
    <p:sldId id="459" r:id="rId4"/>
    <p:sldId id="460" r:id="rId5"/>
    <p:sldId id="461" r:id="rId6"/>
    <p:sldId id="463" r:id="rId7"/>
    <p:sldId id="464" r:id="rId8"/>
    <p:sldId id="466" r:id="rId9"/>
    <p:sldId id="467" r:id="rId10"/>
    <p:sldId id="465" r:id="rId11"/>
    <p:sldId id="490" r:id="rId12"/>
    <p:sldId id="448" r:id="rId13"/>
    <p:sldId id="482" r:id="rId14"/>
    <p:sldId id="483" r:id="rId15"/>
    <p:sldId id="485" r:id="rId16"/>
    <p:sldId id="486" r:id="rId17"/>
    <p:sldId id="491" r:id="rId18"/>
    <p:sldId id="487" r:id="rId19"/>
    <p:sldId id="488" r:id="rId20"/>
    <p:sldId id="489" r:id="rId21"/>
    <p:sldId id="493" r:id="rId22"/>
    <p:sldId id="494" r:id="rId23"/>
    <p:sldId id="492" r:id="rId24"/>
    <p:sldId id="495" r:id="rId25"/>
    <p:sldId id="496" r:id="rId26"/>
    <p:sldId id="497" r:id="rId27"/>
    <p:sldId id="499" r:id="rId28"/>
    <p:sldId id="500" r:id="rId29"/>
    <p:sldId id="503" r:id="rId30"/>
    <p:sldId id="504" r:id="rId31"/>
    <p:sldId id="502" r:id="rId32"/>
    <p:sldId id="507" r:id="rId33"/>
    <p:sldId id="440" r:id="rId34"/>
    <p:sldId id="508" r:id="rId35"/>
    <p:sldId id="510" r:id="rId36"/>
    <p:sldId id="408"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00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howOutlineIcons="0">
    <p:restoredLeft sz="15620"/>
    <p:restoredTop sz="94660"/>
  </p:normalViewPr>
  <p:slideViewPr>
    <p:cSldViewPr>
      <p:cViewPr varScale="1">
        <p:scale>
          <a:sx n="63" d="100"/>
          <a:sy n="63" d="100"/>
        </p:scale>
        <p:origin x="492" y="5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3000D5E-7A8C-4A2F-AE3C-379A12E5D2C6}" type="datetimeFigureOut">
              <a:rPr lang="en-US" smtClean="0"/>
              <a:pPr/>
              <a:t>3/22/2020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55223B5-6A39-43D6-A6B8-4791E9B3DC86}"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74962E-7E3D-48A7-ADB4-41264F0DBDBD}" type="datetimeFigureOut">
              <a:rPr lang="en-US" smtClean="0"/>
              <a:pPr/>
              <a:t>3/22/2020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B45367-C462-4352-8459-33FF20C3C02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8B45367-C462-4352-8459-33FF20C3C026}"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anose="020B0604020202020204" pitchFamily="34" charset="0"/>
              <a:buChar char="•"/>
            </a:pPr>
            <a:r>
              <a:rPr lang="en-US" b="1" dirty="0"/>
              <a:t>Generally, we make plans to address a need</a:t>
            </a:r>
          </a:p>
          <a:p>
            <a:pPr marL="171450" indent="-171450">
              <a:buFont typeface="Arial" panose="020B0604020202020204" pitchFamily="34" charset="0"/>
              <a:buChar char="•"/>
            </a:pPr>
            <a:r>
              <a:rPr lang="en-US" b="1" dirty="0"/>
              <a:t>Plans are created with specific steps that must be followed to ensure the successful execution of the plan.</a:t>
            </a:r>
          </a:p>
        </p:txBody>
      </p:sp>
      <p:sp>
        <p:nvSpPr>
          <p:cNvPr id="4" name="Slide Number Placeholder 3"/>
          <p:cNvSpPr>
            <a:spLocks noGrp="1"/>
          </p:cNvSpPr>
          <p:nvPr>
            <p:ph type="sldNum" sz="quarter" idx="10"/>
          </p:nvPr>
        </p:nvSpPr>
        <p:spPr/>
        <p:txBody>
          <a:bodyPr/>
          <a:lstStyle/>
          <a:p>
            <a:fld id="{18B45367-C462-4352-8459-33FF20C3C026}"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8B45367-C462-4352-8459-33FF20C3C026}"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anose="020B0604020202020204" pitchFamily="34" charset="0"/>
              <a:buChar char="•"/>
            </a:pPr>
            <a:r>
              <a:rPr lang="en-US" b="1" dirty="0"/>
              <a:t>1 Peter 3:20 – Eight souls [Noah and his family] were saved through water.</a:t>
            </a:r>
          </a:p>
        </p:txBody>
      </p:sp>
      <p:sp>
        <p:nvSpPr>
          <p:cNvPr id="4" name="Slide Number Placeholder 3"/>
          <p:cNvSpPr>
            <a:spLocks noGrp="1"/>
          </p:cNvSpPr>
          <p:nvPr>
            <p:ph type="sldNum" sz="quarter" idx="10"/>
          </p:nvPr>
        </p:nvSpPr>
        <p:spPr/>
        <p:txBody>
          <a:bodyPr/>
          <a:lstStyle/>
          <a:p>
            <a:fld id="{18B45367-C462-4352-8459-33FF20C3C026}"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b="1" dirty="0"/>
              <a:t>Adam &amp; Eve introduced sin</a:t>
            </a:r>
          </a:p>
          <a:p>
            <a:pPr>
              <a:buFont typeface="Arial" pitchFamily="34" charset="0"/>
              <a:buChar char="•"/>
            </a:pPr>
            <a:r>
              <a:rPr lang="en-US" b="1" dirty="0"/>
              <a:t>Things continued to go down hill (2 Tim 3:13)</a:t>
            </a:r>
          </a:p>
          <a:p>
            <a:pPr>
              <a:buFont typeface="Arial" pitchFamily="34" charset="0"/>
              <a:buChar char="•"/>
            </a:pPr>
            <a:r>
              <a:rPr lang="en-US" b="1" dirty="0"/>
              <a:t>Noah &amp; his family shined as lights [righteous conduct]</a:t>
            </a:r>
          </a:p>
          <a:p>
            <a:pPr>
              <a:buFont typeface="Arial" pitchFamily="34" charset="0"/>
              <a:buChar char="•"/>
            </a:pPr>
            <a:r>
              <a:rPr lang="en-US" b="1" dirty="0"/>
              <a:t>God designed a plan to save Noah &amp; at the same time destroy the wicked</a:t>
            </a:r>
          </a:p>
        </p:txBody>
      </p:sp>
      <p:sp>
        <p:nvSpPr>
          <p:cNvPr id="4" name="Slide Number Placeholder 3"/>
          <p:cNvSpPr>
            <a:spLocks noGrp="1"/>
          </p:cNvSpPr>
          <p:nvPr>
            <p:ph type="sldNum" sz="quarter" idx="10"/>
          </p:nvPr>
        </p:nvSpPr>
        <p:spPr/>
        <p:txBody>
          <a:bodyPr/>
          <a:lstStyle/>
          <a:p>
            <a:fld id="{18B45367-C462-4352-8459-33FF20C3C026}"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b="1" dirty="0"/>
              <a:t>The instructions to build the ark were very specific [had to be followed to the letter]</a:t>
            </a:r>
          </a:p>
        </p:txBody>
      </p:sp>
      <p:sp>
        <p:nvSpPr>
          <p:cNvPr id="4" name="Slide Number Placeholder 3"/>
          <p:cNvSpPr>
            <a:spLocks noGrp="1"/>
          </p:cNvSpPr>
          <p:nvPr>
            <p:ph type="sldNum" sz="quarter" idx="10"/>
          </p:nvPr>
        </p:nvSpPr>
        <p:spPr/>
        <p:txBody>
          <a:bodyPr/>
          <a:lstStyle/>
          <a:p>
            <a:fld id="{18B45367-C462-4352-8459-33FF20C3C026}"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b="1" dirty="0"/>
              <a:t>To omit </a:t>
            </a:r>
            <a:r>
              <a:rPr lang="en-US" b="1" u="sng" dirty="0"/>
              <a:t>any</a:t>
            </a:r>
            <a:r>
              <a:rPr lang="en-US" b="1" dirty="0"/>
              <a:t> step</a:t>
            </a:r>
            <a:r>
              <a:rPr lang="en-US" b="1" baseline="0" dirty="0"/>
              <a:t> God had outlined in His plan would have been disastrous</a:t>
            </a:r>
          </a:p>
          <a:p>
            <a:pPr>
              <a:buFont typeface="Arial" pitchFamily="34" charset="0"/>
              <a:buChar char="•"/>
            </a:pPr>
            <a:r>
              <a:rPr lang="en-US" b="1" dirty="0"/>
              <a:t>Noah</a:t>
            </a:r>
            <a:r>
              <a:rPr lang="en-US" b="1" baseline="0" dirty="0"/>
              <a:t> and his family</a:t>
            </a:r>
            <a:r>
              <a:rPr lang="en-US" b="1" dirty="0"/>
              <a:t> had </a:t>
            </a:r>
            <a:r>
              <a:rPr lang="en-US" b="1" u="sng" dirty="0"/>
              <a:t>an active role </a:t>
            </a:r>
            <a:r>
              <a:rPr lang="en-US" b="1" dirty="0"/>
              <a:t>in God’s “Plan of Salvation” [God did not do everything]</a:t>
            </a:r>
          </a:p>
          <a:p>
            <a:pPr>
              <a:buFont typeface="Arial" pitchFamily="34" charset="0"/>
              <a:buChar char="•"/>
            </a:pPr>
            <a:endParaRPr lang="en-US" b="1" dirty="0"/>
          </a:p>
        </p:txBody>
      </p:sp>
      <p:sp>
        <p:nvSpPr>
          <p:cNvPr id="4" name="Slide Number Placeholder 3"/>
          <p:cNvSpPr>
            <a:spLocks noGrp="1"/>
          </p:cNvSpPr>
          <p:nvPr>
            <p:ph type="sldNum" sz="quarter" idx="10"/>
          </p:nvPr>
        </p:nvSpPr>
        <p:spPr/>
        <p:txBody>
          <a:bodyPr/>
          <a:lstStyle/>
          <a:p>
            <a:fld id="{18B45367-C462-4352-8459-33FF20C3C026}"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b="1" dirty="0"/>
              <a:t>V20: Noah’s gratitude displaced [altar &amp; sacrifice]</a:t>
            </a:r>
          </a:p>
          <a:p>
            <a:pPr>
              <a:buFont typeface="Arial" pitchFamily="34" charset="0"/>
              <a:buChar char="•"/>
            </a:pPr>
            <a:r>
              <a:rPr lang="en-US" b="1" dirty="0"/>
              <a:t>Thus we see the culmination of God’s plan</a:t>
            </a:r>
          </a:p>
          <a:p>
            <a:pPr>
              <a:buFont typeface="Arial" pitchFamily="34" charset="0"/>
              <a:buChar char="•"/>
            </a:pPr>
            <a:r>
              <a:rPr lang="en-US" b="1" dirty="0"/>
              <a:t>God did His part. Noah &amp; his family did their part. The result, </a:t>
            </a:r>
            <a:r>
              <a:rPr lang="en-US" b="1" u="sng" dirty="0"/>
              <a:t>salvation</a:t>
            </a:r>
            <a:r>
              <a:rPr lang="en-US" b="1" dirty="0"/>
              <a:t>.</a:t>
            </a:r>
          </a:p>
          <a:p>
            <a:pPr>
              <a:buFont typeface="Arial" pitchFamily="34" charset="0"/>
              <a:buChar char="•"/>
            </a:pPr>
            <a:r>
              <a:rPr lang="en-US" b="1" dirty="0"/>
              <a:t>And the </a:t>
            </a:r>
            <a:r>
              <a:rPr lang="en-US" b="1" u="sng" dirty="0"/>
              <a:t>destruction</a:t>
            </a:r>
            <a:r>
              <a:rPr lang="en-US" b="1" dirty="0"/>
              <a:t> of the wicked.</a:t>
            </a:r>
          </a:p>
        </p:txBody>
      </p:sp>
      <p:sp>
        <p:nvSpPr>
          <p:cNvPr id="4" name="Slide Number Placeholder 3"/>
          <p:cNvSpPr>
            <a:spLocks noGrp="1"/>
          </p:cNvSpPr>
          <p:nvPr>
            <p:ph type="sldNum" sz="quarter" idx="10"/>
          </p:nvPr>
        </p:nvSpPr>
        <p:spPr/>
        <p:txBody>
          <a:bodyPr/>
          <a:lstStyle/>
          <a:p>
            <a:fld id="{18B45367-C462-4352-8459-33FF20C3C026}"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8B45367-C462-4352-8459-33FF20C3C026}"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B45367-C462-4352-8459-33FF20C3C026}"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B45367-C462-4352-8459-33FF20C3C026}"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Plan of Salvation = Scheme of Redemption</a:t>
            </a:r>
          </a:p>
        </p:txBody>
      </p:sp>
      <p:sp>
        <p:nvSpPr>
          <p:cNvPr id="4" name="Slide Number Placeholder 3"/>
          <p:cNvSpPr>
            <a:spLocks noGrp="1"/>
          </p:cNvSpPr>
          <p:nvPr>
            <p:ph type="sldNum" sz="quarter" idx="10"/>
          </p:nvPr>
        </p:nvSpPr>
        <p:spPr/>
        <p:txBody>
          <a:bodyPr/>
          <a:lstStyle/>
          <a:p>
            <a:fld id="{18B45367-C462-4352-8459-33FF20C3C026}"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5 …Take your sandals off your feet, for the place where you stand is holy ground." </a:t>
            </a:r>
          </a:p>
          <a:p>
            <a:r>
              <a:rPr lang="en-US" b="1" dirty="0"/>
              <a:t>6 Moreover He said, "</a:t>
            </a:r>
            <a:r>
              <a:rPr lang="en-US" b="1" u="sng" dirty="0"/>
              <a:t>I am the God of your father — the God of Abraham, the God of Isaac, and the God of Jacob</a:t>
            </a:r>
            <a:r>
              <a:rPr lang="en-US" b="1" dirty="0"/>
              <a:t>." And Moses hid his face, for he was afraid to look upon God. </a:t>
            </a:r>
          </a:p>
        </p:txBody>
      </p:sp>
      <p:sp>
        <p:nvSpPr>
          <p:cNvPr id="4" name="Slide Number Placeholder 3"/>
          <p:cNvSpPr>
            <a:spLocks noGrp="1"/>
          </p:cNvSpPr>
          <p:nvPr>
            <p:ph type="sldNum" sz="quarter" idx="10"/>
          </p:nvPr>
        </p:nvSpPr>
        <p:spPr/>
        <p:txBody>
          <a:bodyPr/>
          <a:lstStyle/>
          <a:p>
            <a:fld id="{18B45367-C462-4352-8459-33FF20C3C026}"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b="1" dirty="0"/>
              <a:t>V14 And God said to Moses, </a:t>
            </a:r>
            <a:r>
              <a:rPr lang="en-US" b="1" u="sng" dirty="0"/>
              <a:t>"I AM WHO I AM." </a:t>
            </a:r>
            <a:r>
              <a:rPr lang="en-US" b="1" dirty="0"/>
              <a:t>And He said, "Thus you shall say to the children of Israel, </a:t>
            </a:r>
            <a:r>
              <a:rPr lang="en-US" b="1" u="sng" dirty="0"/>
              <a:t>'I AM has sent me to you.</a:t>
            </a:r>
          </a:p>
          <a:p>
            <a:pPr>
              <a:buFont typeface="Arial" pitchFamily="34" charset="0"/>
              <a:buChar char="•"/>
            </a:pPr>
            <a:endParaRPr lang="en-US" b="1" dirty="0"/>
          </a:p>
        </p:txBody>
      </p:sp>
      <p:sp>
        <p:nvSpPr>
          <p:cNvPr id="4" name="Slide Number Placeholder 3"/>
          <p:cNvSpPr>
            <a:spLocks noGrp="1"/>
          </p:cNvSpPr>
          <p:nvPr>
            <p:ph type="sldNum" sz="quarter" idx="10"/>
          </p:nvPr>
        </p:nvSpPr>
        <p:spPr/>
        <p:txBody>
          <a:bodyPr/>
          <a:lstStyle/>
          <a:p>
            <a:fld id="{18B45367-C462-4352-8459-33FF20C3C026}"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b="1" dirty="0"/>
              <a:t>V21-V22: The Israelites would</a:t>
            </a:r>
            <a:r>
              <a:rPr lang="en-US" b="1" baseline="0" dirty="0"/>
              <a:t> not leave Egypt empty handed</a:t>
            </a:r>
            <a:endParaRPr lang="en-US" b="1" dirty="0"/>
          </a:p>
        </p:txBody>
      </p:sp>
      <p:sp>
        <p:nvSpPr>
          <p:cNvPr id="4" name="Slide Number Placeholder 3"/>
          <p:cNvSpPr>
            <a:spLocks noGrp="1"/>
          </p:cNvSpPr>
          <p:nvPr>
            <p:ph type="sldNum" sz="quarter" idx="10"/>
          </p:nvPr>
        </p:nvSpPr>
        <p:spPr/>
        <p:txBody>
          <a:bodyPr/>
          <a:lstStyle/>
          <a:p>
            <a:fld id="{18B45367-C462-4352-8459-33FF20C3C026}"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b="1" dirty="0"/>
              <a:t>Jehovah</a:t>
            </a:r>
            <a:r>
              <a:rPr lang="en-US" b="1" baseline="0" dirty="0"/>
              <a:t> </a:t>
            </a:r>
            <a:r>
              <a:rPr lang="en-US" b="1" dirty="0"/>
              <a:t>God [the One</a:t>
            </a:r>
            <a:r>
              <a:rPr lang="en-US" b="1" baseline="0" dirty="0"/>
              <a:t> True God] </a:t>
            </a:r>
            <a:r>
              <a:rPr lang="en-US" b="1" dirty="0"/>
              <a:t>would save His people and at the same time demonstrate…</a:t>
            </a:r>
          </a:p>
          <a:p>
            <a:pPr>
              <a:buFont typeface="Arial" pitchFamily="34" charset="0"/>
              <a:buChar char="•"/>
            </a:pPr>
            <a:r>
              <a:rPr lang="en-US" b="1" dirty="0"/>
              <a:t>The gods of Egypt [false gods] were powerless to save the Egyptians from the wrath of Jehovah God</a:t>
            </a:r>
          </a:p>
        </p:txBody>
      </p:sp>
      <p:sp>
        <p:nvSpPr>
          <p:cNvPr id="4" name="Slide Number Placeholder 3"/>
          <p:cNvSpPr>
            <a:spLocks noGrp="1"/>
          </p:cNvSpPr>
          <p:nvPr>
            <p:ph type="sldNum" sz="quarter" idx="10"/>
          </p:nvPr>
        </p:nvSpPr>
        <p:spPr/>
        <p:txBody>
          <a:bodyPr/>
          <a:lstStyle/>
          <a:p>
            <a:fld id="{18B45367-C462-4352-8459-33FF20C3C026}"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V19 …</a:t>
            </a:r>
            <a:r>
              <a:rPr lang="en-US" b="1" u="sng" dirty="0"/>
              <a:t>the waters of Egypt</a:t>
            </a:r>
            <a:r>
              <a:rPr lang="en-US" b="1" u="none" dirty="0"/>
              <a:t>, over their </a:t>
            </a:r>
            <a:r>
              <a:rPr lang="en-US" b="1" u="sng" dirty="0"/>
              <a:t>streams</a:t>
            </a:r>
            <a:r>
              <a:rPr lang="en-US" b="1" u="none" dirty="0"/>
              <a:t>, over their </a:t>
            </a:r>
            <a:r>
              <a:rPr lang="en-US" b="1" u="sng" dirty="0"/>
              <a:t>rivers</a:t>
            </a:r>
            <a:r>
              <a:rPr lang="en-US" b="1" u="none" dirty="0"/>
              <a:t>, over their </a:t>
            </a:r>
            <a:r>
              <a:rPr lang="en-US" b="1" u="sng" dirty="0"/>
              <a:t>ponds</a:t>
            </a:r>
            <a:r>
              <a:rPr lang="en-US" b="1" u="none" dirty="0"/>
              <a:t>, and over </a:t>
            </a:r>
            <a:r>
              <a:rPr lang="en-US" b="1" u="sng" dirty="0"/>
              <a:t>all</a:t>
            </a:r>
            <a:r>
              <a:rPr lang="en-US" b="1" u="none" dirty="0"/>
              <a:t> their </a:t>
            </a:r>
            <a:r>
              <a:rPr lang="en-US" b="1" u="sng" dirty="0"/>
              <a:t>pools of water</a:t>
            </a:r>
            <a:r>
              <a:rPr lang="en-US" dirty="0"/>
              <a:t>, that they may become blood.</a:t>
            </a:r>
          </a:p>
        </p:txBody>
      </p:sp>
      <p:sp>
        <p:nvSpPr>
          <p:cNvPr id="4" name="Slide Number Placeholder 3"/>
          <p:cNvSpPr>
            <a:spLocks noGrp="1"/>
          </p:cNvSpPr>
          <p:nvPr>
            <p:ph type="sldNum" sz="quarter" idx="10"/>
          </p:nvPr>
        </p:nvSpPr>
        <p:spPr/>
        <p:txBody>
          <a:bodyPr/>
          <a:lstStyle/>
          <a:p>
            <a:fld id="{18B45367-C462-4352-8459-33FF20C3C026}"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b="1" dirty="0"/>
              <a:t>Hail mixed</a:t>
            </a:r>
            <a:r>
              <a:rPr lang="en-US" b="1" baseline="0" dirty="0"/>
              <a:t> with thunder &amp; fire. People warned to go indoors &amp; bring animals indoors</a:t>
            </a:r>
          </a:p>
          <a:p>
            <a:pPr>
              <a:buFont typeface="Arial" pitchFamily="34" charset="0"/>
              <a:buChar char="•"/>
            </a:pPr>
            <a:r>
              <a:rPr lang="en-US" b="1" baseline="0" dirty="0"/>
              <a:t>Locust would cover the face of the earth &amp; consume everything not destroyed by hail, fill your homes</a:t>
            </a:r>
            <a:endParaRPr lang="en-US" b="1" dirty="0"/>
          </a:p>
        </p:txBody>
      </p:sp>
      <p:sp>
        <p:nvSpPr>
          <p:cNvPr id="4" name="Slide Number Placeholder 3"/>
          <p:cNvSpPr>
            <a:spLocks noGrp="1"/>
          </p:cNvSpPr>
          <p:nvPr>
            <p:ph type="sldNum" sz="quarter" idx="10"/>
          </p:nvPr>
        </p:nvSpPr>
        <p:spPr/>
        <p:txBody>
          <a:bodyPr/>
          <a:lstStyle/>
          <a:p>
            <a:fld id="{18B45367-C462-4352-8459-33FF20C3C026}"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b="1" dirty="0"/>
              <a:t>V21: Darkness so thick it could be felt [lasted 3 days]</a:t>
            </a:r>
          </a:p>
          <a:p>
            <a:pPr>
              <a:buFont typeface="Arial" pitchFamily="34" charset="0"/>
              <a:buChar char="•"/>
            </a:pPr>
            <a:r>
              <a:rPr lang="en-US" b="1" dirty="0"/>
              <a:t>V23: While the Egyptians had no light, the children of Israel had light in their dwellings.</a:t>
            </a:r>
          </a:p>
        </p:txBody>
      </p:sp>
      <p:sp>
        <p:nvSpPr>
          <p:cNvPr id="4" name="Slide Number Placeholder 3"/>
          <p:cNvSpPr>
            <a:spLocks noGrp="1"/>
          </p:cNvSpPr>
          <p:nvPr>
            <p:ph type="sldNum" sz="quarter" idx="10"/>
          </p:nvPr>
        </p:nvSpPr>
        <p:spPr/>
        <p:txBody>
          <a:bodyPr/>
          <a:lstStyle/>
          <a:p>
            <a:fld id="{18B45367-C462-4352-8459-33FF20C3C026}"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1" dirty="0"/>
              <a:t>V1: “One more plague [Pharaoh will let you go]</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1" dirty="0"/>
              <a:t>In</a:t>
            </a:r>
            <a:r>
              <a:rPr lang="en-US" b="1" baseline="0" dirty="0"/>
              <a:t> the Passover we see the Israelites</a:t>
            </a:r>
            <a:r>
              <a:rPr lang="en-US" b="1" dirty="0"/>
              <a:t> had </a:t>
            </a:r>
            <a:r>
              <a:rPr lang="en-US" b="1" u="sng" dirty="0"/>
              <a:t>an active role </a:t>
            </a:r>
            <a:r>
              <a:rPr lang="en-US" b="1" dirty="0"/>
              <a:t>in God’s “Plan of Salvation” [God did not do everything]</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1" dirty="0"/>
              <a:t>Sacrifice the Passover lamb. Apply blood to the two door post and the lintel. </a:t>
            </a:r>
          </a:p>
          <a:p>
            <a:endParaRPr lang="en-US" dirty="0"/>
          </a:p>
        </p:txBody>
      </p:sp>
      <p:sp>
        <p:nvSpPr>
          <p:cNvPr id="4" name="Slide Number Placeholder 3"/>
          <p:cNvSpPr>
            <a:spLocks noGrp="1"/>
          </p:cNvSpPr>
          <p:nvPr>
            <p:ph type="sldNum" sz="quarter" idx="10"/>
          </p:nvPr>
        </p:nvSpPr>
        <p:spPr/>
        <p:txBody>
          <a:bodyPr/>
          <a:lstStyle/>
          <a:p>
            <a:fld id="{18B45367-C462-4352-8459-33FF20C3C026}"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anose="020B0604020202020204" pitchFamily="34" charset="0"/>
              <a:buChar char="•"/>
            </a:pPr>
            <a:r>
              <a:rPr lang="en-US" b="1" dirty="0"/>
              <a:t>V29 …the Lord struck </a:t>
            </a:r>
            <a:r>
              <a:rPr lang="en-US" b="1" u="sng" dirty="0"/>
              <a:t>all the firstborn </a:t>
            </a:r>
            <a:r>
              <a:rPr lang="en-US" b="1" dirty="0"/>
              <a:t>in the land of Egypt, from the </a:t>
            </a:r>
            <a:r>
              <a:rPr lang="en-US" b="1" u="sng" dirty="0"/>
              <a:t>firstborn of Pharaoh …</a:t>
            </a:r>
            <a:r>
              <a:rPr lang="en-US" b="1" dirty="0"/>
              <a:t>the </a:t>
            </a:r>
            <a:r>
              <a:rPr lang="en-US" b="1" u="sng" dirty="0"/>
              <a:t>firstborn of the captive …</a:t>
            </a:r>
            <a:r>
              <a:rPr lang="en-US" b="1" dirty="0"/>
              <a:t>, and all the </a:t>
            </a:r>
            <a:r>
              <a:rPr lang="en-US" b="1" u="sng" dirty="0"/>
              <a:t>firstborn of livestock</a:t>
            </a:r>
            <a:r>
              <a:rPr lang="en-US" b="1" dirty="0"/>
              <a:t>.</a:t>
            </a:r>
          </a:p>
        </p:txBody>
      </p:sp>
      <p:sp>
        <p:nvSpPr>
          <p:cNvPr id="4" name="Slide Number Placeholder 3"/>
          <p:cNvSpPr>
            <a:spLocks noGrp="1"/>
          </p:cNvSpPr>
          <p:nvPr>
            <p:ph type="sldNum" sz="quarter" idx="10"/>
          </p:nvPr>
        </p:nvSpPr>
        <p:spPr/>
        <p:txBody>
          <a:bodyPr/>
          <a:lstStyle/>
          <a:p>
            <a:fld id="{18B45367-C462-4352-8459-33FF20C3C026}"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b="1" dirty="0"/>
              <a:t>The execution of the plan was not yet fully complete [more to be done]</a:t>
            </a:r>
          </a:p>
          <a:p>
            <a:pPr>
              <a:buFont typeface="Arial" pitchFamily="34" charset="0"/>
              <a:buChar char="•"/>
            </a:pPr>
            <a:r>
              <a:rPr lang="en-US" b="1" dirty="0"/>
              <a:t>V7: Pharaoh pursued the Israelites with a large army that included 600 choice</a:t>
            </a:r>
            <a:r>
              <a:rPr lang="en-US" b="1" baseline="0" dirty="0"/>
              <a:t> chariots.</a:t>
            </a:r>
            <a:endParaRPr lang="en-US" b="1" dirty="0"/>
          </a:p>
        </p:txBody>
      </p:sp>
      <p:sp>
        <p:nvSpPr>
          <p:cNvPr id="4" name="Slide Number Placeholder 3"/>
          <p:cNvSpPr>
            <a:spLocks noGrp="1"/>
          </p:cNvSpPr>
          <p:nvPr>
            <p:ph type="sldNum" sz="quarter" idx="10"/>
          </p:nvPr>
        </p:nvSpPr>
        <p:spPr/>
        <p:txBody>
          <a:bodyPr/>
          <a:lstStyle/>
          <a:p>
            <a:fld id="{18B45367-C462-4352-8459-33FF20C3C026}"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a:t>Hear</a:t>
            </a:r>
            <a:r>
              <a:rPr lang="en-US" b="1" dirty="0"/>
              <a:t>: Romans 10:17, </a:t>
            </a:r>
            <a:r>
              <a:rPr lang="en-US" sz="1200" b="1" u="sng" kern="1200" dirty="0">
                <a:solidFill>
                  <a:schemeClr val="tx1"/>
                </a:solidFill>
                <a:latin typeface="+mn-lt"/>
                <a:ea typeface="+mn-ea"/>
                <a:cs typeface="+mn-cs"/>
              </a:rPr>
              <a:t>Believe</a:t>
            </a:r>
            <a:r>
              <a:rPr lang="en-US" b="1" dirty="0"/>
              <a:t>: Hebrews 11:6, </a:t>
            </a:r>
            <a:r>
              <a:rPr lang="en-US" sz="1200" b="1" u="sng" kern="1200" dirty="0">
                <a:solidFill>
                  <a:schemeClr val="tx1"/>
                </a:solidFill>
                <a:latin typeface="+mn-lt"/>
                <a:ea typeface="+mn-ea"/>
                <a:cs typeface="+mn-cs"/>
              </a:rPr>
              <a:t>Repent</a:t>
            </a:r>
            <a:r>
              <a:rPr lang="en-US" b="1" dirty="0"/>
              <a:t>: Luke </a:t>
            </a:r>
            <a:r>
              <a:rPr lang="en-US" b="1"/>
              <a:t>13:3 &amp; 5</a:t>
            </a:r>
            <a:r>
              <a:rPr lang="en-US" b="1" dirty="0"/>
              <a:t>, </a:t>
            </a:r>
            <a:r>
              <a:rPr lang="en-US" sz="1200" b="1" u="sng" kern="1200" dirty="0">
                <a:solidFill>
                  <a:schemeClr val="tx1"/>
                </a:solidFill>
                <a:latin typeface="+mn-lt"/>
                <a:ea typeface="+mn-ea"/>
                <a:cs typeface="+mn-cs"/>
              </a:rPr>
              <a:t>Confess</a:t>
            </a:r>
            <a:r>
              <a:rPr lang="en-US" b="1" dirty="0"/>
              <a:t>: Romans 10:9-10, </a:t>
            </a:r>
            <a:r>
              <a:rPr lang="en-US" sz="1200" b="1" u="sng" kern="1200" dirty="0">
                <a:solidFill>
                  <a:schemeClr val="tx1"/>
                </a:solidFill>
                <a:latin typeface="+mn-lt"/>
                <a:ea typeface="+mn-ea"/>
                <a:cs typeface="+mn-cs"/>
              </a:rPr>
              <a:t>Baptism</a:t>
            </a:r>
            <a:r>
              <a:rPr lang="en-US" b="1" dirty="0"/>
              <a:t>: Acts 2:38,</a:t>
            </a:r>
            <a:r>
              <a:rPr lang="en-US" b="1" baseline="0" dirty="0"/>
              <a:t> </a:t>
            </a:r>
            <a:r>
              <a:rPr lang="en-US" sz="1200" b="1" u="sng" kern="1200" dirty="0">
                <a:solidFill>
                  <a:schemeClr val="tx1"/>
                </a:solidFill>
                <a:latin typeface="+mn-lt"/>
                <a:ea typeface="+mn-ea"/>
                <a:cs typeface="+mn-cs"/>
              </a:rPr>
              <a:t>Faithfulness</a:t>
            </a:r>
            <a:r>
              <a:rPr lang="en-US" b="1" baseline="0" dirty="0"/>
              <a:t>: Rev 2:10</a:t>
            </a:r>
            <a:endParaRPr lang="en-US" b="1" dirty="0"/>
          </a:p>
        </p:txBody>
      </p:sp>
      <p:sp>
        <p:nvSpPr>
          <p:cNvPr id="4" name="Slide Number Placeholder 3"/>
          <p:cNvSpPr>
            <a:spLocks noGrp="1"/>
          </p:cNvSpPr>
          <p:nvPr>
            <p:ph type="sldNum" sz="quarter" idx="10"/>
          </p:nvPr>
        </p:nvSpPr>
        <p:spPr/>
        <p:txBody>
          <a:bodyPr/>
          <a:lstStyle/>
          <a:p>
            <a:fld id="{18B45367-C462-4352-8459-33FF20C3C026}"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B45367-C462-4352-8459-33FF20C3C026}"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anose="020B0604020202020204" pitchFamily="34" charset="0"/>
              <a:buChar char="•"/>
            </a:pPr>
            <a:r>
              <a:rPr lang="en-US" b="1" dirty="0"/>
              <a:t>V15: Before parting the Red Sea, God instructed Moses to tell the people to go forward [have faith in God].</a:t>
            </a:r>
          </a:p>
        </p:txBody>
      </p:sp>
      <p:sp>
        <p:nvSpPr>
          <p:cNvPr id="4" name="Slide Number Placeholder 3"/>
          <p:cNvSpPr>
            <a:spLocks noGrp="1"/>
          </p:cNvSpPr>
          <p:nvPr>
            <p:ph type="sldNum" sz="quarter" idx="10"/>
          </p:nvPr>
        </p:nvSpPr>
        <p:spPr/>
        <p:txBody>
          <a:bodyPr/>
          <a:lstStyle/>
          <a:p>
            <a:fld id="{18B45367-C462-4352-8459-33FF20C3C026}"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b="1" dirty="0"/>
              <a:t>Thus we see the culmination of God’s plan to save the children of Israel</a:t>
            </a:r>
          </a:p>
          <a:p>
            <a:pPr>
              <a:buFont typeface="Arial" pitchFamily="34" charset="0"/>
              <a:buChar char="•"/>
            </a:pPr>
            <a:r>
              <a:rPr lang="en-US" b="1" dirty="0"/>
              <a:t>God did His part. The children of Israel did their part. The result,</a:t>
            </a:r>
            <a:r>
              <a:rPr lang="en-US" b="1" baseline="0" dirty="0"/>
              <a:t> </a:t>
            </a:r>
            <a:r>
              <a:rPr lang="en-US" b="1" dirty="0"/>
              <a:t>salvation.</a:t>
            </a:r>
          </a:p>
          <a:p>
            <a:pPr>
              <a:buFont typeface="Arial" pitchFamily="34" charset="0"/>
              <a:buChar char="•"/>
            </a:pPr>
            <a:r>
              <a:rPr lang="en-US" b="1" dirty="0"/>
              <a:t>Egypt was utterly devastated.</a:t>
            </a:r>
          </a:p>
          <a:p>
            <a:pPr>
              <a:buFont typeface="Arial" pitchFamily="34" charset="0"/>
              <a:buChar char="•"/>
            </a:pPr>
            <a:r>
              <a:rPr lang="en-US" b="1" dirty="0"/>
              <a:t>CH15: The song of Moses</a:t>
            </a:r>
          </a:p>
          <a:p>
            <a:pPr>
              <a:buFont typeface="Arial" pitchFamily="34" charset="0"/>
              <a:buChar char="•"/>
            </a:pPr>
            <a:endParaRPr lang="en-US" b="1" dirty="0"/>
          </a:p>
        </p:txBody>
      </p:sp>
      <p:sp>
        <p:nvSpPr>
          <p:cNvPr id="4" name="Slide Number Placeholder 3"/>
          <p:cNvSpPr>
            <a:spLocks noGrp="1"/>
          </p:cNvSpPr>
          <p:nvPr>
            <p:ph type="sldNum" sz="quarter" idx="10"/>
          </p:nvPr>
        </p:nvSpPr>
        <p:spPr/>
        <p:txBody>
          <a:bodyPr/>
          <a:lstStyle/>
          <a:p>
            <a:fld id="{18B45367-C462-4352-8459-33FF20C3C026}"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b="1" dirty="0"/>
              <a:t>Hebrews 5:8-9* [Author of eternal salvation..]</a:t>
            </a:r>
          </a:p>
          <a:p>
            <a:pPr marL="171450" indent="-171450">
              <a:buFont typeface="Arial" panose="020B0604020202020204" pitchFamily="34" charset="0"/>
              <a:buChar char="•"/>
            </a:pPr>
            <a:r>
              <a:rPr lang="en-US" b="1" dirty="0"/>
              <a:t>Hebrews 11:7 [Noah built the ark by faith]</a:t>
            </a:r>
          </a:p>
          <a:p>
            <a:pPr marL="171450" indent="-171450">
              <a:buFont typeface="Arial" panose="020B0604020202020204" pitchFamily="34" charset="0"/>
              <a:buChar char="•"/>
            </a:pPr>
            <a:r>
              <a:rPr lang="en-US" b="1" dirty="0"/>
              <a:t>Hebrews 11:28-29 [The Passover &amp; the Red Sea Crossing]</a:t>
            </a:r>
          </a:p>
          <a:p>
            <a:pPr marL="171450" indent="-171450">
              <a:buFont typeface="Arial" panose="020B0604020202020204" pitchFamily="34" charset="0"/>
              <a:buChar char="•"/>
            </a:pPr>
            <a:r>
              <a:rPr lang="en-US" b="1" dirty="0"/>
              <a:t>Hebrews 11:6</a:t>
            </a:r>
          </a:p>
        </p:txBody>
      </p:sp>
      <p:sp>
        <p:nvSpPr>
          <p:cNvPr id="4" name="Slide Number Placeholder 3"/>
          <p:cNvSpPr>
            <a:spLocks noGrp="1"/>
          </p:cNvSpPr>
          <p:nvPr>
            <p:ph type="sldNum" sz="quarter" idx="5"/>
          </p:nvPr>
        </p:nvSpPr>
        <p:spPr/>
        <p:txBody>
          <a:bodyPr/>
          <a:lstStyle/>
          <a:p>
            <a:fld id="{18B45367-C462-4352-8459-33FF20C3C026}" type="slidenum">
              <a:rPr lang="en-US" smtClean="0"/>
              <a:pPr/>
              <a:t>34</a:t>
            </a:fld>
            <a:endParaRPr lang="en-US"/>
          </a:p>
        </p:txBody>
      </p:sp>
    </p:spTree>
    <p:extLst>
      <p:ext uri="{BB962C8B-B14F-4D97-AF65-F5344CB8AC3E}">
        <p14:creationId xmlns:p14="http://schemas.microsoft.com/office/powerpoint/2010/main" xmlns="" val="353883883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b="1" dirty="0"/>
              <a:t>1 Peter 3:20-21 [8 souls save by water, antitype now saves us, baptism]</a:t>
            </a:r>
          </a:p>
          <a:p>
            <a:pPr marL="171450" indent="-171450">
              <a:buFont typeface="Arial" panose="020B0604020202020204" pitchFamily="34" charset="0"/>
              <a:buChar char="•"/>
            </a:pPr>
            <a:r>
              <a:rPr lang="en-US" b="1" dirty="0"/>
              <a:t>1 Corinthians 10:1-2 [Children of Israel baptized into Moses]</a:t>
            </a:r>
          </a:p>
        </p:txBody>
      </p:sp>
      <p:sp>
        <p:nvSpPr>
          <p:cNvPr id="4" name="Slide Number Placeholder 3"/>
          <p:cNvSpPr>
            <a:spLocks noGrp="1"/>
          </p:cNvSpPr>
          <p:nvPr>
            <p:ph type="sldNum" sz="quarter" idx="5"/>
          </p:nvPr>
        </p:nvSpPr>
        <p:spPr/>
        <p:txBody>
          <a:bodyPr/>
          <a:lstStyle/>
          <a:p>
            <a:fld id="{18B45367-C462-4352-8459-33FF20C3C026}" type="slidenum">
              <a:rPr lang="en-US" smtClean="0"/>
              <a:pPr/>
              <a:t>35</a:t>
            </a:fld>
            <a:endParaRPr lang="en-US"/>
          </a:p>
        </p:txBody>
      </p:sp>
    </p:spTree>
    <p:extLst>
      <p:ext uri="{BB962C8B-B14F-4D97-AF65-F5344CB8AC3E}">
        <p14:creationId xmlns:p14="http://schemas.microsoft.com/office/powerpoint/2010/main" xmlns="" val="428530969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B45367-C462-4352-8459-33FF20C3C026}" type="slidenum">
              <a:rPr lang="en-US" smtClean="0"/>
              <a:pPr/>
              <a:t>36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B45367-C462-4352-8459-33FF20C3C026}"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a:t>Romans 15:4 </a:t>
            </a:r>
            <a:r>
              <a:rPr lang="en-US" b="1" dirty="0"/>
              <a:t>- For whatever things were written before were written for our learning, that we through the patience and comfort of the Scriptures might have hope.</a:t>
            </a:r>
          </a:p>
        </p:txBody>
      </p:sp>
      <p:sp>
        <p:nvSpPr>
          <p:cNvPr id="4" name="Slide Number Placeholder 3"/>
          <p:cNvSpPr>
            <a:spLocks noGrp="1"/>
          </p:cNvSpPr>
          <p:nvPr>
            <p:ph type="sldNum" sz="quarter" idx="10"/>
          </p:nvPr>
        </p:nvSpPr>
        <p:spPr/>
        <p:txBody>
          <a:bodyPr/>
          <a:lstStyle/>
          <a:p>
            <a:fld id="{18B45367-C462-4352-8459-33FF20C3C026}"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B45367-C462-4352-8459-33FF20C3C026}"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b="1" dirty="0"/>
              <a:t>Timing: A time element is involved in the execution of a plan</a:t>
            </a:r>
          </a:p>
          <a:p>
            <a:pPr>
              <a:buFont typeface="Arial" pitchFamily="34" charset="0"/>
              <a:buChar char="•"/>
            </a:pPr>
            <a:r>
              <a:rPr lang="en-US" b="1" dirty="0"/>
              <a:t>An important</a:t>
            </a:r>
            <a:r>
              <a:rPr lang="en-US" b="1" baseline="0" dirty="0"/>
              <a:t> element of a successful plan is </a:t>
            </a:r>
            <a:r>
              <a:rPr lang="en-US" b="1" u="sng" baseline="0" dirty="0"/>
              <a:t>forethought</a:t>
            </a:r>
            <a:r>
              <a:rPr lang="en-US" b="1" u="none" baseline="0" dirty="0"/>
              <a:t> [working out details of the plan in advance]</a:t>
            </a:r>
            <a:endParaRPr lang="en-US" b="1" u="none" dirty="0"/>
          </a:p>
        </p:txBody>
      </p:sp>
      <p:sp>
        <p:nvSpPr>
          <p:cNvPr id="4" name="Slide Number Placeholder 3"/>
          <p:cNvSpPr>
            <a:spLocks noGrp="1"/>
          </p:cNvSpPr>
          <p:nvPr>
            <p:ph type="sldNum" sz="quarter" idx="10"/>
          </p:nvPr>
        </p:nvSpPr>
        <p:spPr/>
        <p:txBody>
          <a:bodyPr/>
          <a:lstStyle/>
          <a:p>
            <a:fld id="{18B45367-C462-4352-8459-33FF20C3C026}"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B45367-C462-4352-8459-33FF20C3C026}"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B45367-C462-4352-8459-33FF20C3C026}"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water3"/>
          <p:cNvSpPr/>
          <p:nvPr/>
        </p:nvSpPr>
        <p:spPr bwMode="gray">
          <a:xfrm>
            <a:off x="1914" y="5243130"/>
            <a:ext cx="9141714" cy="1614871"/>
          </a:xfrm>
          <a:prstGeom prst="rect">
            <a:avLst/>
          </a:prstGeom>
          <a:gradFill>
            <a:gsLst>
              <a:gs pos="833">
                <a:schemeClr val="accent2">
                  <a:lumMod val="60000"/>
                  <a:lumOff val="40000"/>
                  <a:alpha val="38000"/>
                </a:schemeClr>
              </a:gs>
              <a:gs pos="23000">
                <a:schemeClr val="accent2">
                  <a:lumMod val="60000"/>
                  <a:lumOff val="40000"/>
                </a:schemeClr>
              </a:gs>
              <a:gs pos="100000">
                <a:schemeClr val="accent2">
                  <a:lumMod val="20000"/>
                  <a:lumOff val="80000"/>
                  <a:alpha val="89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5" name="sky"/>
          <p:cNvSpPr/>
          <p:nvPr/>
        </p:nvSpPr>
        <p:spPr bwMode="white">
          <a:xfrm>
            <a:off x="1914" y="0"/>
            <a:ext cx="9141714" cy="5334000"/>
          </a:xfrm>
          <a:prstGeom prst="rect">
            <a:avLst/>
          </a:prstGeom>
          <a:gradFill>
            <a:gsLst>
              <a:gs pos="0">
                <a:schemeClr val="accent2">
                  <a:lumMod val="60000"/>
                  <a:lumOff val="40000"/>
                  <a:alpha val="80000"/>
                </a:schemeClr>
              </a:gs>
              <a:gs pos="99000">
                <a:schemeClr val="accent2">
                  <a:lumMod val="20000"/>
                  <a:lumOff val="80000"/>
                  <a:alpha val="6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6" name="water2"/>
          <p:cNvPicPr>
            <a:picLocks noChangeAspect="1"/>
          </p:cNvPicPr>
          <p:nvPr/>
        </p:nvPicPr>
        <p:blipFill rotWithShape="1">
          <a:blip r:embed="rId2" cstate="print">
            <a:extLst>
              <a:ext uri="{28A0092B-C50C-407E-A947-70E740481C1C}">
                <a14:useLocalDpi xmlns:a14="http://schemas.microsoft.com/office/drawing/2010/main" xmlns="" val="0"/>
              </a:ext>
            </a:extLst>
          </a:blip>
          <a:srcRect l="2674" r="9901"/>
          <a:stretch/>
        </p:blipFill>
        <p:spPr bwMode="ltGray">
          <a:xfrm>
            <a:off x="-1069" y="5497898"/>
            <a:ext cx="9141714" cy="463209"/>
          </a:xfrm>
          <a:prstGeom prst="rect">
            <a:avLst/>
          </a:prstGeom>
          <a:noFill/>
          <a:ln>
            <a:noFill/>
          </a:ln>
        </p:spPr>
      </p:pic>
      <p:pic>
        <p:nvPicPr>
          <p:cNvPr id="7" name="water1"/>
          <p:cNvPicPr>
            <a:picLocks noChangeAspect="1"/>
          </p:cNvPicPr>
          <p:nvPr/>
        </p:nvPicPr>
        <p:blipFill rotWithShape="1">
          <a:blip r:embed="rId3" cstate="print">
            <a:duotone>
              <a:schemeClr val="accent2">
                <a:shade val="45000"/>
                <a:satMod val="135000"/>
              </a:schemeClr>
              <a:prstClr val="white"/>
            </a:duotone>
            <a:extLst>
              <a:ext uri="{28A0092B-C50C-407E-A947-70E740481C1C}">
                <a14:useLocalDpi xmlns:a14="http://schemas.microsoft.com/office/drawing/2010/main" xmlns="" val="0"/>
              </a:ext>
            </a:extLst>
          </a:blip>
          <a:srcRect l="6218" r="6356"/>
          <a:stretch/>
        </p:blipFill>
        <p:spPr bwMode="gray">
          <a:xfrm flipH="1">
            <a:off x="-1069" y="5221111"/>
            <a:ext cx="9141714" cy="268288"/>
          </a:xfrm>
          <a:prstGeom prst="rect">
            <a:avLst/>
          </a:prstGeom>
          <a:noFill/>
          <a:ln>
            <a:noFill/>
          </a:ln>
        </p:spPr>
      </p:pic>
      <p:sp>
        <p:nvSpPr>
          <p:cNvPr id="8" name="Rectangle 7"/>
          <p:cNvSpPr/>
          <p:nvPr/>
        </p:nvSpPr>
        <p:spPr>
          <a:xfrm>
            <a:off x="-1069" y="5961106"/>
            <a:ext cx="9141714" cy="896846"/>
          </a:xfrm>
          <a:prstGeom prst="rect">
            <a:avLst/>
          </a:prstGeom>
          <a:gradFill>
            <a:gsLst>
              <a:gs pos="25000">
                <a:schemeClr val="accent6">
                  <a:lumMod val="60000"/>
                  <a:lumOff val="40000"/>
                  <a:alpha val="0"/>
                </a:schemeClr>
              </a:gs>
              <a:gs pos="100000">
                <a:schemeClr val="accent6"/>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979404" y="1309047"/>
            <a:ext cx="7202092" cy="2667000"/>
          </a:xfrm>
        </p:spPr>
        <p:txBody>
          <a:bodyPr anchor="b">
            <a:noAutofit/>
          </a:bodyPr>
          <a:lstStyle>
            <a:lvl1pPr algn="ctr">
              <a:defRPr sz="6000" baseline="0">
                <a:solidFill>
                  <a:schemeClr val="tx1"/>
                </a:solidFill>
              </a:defRPr>
            </a:lvl1pPr>
          </a:lstStyle>
          <a:p>
            <a:r>
              <a:rPr lang="en-US" dirty="0"/>
              <a:t>Click to edit Master title style</a:t>
            </a:r>
            <a:endParaRPr/>
          </a:p>
        </p:txBody>
      </p:sp>
      <p:sp>
        <p:nvSpPr>
          <p:cNvPr id="3" name="Subtitle 2"/>
          <p:cNvSpPr>
            <a:spLocks noGrp="1"/>
          </p:cNvSpPr>
          <p:nvPr>
            <p:ph type="subTitle" idx="1"/>
          </p:nvPr>
        </p:nvSpPr>
        <p:spPr>
          <a:xfrm>
            <a:off x="979404" y="4038600"/>
            <a:ext cx="7200900" cy="990600"/>
          </a:xfrm>
        </p:spPr>
        <p:txBody>
          <a:bodyPr>
            <a:normAutofit/>
          </a:bodyPr>
          <a:lstStyle>
            <a:lvl1pPr marL="0" indent="0" algn="ctr">
              <a:spcBef>
                <a:spcPts val="0"/>
              </a:spcBef>
              <a:buNone/>
              <a:defRPr sz="1800" cap="all" baseline="0">
                <a:solidFill>
                  <a:schemeClr val="accent2">
                    <a:lumMod val="7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a:p>
        </p:txBody>
      </p:sp>
    </p:spTree>
    <p:extLst>
      <p:ext uri="{BB962C8B-B14F-4D97-AF65-F5344CB8AC3E}">
        <p14:creationId xmlns:p14="http://schemas.microsoft.com/office/powerpoint/2010/main" xmlns="" val="294236191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48CDC7C8-49F6-4C62-868D-D75F7E03092D}" type="datetimeFigureOut">
              <a:rPr lang="en-US" smtClean="0"/>
              <a:pPr/>
              <a:t>3/22/2020</a:t>
            </a:fld>
            <a:endParaRPr lang="en-US"/>
          </a:p>
        </p:txBody>
      </p:sp>
      <p:sp>
        <p:nvSpPr>
          <p:cNvPr id="6" name="Slide Number Placeholder 5"/>
          <p:cNvSpPr>
            <a:spLocks noGrp="1"/>
          </p:cNvSpPr>
          <p:nvPr>
            <p:ph type="sldNum" sz="quarter" idx="12"/>
          </p:nvPr>
        </p:nvSpPr>
        <p:spPr/>
        <p:txBody>
          <a:bodyPr/>
          <a:lstStyle/>
          <a:p>
            <a:fld id="{FEF61827-7773-4D9C-94A8-32CCC1FD57FB}" type="slidenum">
              <a:rPr lang="en-US" smtClean="0"/>
              <a:pPr/>
              <a:t>‹#›</a:t>
            </a:fld>
            <a:endParaRPr lang="en-US"/>
          </a:p>
        </p:txBody>
      </p:sp>
    </p:spTree>
    <p:extLst>
      <p:ext uri="{BB962C8B-B14F-4D97-AF65-F5344CB8AC3E}">
        <p14:creationId xmlns:p14="http://schemas.microsoft.com/office/powerpoint/2010/main" xmlns="" val="353625688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4638"/>
            <a:ext cx="1971675" cy="5440362"/>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628650" y="274638"/>
            <a:ext cx="5800725" cy="5440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48CDC7C8-49F6-4C62-868D-D75F7E03092D}" type="datetimeFigureOut">
              <a:rPr lang="en-US" smtClean="0"/>
              <a:pPr/>
              <a:t>3/22/2020</a:t>
            </a:fld>
            <a:endParaRPr lang="en-US"/>
          </a:p>
        </p:txBody>
      </p:sp>
      <p:sp>
        <p:nvSpPr>
          <p:cNvPr id="6" name="Slide Number Placeholder 5"/>
          <p:cNvSpPr>
            <a:spLocks noGrp="1"/>
          </p:cNvSpPr>
          <p:nvPr>
            <p:ph type="sldNum" sz="quarter" idx="12"/>
          </p:nvPr>
        </p:nvSpPr>
        <p:spPr/>
        <p:txBody>
          <a:bodyPr/>
          <a:lstStyle/>
          <a:p>
            <a:fld id="{FEF61827-7773-4D9C-94A8-32CCC1FD57FB}" type="slidenum">
              <a:rPr lang="en-US" smtClean="0"/>
              <a:pPr/>
              <a:t>‹#›</a:t>
            </a:fld>
            <a:endParaRPr lang="en-US"/>
          </a:p>
        </p:txBody>
      </p:sp>
    </p:spTree>
    <p:extLst>
      <p:ext uri="{BB962C8B-B14F-4D97-AF65-F5344CB8AC3E}">
        <p14:creationId xmlns:p14="http://schemas.microsoft.com/office/powerpoint/2010/main" xmlns="" val="135865168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tx1"/>
                </a:solidFill>
              </a:defRPr>
            </a:lvl1pPr>
          </a:lstStyle>
          <a:p>
            <a:r>
              <a:rPr lang="en-US" dirty="0"/>
              <a:t>Click to edit Master title style</a:t>
            </a:r>
            <a:endParaRPr/>
          </a:p>
        </p:txBody>
      </p:sp>
      <p:sp>
        <p:nvSpPr>
          <p:cNvPr id="3" name="Content Placeholder 2"/>
          <p:cNvSpPr>
            <a:spLocks noGrp="1"/>
          </p:cNvSpPr>
          <p:nvPr>
            <p:ph idx="1"/>
          </p:nvPr>
        </p:nvSpPr>
        <p:spPr/>
        <p:txBody>
          <a:bodyPr/>
          <a:lstStyle>
            <a:lvl1pPr>
              <a:defRPr sz="3700" baseline="0">
                <a:solidFill>
                  <a:schemeClr val="tx1"/>
                </a:solidFill>
              </a:defRPr>
            </a:lvl1pPr>
            <a:lvl2pPr>
              <a:buFont typeface="Symbol" pitchFamily="18" charset="2"/>
              <a:buChar char=""/>
              <a:defRPr sz="3700" baseline="0">
                <a:solidFill>
                  <a:schemeClr val="tx1"/>
                </a:solidFill>
              </a:defRPr>
            </a:lvl2pPr>
            <a:lvl3pPr>
              <a:buFont typeface="Wingdings" pitchFamily="2" charset="2"/>
              <a:buChar char="v"/>
              <a:defRPr sz="3700" baseline="0">
                <a:solidFill>
                  <a:schemeClr val="tx1"/>
                </a:solidFill>
              </a:defRPr>
            </a:lvl3pPr>
            <a:lvl4pPr>
              <a:buFont typeface="Wingdings" pitchFamily="2" charset="2"/>
              <a:buChar char="Ø"/>
              <a:defRPr sz="3700" baseline="0">
                <a:solidFill>
                  <a:schemeClr val="tx1"/>
                </a:solidFill>
              </a:defRPr>
            </a:lvl4pPr>
            <a:lvl5pPr>
              <a:buFont typeface="Wingdings" pitchFamily="2" charset="2"/>
              <a:buChar char="§"/>
              <a:defRPr sz="3700" baseline="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48CDC7C8-49F6-4C62-868D-D75F7E03092D}" type="datetimeFigureOut">
              <a:rPr lang="en-US" smtClean="0"/>
              <a:pPr/>
              <a:t>3/22/2020</a:t>
            </a:fld>
            <a:endParaRPr lang="en-US"/>
          </a:p>
        </p:txBody>
      </p:sp>
      <p:sp>
        <p:nvSpPr>
          <p:cNvPr id="6" name="Slide Number Placeholder 5"/>
          <p:cNvSpPr>
            <a:spLocks noGrp="1"/>
          </p:cNvSpPr>
          <p:nvPr>
            <p:ph type="sldNum" sz="quarter" idx="12"/>
          </p:nvPr>
        </p:nvSpPr>
        <p:spPr/>
        <p:txBody>
          <a:bodyPr/>
          <a:lstStyle/>
          <a:p>
            <a:fld id="{FEF61827-7773-4D9C-94A8-32CCC1FD57FB}" type="slidenum">
              <a:rPr lang="en-US" smtClean="0"/>
              <a:pPr/>
              <a:t>‹#›</a:t>
            </a:fld>
            <a:endParaRPr lang="en-US"/>
          </a:p>
        </p:txBody>
      </p:sp>
    </p:spTree>
    <p:extLst>
      <p:ext uri="{BB962C8B-B14F-4D97-AF65-F5344CB8AC3E}">
        <p14:creationId xmlns:p14="http://schemas.microsoft.com/office/powerpoint/2010/main" xmlns="" val="340508237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sky"/>
          <p:cNvSpPr/>
          <p:nvPr/>
        </p:nvSpPr>
        <p:spPr>
          <a:xfrm>
            <a:off x="1914" y="-1"/>
            <a:ext cx="9141714" cy="6858002"/>
          </a:xfrm>
          <a:prstGeom prst="rect">
            <a:avLst/>
          </a:prstGeom>
          <a:gradFill>
            <a:gsLst>
              <a:gs pos="0">
                <a:schemeClr val="accent2">
                  <a:lumMod val="60000"/>
                  <a:lumOff val="40000"/>
                  <a:alpha val="80000"/>
                </a:schemeClr>
              </a:gs>
              <a:gs pos="99000">
                <a:schemeClr val="accent2">
                  <a:lumMod val="20000"/>
                  <a:lumOff val="80000"/>
                  <a:alpha val="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822960" rtlCol="0" anchor="ctr"/>
          <a:lstStyle/>
          <a:p>
            <a:pPr algn="ctr"/>
            <a:endParaRPr/>
          </a:p>
        </p:txBody>
      </p:sp>
      <p:sp>
        <p:nvSpPr>
          <p:cNvPr id="2" name="Title 1"/>
          <p:cNvSpPr>
            <a:spLocks noGrp="1"/>
          </p:cNvSpPr>
          <p:nvPr>
            <p:ph type="title"/>
          </p:nvPr>
        </p:nvSpPr>
        <p:spPr>
          <a:xfrm>
            <a:off x="970360" y="1309047"/>
            <a:ext cx="7200939" cy="2667000"/>
          </a:xfrm>
        </p:spPr>
        <p:txBody>
          <a:bodyPr anchor="b">
            <a:normAutofit/>
          </a:bodyPr>
          <a:lstStyle>
            <a:lvl1pPr algn="ctr">
              <a:defRPr sz="6000" b="0"/>
            </a:lvl1pPr>
          </a:lstStyle>
          <a:p>
            <a:r>
              <a:rPr lang="en-US"/>
              <a:t>Click to edit Master title style</a:t>
            </a:r>
            <a:endParaRPr/>
          </a:p>
        </p:txBody>
      </p:sp>
      <p:sp>
        <p:nvSpPr>
          <p:cNvPr id="3" name="Text Placeholder 2"/>
          <p:cNvSpPr>
            <a:spLocks noGrp="1"/>
          </p:cNvSpPr>
          <p:nvPr>
            <p:ph type="body" idx="1"/>
          </p:nvPr>
        </p:nvSpPr>
        <p:spPr>
          <a:xfrm>
            <a:off x="970360" y="4038600"/>
            <a:ext cx="7200900" cy="1143000"/>
          </a:xfrm>
        </p:spPr>
        <p:txBody>
          <a:bodyPr anchor="t">
            <a:normAutofit/>
          </a:bodyPr>
          <a:lstStyle>
            <a:lvl1pPr marL="0" indent="0" algn="ctr">
              <a:spcBef>
                <a:spcPts val="0"/>
              </a:spcBef>
              <a:buNone/>
              <a:defRPr sz="2000" cap="all" baseline="0">
                <a:solidFill>
                  <a:schemeClr val="accent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48CDC7C8-49F6-4C62-868D-D75F7E03092D}" type="datetimeFigureOut">
              <a:rPr lang="en-US" smtClean="0"/>
              <a:pPr/>
              <a:t>3/22/2020</a:t>
            </a:fld>
            <a:endParaRPr lang="en-US"/>
          </a:p>
        </p:txBody>
      </p:sp>
      <p:sp>
        <p:nvSpPr>
          <p:cNvPr id="6" name="Slide Number Placeholder 5"/>
          <p:cNvSpPr>
            <a:spLocks noGrp="1"/>
          </p:cNvSpPr>
          <p:nvPr>
            <p:ph type="sldNum" sz="quarter" idx="12"/>
          </p:nvPr>
        </p:nvSpPr>
        <p:spPr/>
        <p:txBody>
          <a:bodyPr/>
          <a:lstStyle/>
          <a:p>
            <a:fld id="{FEF61827-7773-4D9C-94A8-32CCC1FD57FB}" type="slidenum">
              <a:rPr lang="en-US" smtClean="0"/>
              <a:pPr/>
              <a:t>‹#›</a:t>
            </a:fld>
            <a:endParaRPr lang="en-US"/>
          </a:p>
        </p:txBody>
      </p:sp>
    </p:spTree>
    <p:extLst>
      <p:ext uri="{BB962C8B-B14F-4D97-AF65-F5344CB8AC3E}">
        <p14:creationId xmlns:p14="http://schemas.microsoft.com/office/powerpoint/2010/main" xmlns="" val="304355997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Content Placeholder 3"/>
          <p:cNvSpPr>
            <a:spLocks noGrp="1"/>
          </p:cNvSpPr>
          <p:nvPr>
            <p:ph sz="half" idx="2"/>
          </p:nvPr>
        </p:nvSpPr>
        <p:spPr>
          <a:xfrm>
            <a:off x="4709160" y="1572768"/>
            <a:ext cx="3429000" cy="414223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Content Placeholder 2"/>
          <p:cNvSpPr>
            <a:spLocks noGrp="1"/>
          </p:cNvSpPr>
          <p:nvPr>
            <p:ph sz="half" idx="1"/>
          </p:nvPr>
        </p:nvSpPr>
        <p:spPr>
          <a:xfrm>
            <a:off x="1005840" y="1572768"/>
            <a:ext cx="3429000" cy="414223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endParaRPr lang="en-US"/>
          </a:p>
        </p:txBody>
      </p:sp>
      <p:sp>
        <p:nvSpPr>
          <p:cNvPr id="5" name="Date Placeholder 4"/>
          <p:cNvSpPr>
            <a:spLocks noGrp="1"/>
          </p:cNvSpPr>
          <p:nvPr>
            <p:ph type="dt" sz="half" idx="10"/>
          </p:nvPr>
        </p:nvSpPr>
        <p:spPr/>
        <p:txBody>
          <a:bodyPr/>
          <a:lstStyle/>
          <a:p>
            <a:fld id="{48CDC7C8-49F6-4C62-868D-D75F7E03092D}" type="datetimeFigureOut">
              <a:rPr lang="en-US" smtClean="0"/>
              <a:pPr/>
              <a:t>3/22/2020</a:t>
            </a:fld>
            <a:endParaRPr lang="en-US"/>
          </a:p>
        </p:txBody>
      </p:sp>
      <p:sp>
        <p:nvSpPr>
          <p:cNvPr id="7" name="Slide Number Placeholder 6"/>
          <p:cNvSpPr>
            <a:spLocks noGrp="1"/>
          </p:cNvSpPr>
          <p:nvPr>
            <p:ph type="sldNum" sz="quarter" idx="12"/>
          </p:nvPr>
        </p:nvSpPr>
        <p:spPr/>
        <p:txBody>
          <a:bodyPr/>
          <a:lstStyle/>
          <a:p>
            <a:fld id="{FEF61827-7773-4D9C-94A8-32CCC1FD57FB}" type="slidenum">
              <a:rPr lang="en-US" smtClean="0"/>
              <a:pPr/>
              <a:t>‹#›</a:t>
            </a:fld>
            <a:endParaRPr lang="en-US"/>
          </a:p>
        </p:txBody>
      </p:sp>
    </p:spTree>
    <p:extLst>
      <p:ext uri="{BB962C8B-B14F-4D97-AF65-F5344CB8AC3E}">
        <p14:creationId xmlns:p14="http://schemas.microsoft.com/office/powerpoint/2010/main" xmlns="" val="424937877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1005840" y="1572768"/>
            <a:ext cx="3429000" cy="766588"/>
          </a:xfrm>
        </p:spPr>
        <p:txBody>
          <a:bodyPr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05840" y="2365861"/>
            <a:ext cx="3429000" cy="334914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4709160" y="1572768"/>
            <a:ext cx="3429000" cy="766588"/>
          </a:xfrm>
        </p:spPr>
        <p:txBody>
          <a:bodyPr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09160" y="2365861"/>
            <a:ext cx="3429000" cy="334914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48CDC7C8-49F6-4C62-868D-D75F7E03092D}" type="datetimeFigureOut">
              <a:rPr lang="en-US" smtClean="0"/>
              <a:pPr/>
              <a:t>3/22/2020</a:t>
            </a:fld>
            <a:endParaRPr lang="en-US"/>
          </a:p>
        </p:txBody>
      </p:sp>
      <p:sp>
        <p:nvSpPr>
          <p:cNvPr id="9" name="Slide Number Placeholder 8"/>
          <p:cNvSpPr>
            <a:spLocks noGrp="1"/>
          </p:cNvSpPr>
          <p:nvPr>
            <p:ph type="sldNum" sz="quarter" idx="12"/>
          </p:nvPr>
        </p:nvSpPr>
        <p:spPr/>
        <p:txBody>
          <a:bodyPr/>
          <a:lstStyle/>
          <a:p>
            <a:fld id="{FEF61827-7773-4D9C-94A8-32CCC1FD57FB}" type="slidenum">
              <a:rPr lang="en-US" smtClean="0"/>
              <a:pPr/>
              <a:t>‹#›</a:t>
            </a:fld>
            <a:endParaRPr lang="en-US"/>
          </a:p>
        </p:txBody>
      </p:sp>
    </p:spTree>
    <p:extLst>
      <p:ext uri="{BB962C8B-B14F-4D97-AF65-F5344CB8AC3E}">
        <p14:creationId xmlns:p14="http://schemas.microsoft.com/office/powerpoint/2010/main" xmlns="" val="107237812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endParaRPr lang="en-US"/>
          </a:p>
        </p:txBody>
      </p:sp>
      <p:sp>
        <p:nvSpPr>
          <p:cNvPr id="3" name="Date Placeholder 2"/>
          <p:cNvSpPr>
            <a:spLocks noGrp="1"/>
          </p:cNvSpPr>
          <p:nvPr>
            <p:ph type="dt" sz="half" idx="10"/>
          </p:nvPr>
        </p:nvSpPr>
        <p:spPr/>
        <p:txBody>
          <a:bodyPr/>
          <a:lstStyle/>
          <a:p>
            <a:fld id="{48CDC7C8-49F6-4C62-868D-D75F7E03092D}" type="datetimeFigureOut">
              <a:rPr lang="en-US" smtClean="0"/>
              <a:pPr/>
              <a:t>3/22/2020</a:t>
            </a:fld>
            <a:endParaRPr lang="en-US"/>
          </a:p>
        </p:txBody>
      </p:sp>
      <p:sp>
        <p:nvSpPr>
          <p:cNvPr id="5" name="Slide Number Placeholder 4"/>
          <p:cNvSpPr>
            <a:spLocks noGrp="1"/>
          </p:cNvSpPr>
          <p:nvPr>
            <p:ph type="sldNum" sz="quarter" idx="12"/>
          </p:nvPr>
        </p:nvSpPr>
        <p:spPr/>
        <p:txBody>
          <a:bodyPr/>
          <a:lstStyle/>
          <a:p>
            <a:fld id="{FEF61827-7773-4D9C-94A8-32CCC1FD57FB}" type="slidenum">
              <a:rPr lang="en-US" smtClean="0"/>
              <a:pPr/>
              <a:t>‹#›</a:t>
            </a:fld>
            <a:endParaRPr lang="en-US"/>
          </a:p>
        </p:txBody>
      </p:sp>
    </p:spTree>
    <p:extLst>
      <p:ext uri="{BB962C8B-B14F-4D97-AF65-F5344CB8AC3E}">
        <p14:creationId xmlns:p14="http://schemas.microsoft.com/office/powerpoint/2010/main" xmlns="" val="368188669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sky"/>
          <p:cNvSpPr/>
          <p:nvPr/>
        </p:nvSpPr>
        <p:spPr>
          <a:xfrm>
            <a:off x="1914" y="-1"/>
            <a:ext cx="9141714" cy="6858002"/>
          </a:xfrm>
          <a:prstGeom prst="rect">
            <a:avLst/>
          </a:prstGeom>
          <a:gradFill>
            <a:gsLst>
              <a:gs pos="0">
                <a:schemeClr val="accent2">
                  <a:lumMod val="60000"/>
                  <a:lumOff val="40000"/>
                  <a:alpha val="80000"/>
                </a:schemeClr>
              </a:gs>
              <a:gs pos="99000">
                <a:schemeClr val="accent2">
                  <a:lumMod val="20000"/>
                  <a:lumOff val="80000"/>
                  <a:alpha val="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822960" rtlCol="0" anchor="ctr"/>
          <a:lstStyle/>
          <a:p>
            <a:pPr algn="ctr"/>
            <a:endParaRPr/>
          </a:p>
        </p:txBody>
      </p:sp>
      <p:sp>
        <p:nvSpPr>
          <p:cNvPr id="3" name="Footer Placeholder 2"/>
          <p:cNvSpPr>
            <a:spLocks noGrp="1"/>
          </p:cNvSpPr>
          <p:nvPr>
            <p:ph type="ftr" sz="quarter" idx="11"/>
          </p:nvPr>
        </p:nvSpPr>
        <p:spPr/>
        <p:txBody>
          <a:bodyPr/>
          <a:lstStyle/>
          <a:p>
            <a:endParaRPr lang="en-US"/>
          </a:p>
        </p:txBody>
      </p:sp>
      <p:sp>
        <p:nvSpPr>
          <p:cNvPr id="2" name="Date Placeholder 1"/>
          <p:cNvSpPr>
            <a:spLocks noGrp="1"/>
          </p:cNvSpPr>
          <p:nvPr>
            <p:ph type="dt" sz="half" idx="10"/>
          </p:nvPr>
        </p:nvSpPr>
        <p:spPr/>
        <p:txBody>
          <a:bodyPr/>
          <a:lstStyle/>
          <a:p>
            <a:fld id="{48CDC7C8-49F6-4C62-868D-D75F7E03092D}" type="datetimeFigureOut">
              <a:rPr lang="en-US" smtClean="0"/>
              <a:pPr/>
              <a:t>3/22/2020</a:t>
            </a:fld>
            <a:endParaRPr lang="en-US"/>
          </a:p>
        </p:txBody>
      </p:sp>
      <p:sp>
        <p:nvSpPr>
          <p:cNvPr id="4" name="Slide Number Placeholder 3"/>
          <p:cNvSpPr>
            <a:spLocks noGrp="1"/>
          </p:cNvSpPr>
          <p:nvPr>
            <p:ph type="sldNum" sz="quarter" idx="12"/>
          </p:nvPr>
        </p:nvSpPr>
        <p:spPr/>
        <p:txBody>
          <a:bodyPr/>
          <a:lstStyle/>
          <a:p>
            <a:fld id="{FEF61827-7773-4D9C-94A8-32CCC1FD57FB}" type="slidenum">
              <a:rPr lang="en-US" smtClean="0"/>
              <a:pPr/>
              <a:t>‹#›</a:t>
            </a:fld>
            <a:endParaRPr lang="en-US"/>
          </a:p>
        </p:txBody>
      </p:sp>
    </p:spTree>
    <p:extLst>
      <p:ext uri="{BB962C8B-B14F-4D97-AF65-F5344CB8AC3E}">
        <p14:creationId xmlns:p14="http://schemas.microsoft.com/office/powerpoint/2010/main" xmlns="" val="49226242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610" y="762000"/>
            <a:ext cx="2532850" cy="2743200"/>
          </a:xfrm>
        </p:spPr>
        <p:txBody>
          <a:bodyPr anchor="b">
            <a:normAutofit/>
          </a:bodyPr>
          <a:lstStyle>
            <a:lvl1pPr>
              <a:defRPr sz="3200" b="0"/>
            </a:lvl1pPr>
          </a:lstStyle>
          <a:p>
            <a:r>
              <a:rPr lang="en-US"/>
              <a:t>Click to edit Master title style</a:t>
            </a:r>
            <a:endParaRPr/>
          </a:p>
        </p:txBody>
      </p:sp>
      <p:sp>
        <p:nvSpPr>
          <p:cNvPr id="3" name="Content Placeholder 2"/>
          <p:cNvSpPr>
            <a:spLocks noGrp="1"/>
          </p:cNvSpPr>
          <p:nvPr>
            <p:ph idx="1"/>
          </p:nvPr>
        </p:nvSpPr>
        <p:spPr>
          <a:xfrm>
            <a:off x="570310" y="685800"/>
            <a:ext cx="5143500" cy="4572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095610" y="3554104"/>
            <a:ext cx="2532850" cy="1703696"/>
          </a:xfrm>
        </p:spPr>
        <p:txBody>
          <a:bodyPr>
            <a:normAutofit/>
          </a:bodyPr>
          <a:lstStyle>
            <a:lvl1pPr marL="0" indent="0">
              <a:lnSpc>
                <a:spcPct val="90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5" name="Date Placeholder 4"/>
          <p:cNvSpPr>
            <a:spLocks noGrp="1"/>
          </p:cNvSpPr>
          <p:nvPr>
            <p:ph type="dt" sz="half" idx="10"/>
          </p:nvPr>
        </p:nvSpPr>
        <p:spPr/>
        <p:txBody>
          <a:bodyPr/>
          <a:lstStyle/>
          <a:p>
            <a:fld id="{48CDC7C8-49F6-4C62-868D-D75F7E03092D}" type="datetimeFigureOut">
              <a:rPr lang="en-US" smtClean="0"/>
              <a:pPr/>
              <a:t>3/22/2020</a:t>
            </a:fld>
            <a:endParaRPr lang="en-US"/>
          </a:p>
        </p:txBody>
      </p:sp>
      <p:sp>
        <p:nvSpPr>
          <p:cNvPr id="7" name="Slide Number Placeholder 6"/>
          <p:cNvSpPr>
            <a:spLocks noGrp="1"/>
          </p:cNvSpPr>
          <p:nvPr>
            <p:ph type="sldNum" sz="quarter" idx="12"/>
          </p:nvPr>
        </p:nvSpPr>
        <p:spPr/>
        <p:txBody>
          <a:bodyPr/>
          <a:lstStyle/>
          <a:p>
            <a:fld id="{FEF61827-7773-4D9C-94A8-32CCC1FD57FB}" type="slidenum">
              <a:rPr lang="en-US" smtClean="0"/>
              <a:pPr/>
              <a:t>‹#›</a:t>
            </a:fld>
            <a:endParaRPr lang="en-US"/>
          </a:p>
        </p:txBody>
      </p:sp>
    </p:spTree>
    <p:extLst>
      <p:ext uri="{BB962C8B-B14F-4D97-AF65-F5344CB8AC3E}">
        <p14:creationId xmlns:p14="http://schemas.microsoft.com/office/powerpoint/2010/main" xmlns="" val="148389765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610" y="762000"/>
            <a:ext cx="2532850" cy="2743200"/>
          </a:xfrm>
        </p:spPr>
        <p:txBody>
          <a:bodyPr anchor="b">
            <a:normAutofit/>
          </a:bodyPr>
          <a:lstStyle>
            <a:lvl1pPr>
              <a:defRPr sz="34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70310" y="685800"/>
            <a:ext cx="5143500" cy="4572000"/>
          </a:xfrm>
          <a:solidFill>
            <a:schemeClr val="bg1">
              <a:lumMod val="95000"/>
            </a:schemeClr>
          </a:solidFill>
        </p:spPr>
        <p:txBody>
          <a:bodyPr>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095610" y="3554104"/>
            <a:ext cx="2532850" cy="1703696"/>
          </a:xfrm>
        </p:spPr>
        <p:txBody>
          <a:bodyPr>
            <a:normAutofit/>
          </a:bodyPr>
          <a:lstStyle>
            <a:lvl1pPr marL="0" indent="0">
              <a:lnSpc>
                <a:spcPct val="100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5" name="Date Placeholder 4"/>
          <p:cNvSpPr>
            <a:spLocks noGrp="1"/>
          </p:cNvSpPr>
          <p:nvPr>
            <p:ph type="dt" sz="half" idx="10"/>
          </p:nvPr>
        </p:nvSpPr>
        <p:spPr/>
        <p:txBody>
          <a:bodyPr/>
          <a:lstStyle/>
          <a:p>
            <a:fld id="{48CDC7C8-49F6-4C62-868D-D75F7E03092D}" type="datetimeFigureOut">
              <a:rPr lang="en-US" smtClean="0"/>
              <a:pPr/>
              <a:t>3/22/2020</a:t>
            </a:fld>
            <a:endParaRPr lang="en-US"/>
          </a:p>
        </p:txBody>
      </p:sp>
      <p:sp>
        <p:nvSpPr>
          <p:cNvPr id="7" name="Slide Number Placeholder 6"/>
          <p:cNvSpPr>
            <a:spLocks noGrp="1"/>
          </p:cNvSpPr>
          <p:nvPr>
            <p:ph type="sldNum" sz="quarter" idx="12"/>
          </p:nvPr>
        </p:nvSpPr>
        <p:spPr/>
        <p:txBody>
          <a:bodyPr/>
          <a:lstStyle/>
          <a:p>
            <a:fld id="{FEF61827-7773-4D9C-94A8-32CCC1FD57FB}" type="slidenum">
              <a:rPr lang="en-US" smtClean="0"/>
              <a:pPr/>
              <a:t>‹#›</a:t>
            </a:fld>
            <a:endParaRPr lang="en-US"/>
          </a:p>
        </p:txBody>
      </p:sp>
    </p:spTree>
    <p:extLst>
      <p:ext uri="{BB962C8B-B14F-4D97-AF65-F5344CB8AC3E}">
        <p14:creationId xmlns:p14="http://schemas.microsoft.com/office/powerpoint/2010/main" xmlns="" val="421661512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sky"/>
          <p:cNvSpPr/>
          <p:nvPr/>
        </p:nvSpPr>
        <p:spPr>
          <a:xfrm>
            <a:off x="1914" y="-1"/>
            <a:ext cx="9141714" cy="6858002"/>
          </a:xfrm>
          <a:prstGeom prst="rect">
            <a:avLst/>
          </a:prstGeom>
          <a:gradFill>
            <a:gsLst>
              <a:gs pos="0">
                <a:schemeClr val="accent2">
                  <a:lumMod val="60000"/>
                  <a:lumOff val="40000"/>
                  <a:alpha val="58000"/>
                </a:schemeClr>
              </a:gs>
              <a:gs pos="88000">
                <a:schemeClr val="accent2">
                  <a:lumMod val="20000"/>
                  <a:lumOff val="80000"/>
                  <a:alpha val="6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822960" rtlCol="0" anchor="ctr"/>
          <a:lstStyle/>
          <a:p>
            <a:pPr algn="ctr"/>
            <a:endParaRPr/>
          </a:p>
        </p:txBody>
      </p:sp>
      <p:sp>
        <p:nvSpPr>
          <p:cNvPr id="8" name="water3"/>
          <p:cNvSpPr/>
          <p:nvPr/>
        </p:nvSpPr>
        <p:spPr bwMode="gray">
          <a:xfrm>
            <a:off x="1914" y="6064102"/>
            <a:ext cx="9141714" cy="793899"/>
          </a:xfrm>
          <a:prstGeom prst="rect">
            <a:avLst/>
          </a:prstGeom>
          <a:gradFill>
            <a:gsLst>
              <a:gs pos="833">
                <a:schemeClr val="accent2">
                  <a:lumMod val="60000"/>
                  <a:lumOff val="40000"/>
                  <a:alpha val="38000"/>
                </a:schemeClr>
              </a:gs>
              <a:gs pos="49000">
                <a:schemeClr val="accent2">
                  <a:lumMod val="60000"/>
                  <a:lumOff val="40000"/>
                </a:schemeClr>
              </a:gs>
              <a:gs pos="100000">
                <a:schemeClr val="accent2">
                  <a:lumMod val="20000"/>
                  <a:lumOff val="80000"/>
                  <a:alpha val="89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9" name="water2"/>
          <p:cNvPicPr>
            <a:picLocks noChangeAspect="1"/>
          </p:cNvPicPr>
          <p:nvPr/>
        </p:nvPicPr>
        <p:blipFill rotWithShape="1">
          <a:blip r:embed="rId13" cstate="print">
            <a:extLst>
              <a:ext uri="{28A0092B-C50C-407E-A947-70E740481C1C}">
                <a14:useLocalDpi xmlns:a14="http://schemas.microsoft.com/office/drawing/2010/main" xmlns="" val="0"/>
              </a:ext>
            </a:extLst>
          </a:blip>
          <a:srcRect l="2674" r="9901"/>
          <a:stretch/>
        </p:blipFill>
        <p:spPr bwMode="white">
          <a:xfrm>
            <a:off x="-1069" y="6256182"/>
            <a:ext cx="9141714" cy="463209"/>
          </a:xfrm>
          <a:prstGeom prst="rect">
            <a:avLst/>
          </a:prstGeom>
          <a:noFill/>
          <a:ln>
            <a:noFill/>
          </a:ln>
        </p:spPr>
      </p:pic>
      <p:pic>
        <p:nvPicPr>
          <p:cNvPr id="10" name="water1"/>
          <p:cNvPicPr>
            <a:picLocks noChangeAspect="1"/>
          </p:cNvPicPr>
          <p:nvPr/>
        </p:nvPicPr>
        <p:blipFill rotWithShape="1">
          <a:blip r:embed="rId14" cstate="print">
            <a:duotone>
              <a:schemeClr val="accent2">
                <a:shade val="45000"/>
                <a:satMod val="135000"/>
              </a:schemeClr>
              <a:prstClr val="white"/>
            </a:duotone>
            <a:extLst>
              <a:ext uri="{28A0092B-C50C-407E-A947-70E740481C1C}">
                <a14:useLocalDpi xmlns:a14="http://schemas.microsoft.com/office/drawing/2010/main" xmlns="" val="0"/>
              </a:ext>
            </a:extLst>
          </a:blip>
          <a:srcRect l="6218" r="6356"/>
          <a:stretch/>
        </p:blipFill>
        <p:spPr bwMode="gray">
          <a:xfrm flipH="1">
            <a:off x="-1069" y="5979395"/>
            <a:ext cx="9141714" cy="268288"/>
          </a:xfrm>
          <a:prstGeom prst="rect">
            <a:avLst/>
          </a:prstGeom>
          <a:noFill/>
          <a:ln>
            <a:noFill/>
          </a:ln>
        </p:spPr>
      </p:pic>
      <p:sp>
        <p:nvSpPr>
          <p:cNvPr id="2" name="Title Placeholder 1"/>
          <p:cNvSpPr>
            <a:spLocks noGrp="1"/>
          </p:cNvSpPr>
          <p:nvPr>
            <p:ph type="title"/>
          </p:nvPr>
        </p:nvSpPr>
        <p:spPr>
          <a:xfrm>
            <a:off x="1005841" y="265176"/>
            <a:ext cx="7132319" cy="1088136"/>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005840" y="1572768"/>
            <a:ext cx="7132320" cy="414223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005840" y="6601968"/>
            <a:ext cx="5369814" cy="237744"/>
          </a:xfrm>
          <a:prstGeom prst="rect">
            <a:avLst/>
          </a:prstGeom>
        </p:spPr>
        <p:txBody>
          <a:bodyPr vert="horz" lIns="91440" tIns="45720" rIns="91440" bIns="45720" rtlCol="0" anchor="ctr"/>
          <a:lstStyle>
            <a:lvl1pPr algn="l">
              <a:defRPr sz="1100" cap="all" baseline="0">
                <a:solidFill>
                  <a:schemeClr val="tx1"/>
                </a:solidFill>
              </a:defRPr>
            </a:lvl1pPr>
          </a:lstStyle>
          <a:p>
            <a:endParaRPr lang="en-US"/>
          </a:p>
        </p:txBody>
      </p:sp>
      <p:sp>
        <p:nvSpPr>
          <p:cNvPr id="4" name="Date Placeholder 3"/>
          <p:cNvSpPr>
            <a:spLocks noGrp="1"/>
          </p:cNvSpPr>
          <p:nvPr>
            <p:ph type="dt" sz="half" idx="2"/>
          </p:nvPr>
        </p:nvSpPr>
        <p:spPr>
          <a:xfrm>
            <a:off x="6656832" y="6601968"/>
            <a:ext cx="720090" cy="237744"/>
          </a:xfrm>
          <a:prstGeom prst="rect">
            <a:avLst/>
          </a:prstGeom>
        </p:spPr>
        <p:txBody>
          <a:bodyPr vert="horz" lIns="91440" tIns="45720" rIns="91440" bIns="45720" rtlCol="0" anchor="ctr"/>
          <a:lstStyle>
            <a:lvl1pPr algn="l">
              <a:defRPr sz="1100" cap="all" baseline="0">
                <a:solidFill>
                  <a:schemeClr val="tx1"/>
                </a:solidFill>
              </a:defRPr>
            </a:lvl1pPr>
          </a:lstStyle>
          <a:p>
            <a:fld id="{48CDC7C8-49F6-4C62-868D-D75F7E03092D}" type="datetimeFigureOut">
              <a:rPr lang="en-US" smtClean="0"/>
              <a:pPr/>
              <a:t>3/22/2020</a:t>
            </a:fld>
            <a:endParaRPr lang="en-US"/>
          </a:p>
        </p:txBody>
      </p:sp>
      <p:sp>
        <p:nvSpPr>
          <p:cNvPr id="6" name="Slide Number Placeholder 5"/>
          <p:cNvSpPr>
            <a:spLocks noGrp="1"/>
          </p:cNvSpPr>
          <p:nvPr>
            <p:ph type="sldNum" sz="quarter" idx="4"/>
          </p:nvPr>
        </p:nvSpPr>
        <p:spPr>
          <a:xfrm>
            <a:off x="7658100" y="6601968"/>
            <a:ext cx="480060" cy="237744"/>
          </a:xfrm>
          <a:prstGeom prst="rect">
            <a:avLst/>
          </a:prstGeom>
        </p:spPr>
        <p:txBody>
          <a:bodyPr vert="horz" lIns="91440" tIns="45720" rIns="91440" bIns="45720" rtlCol="0" anchor="ctr"/>
          <a:lstStyle>
            <a:lvl1pPr algn="r">
              <a:defRPr sz="1100" cap="all" baseline="0">
                <a:solidFill>
                  <a:schemeClr val="tx1"/>
                </a:solidFill>
              </a:defRPr>
            </a:lvl1pPr>
          </a:lstStyle>
          <a:p>
            <a:fld id="{FEF61827-7773-4D9C-94A8-32CCC1FD57FB}" type="slidenum">
              <a:rPr lang="en-US" smtClean="0"/>
              <a:pPr/>
              <a:t>‹#›</a:t>
            </a:fld>
            <a:endParaRPr lang="en-US"/>
          </a:p>
        </p:txBody>
      </p:sp>
    </p:spTree>
    <p:extLst>
      <p:ext uri="{BB962C8B-B14F-4D97-AF65-F5344CB8AC3E}">
        <p14:creationId xmlns:p14="http://schemas.microsoft.com/office/powerpoint/2010/main" xmlns="" val="387755153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xStyles>
    <p:titleStyle>
      <a:lvl1pPr algn="l" defTabSz="914400" rtl="0" eaLnBrk="1" latinLnBrk="0" hangingPunct="1">
        <a:lnSpc>
          <a:spcPct val="90000"/>
        </a:lnSpc>
        <a:spcBef>
          <a:spcPct val="0"/>
        </a:spcBef>
        <a:buNone/>
        <a:defRPr sz="3800" kern="1200">
          <a:solidFill>
            <a:schemeClr val="accent2">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SzPct val="100000"/>
        <a:buFont typeface="Arial" pitchFamily="34" charset="0"/>
        <a:buChar char="•"/>
        <a:defRPr sz="2000" kern="1200">
          <a:solidFill>
            <a:schemeClr val="accent2">
              <a:lumMod val="50000"/>
            </a:schemeClr>
          </a:solidFill>
          <a:latin typeface="+mn-lt"/>
          <a:ea typeface="+mn-ea"/>
          <a:cs typeface="+mn-cs"/>
        </a:defRPr>
      </a:lvl1pPr>
      <a:lvl2pPr marL="548640" indent="-228600" algn="l" defTabSz="914400" rtl="0" eaLnBrk="1" latinLnBrk="0" hangingPunct="1">
        <a:lnSpc>
          <a:spcPct val="90000"/>
        </a:lnSpc>
        <a:spcBef>
          <a:spcPts val="1000"/>
        </a:spcBef>
        <a:buSzPct val="100000"/>
        <a:buFont typeface="Arial" pitchFamily="34" charset="0"/>
        <a:buChar char="•"/>
        <a:defRPr sz="1800" kern="1200">
          <a:solidFill>
            <a:schemeClr val="accent2">
              <a:lumMod val="50000"/>
            </a:schemeClr>
          </a:solidFill>
          <a:latin typeface="+mn-lt"/>
          <a:ea typeface="+mn-ea"/>
          <a:cs typeface="+mn-cs"/>
        </a:defRPr>
      </a:lvl2pPr>
      <a:lvl3pPr marL="822960" indent="-228600" algn="l" defTabSz="914400" rtl="0" eaLnBrk="1" latinLnBrk="0" hangingPunct="1">
        <a:lnSpc>
          <a:spcPct val="90000"/>
        </a:lnSpc>
        <a:spcBef>
          <a:spcPts val="800"/>
        </a:spcBef>
        <a:buSzPct val="100000"/>
        <a:buFont typeface="Arial" pitchFamily="34" charset="0"/>
        <a:buChar char="•"/>
        <a:defRPr sz="1600" kern="1200">
          <a:solidFill>
            <a:schemeClr val="accent2">
              <a:lumMod val="50000"/>
            </a:schemeClr>
          </a:solidFill>
          <a:latin typeface="+mn-lt"/>
          <a:ea typeface="+mn-ea"/>
          <a:cs typeface="+mn-cs"/>
        </a:defRPr>
      </a:lvl3pPr>
      <a:lvl4pPr marL="109728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4pPr>
      <a:lvl5pPr marL="137160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5pPr>
      <a:lvl6pPr marL="164592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6pPr>
      <a:lvl7pPr marL="192024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7pPr>
      <a:lvl8pPr marL="219456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8pPr>
      <a:lvl9pPr marL="2240280" indent="0" algn="l" defTabSz="914400" rtl="0" eaLnBrk="1" latinLnBrk="0" hangingPunct="1">
        <a:lnSpc>
          <a:spcPct val="90000"/>
        </a:lnSpc>
        <a:spcBef>
          <a:spcPts val="800"/>
        </a:spcBef>
        <a:buSzPct val="100000"/>
        <a:buFont typeface="Arial" pitchFamily="34" charset="0"/>
        <a:buNone/>
        <a:defRPr sz="1400" kern="1200">
          <a:solidFill>
            <a:schemeClr val="accent2">
              <a:lumMod val="50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132638"/>
            <a:ext cx="8686800" cy="1677362"/>
          </a:xfrm>
        </p:spPr>
        <p:txBody>
          <a:bodyPr>
            <a:normAutofit fontScale="90000"/>
          </a:bodyPr>
          <a:lstStyle/>
          <a:p>
            <a:pPr algn="ctr"/>
            <a:r>
              <a:rPr lang="en-US" sz="6000" dirty="0">
                <a:effectLst/>
              </a:rPr>
              <a:t>GOD’S PLAN(S) OF SALVATION</a:t>
            </a:r>
          </a:p>
        </p:txBody>
      </p:sp>
      <p:sp>
        <p:nvSpPr>
          <p:cNvPr id="4" name="Subtitle 3"/>
          <p:cNvSpPr>
            <a:spLocks noGrp="1"/>
          </p:cNvSpPr>
          <p:nvPr>
            <p:ph type="subTitle" idx="1"/>
          </p:nvPr>
        </p:nvSpPr>
        <p:spPr/>
        <p:txBody>
          <a:bodyPr/>
          <a:lstStyle/>
          <a:p>
            <a:endParaRPr lang="en-US"/>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92162"/>
          </a:xfrm>
        </p:spPr>
        <p:txBody>
          <a:bodyPr>
            <a:normAutofit/>
          </a:bodyPr>
          <a:lstStyle/>
          <a:p>
            <a:pPr algn="ctr"/>
            <a:r>
              <a:rPr lang="en-US" u="sng" dirty="0"/>
              <a:t>INTRODUCTION</a:t>
            </a:r>
          </a:p>
        </p:txBody>
      </p:sp>
      <p:sp>
        <p:nvSpPr>
          <p:cNvPr id="2" name="Content Placeholder 1"/>
          <p:cNvSpPr>
            <a:spLocks noGrp="1"/>
          </p:cNvSpPr>
          <p:nvPr>
            <p:ph idx="1"/>
          </p:nvPr>
        </p:nvSpPr>
        <p:spPr>
          <a:xfrm>
            <a:off x="0" y="1143000"/>
            <a:ext cx="9144000" cy="5715000"/>
          </a:xfrm>
        </p:spPr>
        <p:txBody>
          <a:bodyPr>
            <a:normAutofit lnSpcReduction="10000"/>
          </a:bodyPr>
          <a:lstStyle/>
          <a:p>
            <a:pPr>
              <a:lnSpc>
                <a:spcPct val="120000"/>
              </a:lnSpc>
            </a:pPr>
            <a:r>
              <a:rPr lang="en-US" dirty="0"/>
              <a:t>As we consider these two OT </a:t>
            </a:r>
            <a:r>
              <a:rPr lang="en-US" b="1" dirty="0"/>
              <a:t>“Plans of Salvation” </a:t>
            </a:r>
            <a:r>
              <a:rPr lang="en-US" dirty="0"/>
              <a:t>we want to ask and answer two important questions:</a:t>
            </a:r>
          </a:p>
          <a:p>
            <a:pPr lvl="1">
              <a:lnSpc>
                <a:spcPct val="120000"/>
              </a:lnSpc>
              <a:spcBef>
                <a:spcPts val="1800"/>
              </a:spcBef>
            </a:pPr>
            <a:r>
              <a:rPr lang="en-US" b="1" dirty="0">
                <a:solidFill>
                  <a:srgbClr val="0000FF"/>
                </a:solidFill>
              </a:rPr>
              <a:t>Q: Why was the plan necessary in the first place?</a:t>
            </a:r>
          </a:p>
          <a:p>
            <a:pPr lvl="1">
              <a:lnSpc>
                <a:spcPct val="120000"/>
              </a:lnSpc>
              <a:spcBef>
                <a:spcPts val="1800"/>
              </a:spcBef>
            </a:pPr>
            <a:r>
              <a:rPr lang="en-US" b="1" dirty="0">
                <a:solidFill>
                  <a:srgbClr val="0000FF"/>
                </a:solidFill>
              </a:rPr>
              <a:t>Q: What are the steps outlined in the plan to ensure its successful execution?</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132638"/>
            <a:ext cx="8686800" cy="1677362"/>
          </a:xfrm>
        </p:spPr>
        <p:txBody>
          <a:bodyPr>
            <a:normAutofit fontScale="90000"/>
          </a:bodyPr>
          <a:lstStyle/>
          <a:p>
            <a:pPr algn="ctr"/>
            <a:r>
              <a:rPr lang="en-US" sz="6000" dirty="0">
                <a:effectLst/>
              </a:rPr>
              <a:t>GOD’S PLAN OF SALVATION FOR NOAH AND HIS FAMILY</a:t>
            </a:r>
          </a:p>
        </p:txBody>
      </p:sp>
      <p:sp>
        <p:nvSpPr>
          <p:cNvPr id="4" name="Subtitle 3"/>
          <p:cNvSpPr>
            <a:spLocks noGrp="1"/>
          </p:cNvSpPr>
          <p:nvPr>
            <p:ph type="subTitle" idx="1"/>
          </p:nvPr>
        </p:nvSpPr>
        <p:spPr/>
        <p:txBody>
          <a:bodyPr/>
          <a:lstStyle/>
          <a:p>
            <a:endParaRPr lang="en-US"/>
          </a:p>
        </p:txBody>
      </p:sp>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92162"/>
          </a:xfrm>
        </p:spPr>
        <p:txBody>
          <a:bodyPr>
            <a:normAutofit fontScale="90000"/>
          </a:bodyPr>
          <a:lstStyle/>
          <a:p>
            <a:pPr algn="ctr"/>
            <a:r>
              <a:rPr lang="en-US" u="sng" dirty="0"/>
              <a:t>THE SALVATION OF </a:t>
            </a:r>
            <a:br>
              <a:rPr lang="en-US" u="sng" dirty="0"/>
            </a:br>
            <a:r>
              <a:rPr lang="en-US" u="sng" dirty="0"/>
              <a:t>NOAH &amp; HIS FAMILY</a:t>
            </a:r>
          </a:p>
        </p:txBody>
      </p:sp>
      <p:sp>
        <p:nvSpPr>
          <p:cNvPr id="2" name="Content Placeholder 1"/>
          <p:cNvSpPr>
            <a:spLocks noGrp="1"/>
          </p:cNvSpPr>
          <p:nvPr>
            <p:ph idx="1"/>
          </p:nvPr>
        </p:nvSpPr>
        <p:spPr>
          <a:xfrm>
            <a:off x="0" y="1066800"/>
            <a:ext cx="9144000" cy="5715000"/>
          </a:xfrm>
        </p:spPr>
        <p:txBody>
          <a:bodyPr>
            <a:normAutofit fontScale="25000" lnSpcReduction="20000"/>
          </a:bodyPr>
          <a:lstStyle/>
          <a:p>
            <a:pPr marL="274320" lvl="1">
              <a:lnSpc>
                <a:spcPct val="120000"/>
              </a:lnSpc>
              <a:spcBef>
                <a:spcPts val="1800"/>
              </a:spcBef>
              <a:buFont typeface="Arial" pitchFamily="34" charset="0"/>
              <a:buChar char="•"/>
            </a:pPr>
            <a:r>
              <a:rPr lang="en-US" sz="14800" dirty="0">
                <a:solidFill>
                  <a:srgbClr val="0000FF"/>
                </a:solidFill>
              </a:rPr>
              <a:t>Q: Can what God did for Noah and his family truly be described in terms of a “Plan of Salvation?</a:t>
            </a:r>
          </a:p>
          <a:p>
            <a:pPr lvl="1">
              <a:lnSpc>
                <a:spcPct val="120000"/>
              </a:lnSpc>
              <a:spcBef>
                <a:spcPts val="1800"/>
              </a:spcBef>
            </a:pPr>
            <a:r>
              <a:rPr lang="en-US" sz="14800" dirty="0"/>
              <a:t>Yes! Absolutely!</a:t>
            </a:r>
          </a:p>
          <a:p>
            <a:pPr lvl="2">
              <a:lnSpc>
                <a:spcPct val="120000"/>
              </a:lnSpc>
              <a:spcBef>
                <a:spcPts val="1800"/>
              </a:spcBef>
            </a:pPr>
            <a:r>
              <a:rPr lang="en-US" sz="14800" dirty="0"/>
              <a:t>See </a:t>
            </a:r>
            <a:r>
              <a:rPr lang="en-US" sz="14800" dirty="0">
                <a:solidFill>
                  <a:srgbClr val="FF0000"/>
                </a:solidFill>
              </a:rPr>
              <a:t>Hebrews 11:7*, 1 Peter 3:20, 2 Peter 2:5*</a:t>
            </a:r>
          </a:p>
          <a:p>
            <a:pPr lvl="2">
              <a:lnSpc>
                <a:spcPct val="120000"/>
              </a:lnSpc>
              <a:spcBef>
                <a:spcPts val="1800"/>
              </a:spcBef>
            </a:pPr>
            <a:r>
              <a:rPr lang="en-US" sz="14800" dirty="0"/>
              <a:t>Through His “Plan of Salvation” God saved Noah and his family</a:t>
            </a:r>
          </a:p>
          <a:p>
            <a:pPr lvl="1">
              <a:lnSpc>
                <a:spcPct val="120000"/>
              </a:lnSpc>
              <a:spcBef>
                <a:spcPts val="1800"/>
              </a:spcBef>
            </a:pPr>
            <a:endParaRPr lang="en-US" sz="4600"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92162"/>
          </a:xfrm>
        </p:spPr>
        <p:txBody>
          <a:bodyPr>
            <a:normAutofit fontScale="90000"/>
          </a:bodyPr>
          <a:lstStyle/>
          <a:p>
            <a:pPr algn="ctr"/>
            <a:r>
              <a:rPr lang="en-US" u="sng" dirty="0"/>
              <a:t>THE SALVATION OF </a:t>
            </a:r>
            <a:br>
              <a:rPr lang="en-US" u="sng" dirty="0"/>
            </a:br>
            <a:r>
              <a:rPr lang="en-US" u="sng" dirty="0"/>
              <a:t>NOAH &amp; HIS FAMILY</a:t>
            </a:r>
          </a:p>
        </p:txBody>
      </p:sp>
      <p:sp>
        <p:nvSpPr>
          <p:cNvPr id="2" name="Content Placeholder 1"/>
          <p:cNvSpPr>
            <a:spLocks noGrp="1"/>
          </p:cNvSpPr>
          <p:nvPr>
            <p:ph idx="1"/>
          </p:nvPr>
        </p:nvSpPr>
        <p:spPr>
          <a:xfrm>
            <a:off x="0" y="1066800"/>
            <a:ext cx="9144000" cy="5715000"/>
          </a:xfrm>
        </p:spPr>
        <p:txBody>
          <a:bodyPr>
            <a:normAutofit fontScale="25000" lnSpcReduction="20000"/>
          </a:bodyPr>
          <a:lstStyle/>
          <a:p>
            <a:pPr marL="274320" lvl="1">
              <a:lnSpc>
                <a:spcPct val="120000"/>
              </a:lnSpc>
              <a:spcBef>
                <a:spcPts val="1800"/>
              </a:spcBef>
              <a:buFont typeface="Arial" pitchFamily="34" charset="0"/>
              <a:buChar char="•"/>
            </a:pPr>
            <a:r>
              <a:rPr lang="en-US" sz="14800" dirty="0">
                <a:solidFill>
                  <a:srgbClr val="0000FF"/>
                </a:solidFill>
              </a:rPr>
              <a:t>Q: Why was God’s “Plan Of Salvation” to save Noah and his family necessary?</a:t>
            </a:r>
          </a:p>
          <a:p>
            <a:pPr lvl="1">
              <a:lnSpc>
                <a:spcPct val="120000"/>
              </a:lnSpc>
              <a:spcBef>
                <a:spcPts val="1800"/>
              </a:spcBef>
            </a:pPr>
            <a:r>
              <a:rPr lang="en-US" sz="14800" dirty="0"/>
              <a:t>Because of man’s wickedness, God made a decision to destroy mankind </a:t>
            </a:r>
            <a:r>
              <a:rPr lang="en-US" sz="14800" dirty="0">
                <a:solidFill>
                  <a:srgbClr val="FF0000"/>
                </a:solidFill>
              </a:rPr>
              <a:t>(Genesis 6:5-7, 11-12)*</a:t>
            </a:r>
          </a:p>
          <a:p>
            <a:pPr lvl="1">
              <a:lnSpc>
                <a:spcPct val="120000"/>
              </a:lnSpc>
              <a:spcBef>
                <a:spcPts val="1800"/>
              </a:spcBef>
            </a:pPr>
            <a:r>
              <a:rPr lang="en-US" sz="14800" dirty="0"/>
              <a:t>But Noah found grace in the eyes of God </a:t>
            </a:r>
            <a:r>
              <a:rPr lang="en-US" sz="14800" dirty="0">
                <a:solidFill>
                  <a:srgbClr val="FF0000"/>
                </a:solidFill>
              </a:rPr>
              <a:t>(Genesis 6:8-10, 7:1)*</a:t>
            </a:r>
          </a:p>
          <a:p>
            <a:pPr lvl="2">
              <a:lnSpc>
                <a:spcPct val="120000"/>
              </a:lnSpc>
              <a:spcBef>
                <a:spcPts val="1800"/>
              </a:spcBef>
            </a:pPr>
            <a:r>
              <a:rPr lang="en-US" sz="14800" dirty="0"/>
              <a:t>For this reason God devised a plan to save Noah and his family</a:t>
            </a:r>
          </a:p>
          <a:p>
            <a:pPr lvl="1">
              <a:lnSpc>
                <a:spcPct val="120000"/>
              </a:lnSpc>
              <a:spcBef>
                <a:spcPts val="1800"/>
              </a:spcBef>
            </a:pPr>
            <a:endParaRPr lang="en-US" sz="4600"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92162"/>
          </a:xfrm>
        </p:spPr>
        <p:txBody>
          <a:bodyPr>
            <a:normAutofit fontScale="90000"/>
          </a:bodyPr>
          <a:lstStyle/>
          <a:p>
            <a:pPr algn="ctr"/>
            <a:r>
              <a:rPr lang="en-US" u="sng" dirty="0"/>
              <a:t>THE SALVATION OF </a:t>
            </a:r>
            <a:br>
              <a:rPr lang="en-US" u="sng" dirty="0"/>
            </a:br>
            <a:r>
              <a:rPr lang="en-US" u="sng" dirty="0"/>
              <a:t>NOAH &amp; HIS FAMILY</a:t>
            </a:r>
          </a:p>
        </p:txBody>
      </p:sp>
      <p:sp>
        <p:nvSpPr>
          <p:cNvPr id="2" name="Content Placeholder 1"/>
          <p:cNvSpPr>
            <a:spLocks noGrp="1"/>
          </p:cNvSpPr>
          <p:nvPr>
            <p:ph idx="1"/>
          </p:nvPr>
        </p:nvSpPr>
        <p:spPr>
          <a:xfrm>
            <a:off x="0" y="1066800"/>
            <a:ext cx="9144000" cy="5715000"/>
          </a:xfrm>
        </p:spPr>
        <p:txBody>
          <a:bodyPr>
            <a:normAutofit fontScale="25000" lnSpcReduction="20000"/>
          </a:bodyPr>
          <a:lstStyle/>
          <a:p>
            <a:pPr marL="274320" lvl="1">
              <a:lnSpc>
                <a:spcPct val="120000"/>
              </a:lnSpc>
              <a:spcBef>
                <a:spcPts val="1800"/>
              </a:spcBef>
              <a:buFont typeface="Arial" pitchFamily="34" charset="0"/>
              <a:buChar char="•"/>
            </a:pPr>
            <a:r>
              <a:rPr lang="en-US" sz="14800" dirty="0">
                <a:solidFill>
                  <a:srgbClr val="0000FF"/>
                </a:solidFill>
              </a:rPr>
              <a:t>Q: What are the steps outlined in God’s plan to save Noah and his family?</a:t>
            </a:r>
          </a:p>
          <a:p>
            <a:pPr lvl="1">
              <a:lnSpc>
                <a:spcPct val="120000"/>
              </a:lnSpc>
              <a:spcBef>
                <a:spcPts val="1800"/>
              </a:spcBef>
            </a:pPr>
            <a:r>
              <a:rPr lang="en-US" sz="14800" dirty="0"/>
              <a:t>Build an ark </a:t>
            </a:r>
            <a:r>
              <a:rPr lang="en-US" sz="14800" dirty="0">
                <a:solidFill>
                  <a:srgbClr val="FF0000"/>
                </a:solidFill>
              </a:rPr>
              <a:t>(Genesis 6:13-18)*</a:t>
            </a:r>
          </a:p>
          <a:p>
            <a:pPr lvl="1">
              <a:lnSpc>
                <a:spcPct val="120000"/>
              </a:lnSpc>
              <a:spcBef>
                <a:spcPts val="1800"/>
              </a:spcBef>
            </a:pPr>
            <a:r>
              <a:rPr lang="en-US" sz="14800" dirty="0"/>
              <a:t>Animals were to be gathered into the ark to save them </a:t>
            </a:r>
            <a:r>
              <a:rPr lang="en-US" sz="14800" dirty="0">
                <a:solidFill>
                  <a:srgbClr val="FF0000"/>
                </a:solidFill>
              </a:rPr>
              <a:t>(Genesis 6:19-20)</a:t>
            </a:r>
          </a:p>
          <a:p>
            <a:pPr lvl="1">
              <a:lnSpc>
                <a:spcPct val="120000"/>
              </a:lnSpc>
              <a:spcBef>
                <a:spcPts val="1800"/>
              </a:spcBef>
            </a:pPr>
            <a:r>
              <a:rPr lang="en-US" sz="14800" dirty="0"/>
              <a:t>Food was to be gathered for Noah, his family and the animals </a:t>
            </a:r>
            <a:r>
              <a:rPr lang="en-US" sz="14800" dirty="0">
                <a:solidFill>
                  <a:srgbClr val="FF0000"/>
                </a:solidFill>
              </a:rPr>
              <a:t>(Genesis 6:21)</a:t>
            </a:r>
          </a:p>
          <a:p>
            <a:pPr lvl="1">
              <a:lnSpc>
                <a:spcPct val="120000"/>
              </a:lnSpc>
              <a:spcBef>
                <a:spcPts val="1800"/>
              </a:spcBef>
            </a:pPr>
            <a:endParaRPr lang="en-US" sz="4600"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92162"/>
          </a:xfrm>
        </p:spPr>
        <p:txBody>
          <a:bodyPr>
            <a:normAutofit fontScale="90000"/>
          </a:bodyPr>
          <a:lstStyle/>
          <a:p>
            <a:pPr algn="ctr"/>
            <a:r>
              <a:rPr lang="en-US" u="sng" dirty="0"/>
              <a:t>THE SALVATION OF </a:t>
            </a:r>
            <a:br>
              <a:rPr lang="en-US" u="sng" dirty="0"/>
            </a:br>
            <a:r>
              <a:rPr lang="en-US" u="sng" dirty="0"/>
              <a:t>NOAH &amp; HIS FAMILY</a:t>
            </a:r>
          </a:p>
        </p:txBody>
      </p:sp>
      <p:sp>
        <p:nvSpPr>
          <p:cNvPr id="2" name="Content Placeholder 1"/>
          <p:cNvSpPr>
            <a:spLocks noGrp="1"/>
          </p:cNvSpPr>
          <p:nvPr>
            <p:ph idx="1"/>
          </p:nvPr>
        </p:nvSpPr>
        <p:spPr>
          <a:xfrm>
            <a:off x="0" y="1066800"/>
            <a:ext cx="9144000" cy="5715000"/>
          </a:xfrm>
        </p:spPr>
        <p:txBody>
          <a:bodyPr>
            <a:normAutofit fontScale="25000" lnSpcReduction="20000"/>
          </a:bodyPr>
          <a:lstStyle/>
          <a:p>
            <a:pPr marL="274320" lvl="1">
              <a:lnSpc>
                <a:spcPct val="120000"/>
              </a:lnSpc>
              <a:spcBef>
                <a:spcPts val="1800"/>
              </a:spcBef>
              <a:buFont typeface="Arial" pitchFamily="34" charset="0"/>
              <a:buChar char="•"/>
            </a:pPr>
            <a:r>
              <a:rPr lang="en-US" sz="14800" dirty="0">
                <a:solidFill>
                  <a:srgbClr val="0000FF"/>
                </a:solidFill>
              </a:rPr>
              <a:t>Q: What are the steps outlined in God’s plan to save Noah and his family?</a:t>
            </a:r>
          </a:p>
          <a:p>
            <a:pPr lvl="1">
              <a:lnSpc>
                <a:spcPct val="120000"/>
              </a:lnSpc>
              <a:spcBef>
                <a:spcPts val="1800"/>
              </a:spcBef>
            </a:pPr>
            <a:r>
              <a:rPr lang="en-US" sz="14800" dirty="0"/>
              <a:t>Noah carefully executed </a:t>
            </a:r>
            <a:r>
              <a:rPr lang="en-US" sz="14800" u="sng" dirty="0"/>
              <a:t>all</a:t>
            </a:r>
            <a:r>
              <a:rPr lang="en-US" sz="14800" dirty="0"/>
              <a:t> the steps outlined in God’s plan </a:t>
            </a:r>
            <a:r>
              <a:rPr lang="en-US" sz="14800" dirty="0">
                <a:solidFill>
                  <a:srgbClr val="FF0000"/>
                </a:solidFill>
              </a:rPr>
              <a:t>(Genesis 6:22)*</a:t>
            </a:r>
          </a:p>
          <a:p>
            <a:pPr lvl="1">
              <a:lnSpc>
                <a:spcPct val="120000"/>
              </a:lnSpc>
              <a:spcBef>
                <a:spcPts val="1800"/>
              </a:spcBef>
            </a:pPr>
            <a:r>
              <a:rPr lang="en-US" sz="14800" dirty="0"/>
              <a:t>On the day of the flood Noah, his family and the animals entered the ark and God shut them in </a:t>
            </a:r>
            <a:r>
              <a:rPr lang="en-US" sz="14800" dirty="0">
                <a:solidFill>
                  <a:srgbClr val="FF0000"/>
                </a:solidFill>
              </a:rPr>
              <a:t>(Genesis 7:13-16)</a:t>
            </a:r>
          </a:p>
          <a:p>
            <a:pPr lvl="1">
              <a:lnSpc>
                <a:spcPct val="120000"/>
              </a:lnSpc>
              <a:spcBef>
                <a:spcPts val="1800"/>
              </a:spcBef>
            </a:pPr>
            <a:r>
              <a:rPr lang="en-US" sz="14800" dirty="0"/>
              <a:t>Now, they had to wait and allow God to do His part </a:t>
            </a:r>
            <a:r>
              <a:rPr lang="en-US" sz="14800" dirty="0">
                <a:solidFill>
                  <a:srgbClr val="FF0000"/>
                </a:solidFill>
              </a:rPr>
              <a:t>(Genesis 7:11-12, 17-24)</a:t>
            </a:r>
          </a:p>
          <a:p>
            <a:pPr lvl="1">
              <a:lnSpc>
                <a:spcPct val="120000"/>
              </a:lnSpc>
              <a:spcBef>
                <a:spcPts val="1800"/>
              </a:spcBef>
            </a:pPr>
            <a:endParaRPr lang="en-US" sz="4600"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92162"/>
          </a:xfrm>
        </p:spPr>
        <p:txBody>
          <a:bodyPr>
            <a:normAutofit fontScale="90000"/>
          </a:bodyPr>
          <a:lstStyle/>
          <a:p>
            <a:pPr algn="ctr"/>
            <a:r>
              <a:rPr lang="en-US" u="sng" dirty="0"/>
              <a:t>THE SALVATION OF </a:t>
            </a:r>
            <a:br>
              <a:rPr lang="en-US" u="sng" dirty="0"/>
            </a:br>
            <a:r>
              <a:rPr lang="en-US" u="sng" dirty="0"/>
              <a:t>NOAH &amp; HIS FAMILY</a:t>
            </a:r>
          </a:p>
        </p:txBody>
      </p:sp>
      <p:sp>
        <p:nvSpPr>
          <p:cNvPr id="2" name="Content Placeholder 1"/>
          <p:cNvSpPr>
            <a:spLocks noGrp="1"/>
          </p:cNvSpPr>
          <p:nvPr>
            <p:ph idx="1"/>
          </p:nvPr>
        </p:nvSpPr>
        <p:spPr>
          <a:xfrm>
            <a:off x="0" y="1066800"/>
            <a:ext cx="9144000" cy="5715000"/>
          </a:xfrm>
        </p:spPr>
        <p:txBody>
          <a:bodyPr>
            <a:normAutofit fontScale="25000" lnSpcReduction="20000"/>
          </a:bodyPr>
          <a:lstStyle/>
          <a:p>
            <a:pPr marL="274320" lvl="1">
              <a:lnSpc>
                <a:spcPct val="120000"/>
              </a:lnSpc>
              <a:spcBef>
                <a:spcPts val="1800"/>
              </a:spcBef>
              <a:buFont typeface="Arial" pitchFamily="34" charset="0"/>
              <a:buChar char="•"/>
            </a:pPr>
            <a:r>
              <a:rPr lang="en-US" sz="14800" dirty="0">
                <a:solidFill>
                  <a:srgbClr val="0000FF"/>
                </a:solidFill>
              </a:rPr>
              <a:t>Q: What are the steps outlined in God’s plan to save Noah and his family?</a:t>
            </a:r>
          </a:p>
          <a:p>
            <a:pPr lvl="1">
              <a:lnSpc>
                <a:spcPct val="120000"/>
              </a:lnSpc>
              <a:spcBef>
                <a:spcPts val="1800"/>
              </a:spcBef>
            </a:pPr>
            <a:r>
              <a:rPr lang="en-US" sz="14800" dirty="0"/>
              <a:t>God caused the flood waters to recede </a:t>
            </a:r>
            <a:r>
              <a:rPr lang="en-US" sz="14800" dirty="0">
                <a:solidFill>
                  <a:srgbClr val="FF0000"/>
                </a:solidFill>
              </a:rPr>
              <a:t>(Genesis 8:1-14)</a:t>
            </a:r>
          </a:p>
          <a:p>
            <a:pPr lvl="1">
              <a:lnSpc>
                <a:spcPct val="120000"/>
              </a:lnSpc>
              <a:spcBef>
                <a:spcPts val="1800"/>
              </a:spcBef>
            </a:pPr>
            <a:r>
              <a:rPr lang="en-US" sz="14800" dirty="0"/>
              <a:t>God commanded Noah to exit the ark along with his family and the animals</a:t>
            </a:r>
          </a:p>
          <a:p>
            <a:pPr lvl="2">
              <a:lnSpc>
                <a:spcPct val="120000"/>
              </a:lnSpc>
              <a:spcBef>
                <a:spcPts val="1800"/>
              </a:spcBef>
            </a:pPr>
            <a:r>
              <a:rPr lang="en-US" sz="14800" dirty="0"/>
              <a:t>They were commanded to be fruitful &amp; multiply and replenish the earth </a:t>
            </a:r>
            <a:r>
              <a:rPr lang="en-US" sz="14800" dirty="0">
                <a:solidFill>
                  <a:srgbClr val="FF0000"/>
                </a:solidFill>
              </a:rPr>
              <a:t>(Genesis 8:15-19, 20*, 9:1)</a:t>
            </a:r>
          </a:p>
          <a:p>
            <a:pPr lvl="1">
              <a:lnSpc>
                <a:spcPct val="120000"/>
              </a:lnSpc>
              <a:spcBef>
                <a:spcPts val="1800"/>
              </a:spcBef>
            </a:pPr>
            <a:endParaRPr lang="en-US" sz="4600"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132638"/>
            <a:ext cx="8686800" cy="1677362"/>
          </a:xfrm>
        </p:spPr>
        <p:txBody>
          <a:bodyPr>
            <a:normAutofit fontScale="90000"/>
          </a:bodyPr>
          <a:lstStyle/>
          <a:p>
            <a:pPr algn="ctr"/>
            <a:r>
              <a:rPr lang="en-US" sz="6000" dirty="0">
                <a:effectLst/>
              </a:rPr>
              <a:t>GOD’S PLAN OF SALVATION FOR THE CHILDREN OF ISRAEL</a:t>
            </a:r>
          </a:p>
        </p:txBody>
      </p:sp>
      <p:sp>
        <p:nvSpPr>
          <p:cNvPr id="4" name="Subtitle 3"/>
          <p:cNvSpPr>
            <a:spLocks noGrp="1"/>
          </p:cNvSpPr>
          <p:nvPr>
            <p:ph type="subTitle" idx="1"/>
          </p:nvPr>
        </p:nvSpPr>
        <p:spPr/>
        <p:txBody>
          <a:bodyPr/>
          <a:lstStyle/>
          <a:p>
            <a:endParaRPr lang="en-US"/>
          </a:p>
        </p:txBody>
      </p:sp>
    </p:spTree>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92162"/>
          </a:xfrm>
        </p:spPr>
        <p:txBody>
          <a:bodyPr>
            <a:normAutofit fontScale="90000"/>
          </a:bodyPr>
          <a:lstStyle/>
          <a:p>
            <a:pPr algn="ctr"/>
            <a:r>
              <a:rPr lang="en-US" u="sng" dirty="0"/>
              <a:t>THE SALVATION OF </a:t>
            </a:r>
            <a:br>
              <a:rPr lang="en-US" u="sng" dirty="0"/>
            </a:br>
            <a:r>
              <a:rPr lang="en-US" u="sng" dirty="0"/>
              <a:t>THE CHILDREN OF ISRAEL</a:t>
            </a:r>
          </a:p>
        </p:txBody>
      </p:sp>
      <p:sp>
        <p:nvSpPr>
          <p:cNvPr id="2" name="Content Placeholder 1"/>
          <p:cNvSpPr>
            <a:spLocks noGrp="1"/>
          </p:cNvSpPr>
          <p:nvPr>
            <p:ph idx="1"/>
          </p:nvPr>
        </p:nvSpPr>
        <p:spPr>
          <a:xfrm>
            <a:off x="0" y="1066800"/>
            <a:ext cx="9144000" cy="5715000"/>
          </a:xfrm>
        </p:spPr>
        <p:txBody>
          <a:bodyPr>
            <a:normAutofit fontScale="25000" lnSpcReduction="20000"/>
          </a:bodyPr>
          <a:lstStyle/>
          <a:p>
            <a:pPr marL="274320" lvl="1">
              <a:lnSpc>
                <a:spcPct val="120000"/>
              </a:lnSpc>
              <a:spcBef>
                <a:spcPts val="1800"/>
              </a:spcBef>
              <a:buFont typeface="Arial" pitchFamily="34" charset="0"/>
              <a:buChar char="•"/>
            </a:pPr>
            <a:r>
              <a:rPr lang="en-US" sz="14800" dirty="0">
                <a:solidFill>
                  <a:srgbClr val="0000FF"/>
                </a:solidFill>
              </a:rPr>
              <a:t>Q: Can what God did for the children of Israel truly be described in terms of a “Plan of Salvation?</a:t>
            </a:r>
          </a:p>
          <a:p>
            <a:pPr lvl="1">
              <a:lnSpc>
                <a:spcPct val="120000"/>
              </a:lnSpc>
              <a:spcBef>
                <a:spcPts val="1800"/>
              </a:spcBef>
            </a:pPr>
            <a:r>
              <a:rPr lang="en-US" sz="14800" dirty="0"/>
              <a:t>Yes! Absolutely!</a:t>
            </a:r>
          </a:p>
          <a:p>
            <a:pPr lvl="2">
              <a:lnSpc>
                <a:spcPct val="120000"/>
              </a:lnSpc>
              <a:spcBef>
                <a:spcPts val="1800"/>
              </a:spcBef>
            </a:pPr>
            <a:r>
              <a:rPr lang="en-US" sz="14800" dirty="0"/>
              <a:t>See</a:t>
            </a:r>
            <a:r>
              <a:rPr lang="en-US" sz="14800" dirty="0">
                <a:solidFill>
                  <a:srgbClr val="FF0000"/>
                </a:solidFill>
              </a:rPr>
              <a:t>, Psalm 106:7-12*, Jude 5*</a:t>
            </a:r>
          </a:p>
          <a:p>
            <a:pPr lvl="2">
              <a:lnSpc>
                <a:spcPct val="120000"/>
              </a:lnSpc>
              <a:spcBef>
                <a:spcPts val="1800"/>
              </a:spcBef>
            </a:pPr>
            <a:r>
              <a:rPr lang="en-US" sz="14800" dirty="0"/>
              <a:t>Through His “Plan of Salvation” God saved the children of Israel</a:t>
            </a:r>
          </a:p>
          <a:p>
            <a:pPr lvl="1">
              <a:lnSpc>
                <a:spcPct val="120000"/>
              </a:lnSpc>
              <a:spcBef>
                <a:spcPts val="1800"/>
              </a:spcBef>
            </a:pPr>
            <a:endParaRPr lang="en-US" sz="4600"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92162"/>
          </a:xfrm>
        </p:spPr>
        <p:txBody>
          <a:bodyPr>
            <a:normAutofit fontScale="90000"/>
          </a:bodyPr>
          <a:lstStyle/>
          <a:p>
            <a:pPr algn="ctr"/>
            <a:r>
              <a:rPr lang="en-US" u="sng" dirty="0"/>
              <a:t>THE SALVATION OF </a:t>
            </a:r>
            <a:br>
              <a:rPr lang="en-US" u="sng" dirty="0"/>
            </a:br>
            <a:r>
              <a:rPr lang="en-US" u="sng" dirty="0"/>
              <a:t>THE CHILDREN OF ISRAEL</a:t>
            </a:r>
          </a:p>
        </p:txBody>
      </p:sp>
      <p:sp>
        <p:nvSpPr>
          <p:cNvPr id="2" name="Content Placeholder 1"/>
          <p:cNvSpPr>
            <a:spLocks noGrp="1"/>
          </p:cNvSpPr>
          <p:nvPr>
            <p:ph idx="1"/>
          </p:nvPr>
        </p:nvSpPr>
        <p:spPr>
          <a:xfrm>
            <a:off x="0" y="1066800"/>
            <a:ext cx="9144000" cy="5715000"/>
          </a:xfrm>
        </p:spPr>
        <p:txBody>
          <a:bodyPr>
            <a:normAutofit fontScale="25000" lnSpcReduction="20000"/>
          </a:bodyPr>
          <a:lstStyle/>
          <a:p>
            <a:pPr marL="274320" lvl="1">
              <a:lnSpc>
                <a:spcPct val="120000"/>
              </a:lnSpc>
              <a:spcBef>
                <a:spcPts val="1800"/>
              </a:spcBef>
              <a:buFont typeface="Arial" pitchFamily="34" charset="0"/>
              <a:buChar char="•"/>
            </a:pPr>
            <a:r>
              <a:rPr lang="en-US" sz="14800" dirty="0">
                <a:solidFill>
                  <a:srgbClr val="0000FF"/>
                </a:solidFill>
              </a:rPr>
              <a:t>Q: Why was God’s “Plan Of Salvation” to save the children of Israel necessary?</a:t>
            </a:r>
          </a:p>
          <a:p>
            <a:pPr lvl="1">
              <a:lnSpc>
                <a:spcPct val="120000"/>
              </a:lnSpc>
              <a:spcBef>
                <a:spcPts val="1800"/>
              </a:spcBef>
            </a:pPr>
            <a:r>
              <a:rPr lang="en-US" sz="14800" dirty="0"/>
              <a:t>Because the children of Israel were in Egyptian bondage </a:t>
            </a:r>
            <a:r>
              <a:rPr lang="en-US" sz="14800" dirty="0">
                <a:solidFill>
                  <a:srgbClr val="FF0000"/>
                </a:solidFill>
              </a:rPr>
              <a:t>(Exodus 1:6-14)*</a:t>
            </a:r>
          </a:p>
          <a:p>
            <a:pPr lvl="2">
              <a:lnSpc>
                <a:spcPct val="120000"/>
              </a:lnSpc>
              <a:spcBef>
                <a:spcPts val="1800"/>
              </a:spcBef>
            </a:pPr>
            <a:r>
              <a:rPr lang="en-US" sz="14800" dirty="0"/>
              <a:t>A new king arose who did not know Joseph</a:t>
            </a:r>
          </a:p>
          <a:p>
            <a:pPr lvl="2">
              <a:lnSpc>
                <a:spcPct val="120000"/>
              </a:lnSpc>
              <a:spcBef>
                <a:spcPts val="1800"/>
              </a:spcBef>
            </a:pPr>
            <a:r>
              <a:rPr lang="en-US" sz="14800" dirty="0"/>
              <a:t>Seeing the children of Israel as a threat, he placed taskmasters over them who afflicted them</a:t>
            </a:r>
          </a:p>
          <a:p>
            <a:pPr lvl="1">
              <a:lnSpc>
                <a:spcPct val="120000"/>
              </a:lnSpc>
              <a:spcBef>
                <a:spcPts val="1800"/>
              </a:spcBef>
            </a:pPr>
            <a:endParaRPr lang="en-US" sz="4600"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92162"/>
          </a:xfrm>
        </p:spPr>
        <p:txBody>
          <a:bodyPr>
            <a:normAutofit/>
          </a:bodyPr>
          <a:lstStyle/>
          <a:p>
            <a:pPr algn="ctr"/>
            <a:r>
              <a:rPr lang="en-US" u="sng" dirty="0"/>
              <a:t>INTRODUCTION</a:t>
            </a:r>
          </a:p>
        </p:txBody>
      </p:sp>
      <p:sp>
        <p:nvSpPr>
          <p:cNvPr id="2" name="Content Placeholder 1"/>
          <p:cNvSpPr>
            <a:spLocks noGrp="1"/>
          </p:cNvSpPr>
          <p:nvPr>
            <p:ph idx="1"/>
          </p:nvPr>
        </p:nvSpPr>
        <p:spPr>
          <a:xfrm>
            <a:off x="0" y="1143000"/>
            <a:ext cx="9144000" cy="5715000"/>
          </a:xfrm>
        </p:spPr>
        <p:txBody>
          <a:bodyPr>
            <a:normAutofit/>
          </a:bodyPr>
          <a:lstStyle/>
          <a:p>
            <a:pPr>
              <a:lnSpc>
                <a:spcPct val="120000"/>
              </a:lnSpc>
            </a:pPr>
            <a:r>
              <a:rPr lang="en-US" dirty="0">
                <a:solidFill>
                  <a:srgbClr val="0000FF"/>
                </a:solidFill>
              </a:rPr>
              <a:t>Q: When you hear the phrase </a:t>
            </a:r>
            <a:r>
              <a:rPr lang="en-US" b="1" dirty="0">
                <a:solidFill>
                  <a:srgbClr val="0000FF"/>
                </a:solidFill>
              </a:rPr>
              <a:t>“God’s Plan of Salvation”</a:t>
            </a:r>
            <a:r>
              <a:rPr lang="en-US" dirty="0">
                <a:solidFill>
                  <a:srgbClr val="0000FF"/>
                </a:solidFill>
              </a:rPr>
              <a:t>, what initial thought comes to your mind?</a:t>
            </a:r>
          </a:p>
          <a:p>
            <a:pPr lvl="1">
              <a:lnSpc>
                <a:spcPct val="120000"/>
              </a:lnSpc>
              <a:spcBef>
                <a:spcPts val="1800"/>
              </a:spcBef>
            </a:pPr>
            <a:r>
              <a:rPr lang="en-US" dirty="0"/>
              <a:t>It is likely for most if not all of us that our initial thought is about God’s plan to save mankind from sin through the sending and sacrifice of His Son Christ Jesus</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92162"/>
          </a:xfrm>
        </p:spPr>
        <p:txBody>
          <a:bodyPr>
            <a:normAutofit fontScale="90000"/>
          </a:bodyPr>
          <a:lstStyle/>
          <a:p>
            <a:pPr algn="ctr"/>
            <a:r>
              <a:rPr lang="en-US" u="sng" dirty="0"/>
              <a:t>THE SALVATION OF </a:t>
            </a:r>
            <a:br>
              <a:rPr lang="en-US" u="sng" dirty="0"/>
            </a:br>
            <a:r>
              <a:rPr lang="en-US" u="sng" dirty="0"/>
              <a:t>THE CHILDREN OF ISRAEL</a:t>
            </a:r>
          </a:p>
        </p:txBody>
      </p:sp>
      <p:sp>
        <p:nvSpPr>
          <p:cNvPr id="2" name="Content Placeholder 1"/>
          <p:cNvSpPr>
            <a:spLocks noGrp="1"/>
          </p:cNvSpPr>
          <p:nvPr>
            <p:ph idx="1"/>
          </p:nvPr>
        </p:nvSpPr>
        <p:spPr>
          <a:xfrm>
            <a:off x="0" y="1066800"/>
            <a:ext cx="9144000" cy="5715000"/>
          </a:xfrm>
        </p:spPr>
        <p:txBody>
          <a:bodyPr>
            <a:normAutofit fontScale="25000" lnSpcReduction="20000"/>
          </a:bodyPr>
          <a:lstStyle/>
          <a:p>
            <a:pPr marL="274320" lvl="1">
              <a:lnSpc>
                <a:spcPct val="120000"/>
              </a:lnSpc>
              <a:spcBef>
                <a:spcPts val="1800"/>
              </a:spcBef>
              <a:buFont typeface="Arial" pitchFamily="34" charset="0"/>
              <a:buChar char="•"/>
            </a:pPr>
            <a:r>
              <a:rPr lang="en-US" sz="14800" dirty="0">
                <a:solidFill>
                  <a:srgbClr val="0000FF"/>
                </a:solidFill>
              </a:rPr>
              <a:t>Q: Why was God’s “Plan Of Salvation” to save the children of Israel necessary?</a:t>
            </a:r>
          </a:p>
          <a:p>
            <a:pPr lvl="1">
              <a:lnSpc>
                <a:spcPct val="120000"/>
              </a:lnSpc>
              <a:spcBef>
                <a:spcPts val="1800"/>
              </a:spcBef>
            </a:pPr>
            <a:r>
              <a:rPr lang="en-US" sz="14800" dirty="0"/>
              <a:t>God had a plan to deliver (save) the children of Israel through Moses</a:t>
            </a:r>
          </a:p>
          <a:p>
            <a:pPr lvl="2">
              <a:lnSpc>
                <a:spcPct val="120000"/>
              </a:lnSpc>
              <a:spcBef>
                <a:spcPts val="1800"/>
              </a:spcBef>
            </a:pPr>
            <a:r>
              <a:rPr lang="en-US" sz="14800" dirty="0"/>
              <a:t>God got the attention of Moses through the burning bush </a:t>
            </a:r>
            <a:r>
              <a:rPr lang="en-US" sz="14800" dirty="0">
                <a:solidFill>
                  <a:srgbClr val="FF0000"/>
                </a:solidFill>
              </a:rPr>
              <a:t>(Ex 3:1-6)</a:t>
            </a:r>
          </a:p>
          <a:p>
            <a:pPr lvl="2">
              <a:lnSpc>
                <a:spcPct val="120000"/>
              </a:lnSpc>
              <a:spcBef>
                <a:spcPts val="1800"/>
              </a:spcBef>
            </a:pPr>
            <a:r>
              <a:rPr lang="en-US" sz="14800" dirty="0"/>
              <a:t>God informed Moses of His intentions to deliver the children of Israel </a:t>
            </a:r>
            <a:r>
              <a:rPr lang="en-US" sz="14800" dirty="0">
                <a:solidFill>
                  <a:srgbClr val="FF0000"/>
                </a:solidFill>
              </a:rPr>
              <a:t>(Ex 3:7-9)*</a:t>
            </a:r>
          </a:p>
          <a:p>
            <a:pPr lvl="1">
              <a:lnSpc>
                <a:spcPct val="120000"/>
              </a:lnSpc>
              <a:spcBef>
                <a:spcPts val="1800"/>
              </a:spcBef>
            </a:pPr>
            <a:endParaRPr lang="en-US" sz="4600"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92162"/>
          </a:xfrm>
        </p:spPr>
        <p:txBody>
          <a:bodyPr>
            <a:normAutofit fontScale="90000"/>
          </a:bodyPr>
          <a:lstStyle/>
          <a:p>
            <a:pPr algn="ctr"/>
            <a:r>
              <a:rPr lang="en-US" u="sng" dirty="0"/>
              <a:t>THE SALVATION OF </a:t>
            </a:r>
            <a:br>
              <a:rPr lang="en-US" u="sng" dirty="0"/>
            </a:br>
            <a:r>
              <a:rPr lang="en-US" u="sng" dirty="0"/>
              <a:t>THE CHILDREN OF ISRAEL</a:t>
            </a:r>
          </a:p>
        </p:txBody>
      </p:sp>
      <p:sp>
        <p:nvSpPr>
          <p:cNvPr id="2" name="Content Placeholder 1"/>
          <p:cNvSpPr>
            <a:spLocks noGrp="1"/>
          </p:cNvSpPr>
          <p:nvPr>
            <p:ph idx="1"/>
          </p:nvPr>
        </p:nvSpPr>
        <p:spPr>
          <a:xfrm>
            <a:off x="0" y="1066800"/>
            <a:ext cx="9144000" cy="5715000"/>
          </a:xfrm>
        </p:spPr>
        <p:txBody>
          <a:bodyPr>
            <a:normAutofit fontScale="25000" lnSpcReduction="20000"/>
          </a:bodyPr>
          <a:lstStyle/>
          <a:p>
            <a:pPr marL="274320" lvl="1">
              <a:lnSpc>
                <a:spcPct val="120000"/>
              </a:lnSpc>
              <a:spcBef>
                <a:spcPts val="1800"/>
              </a:spcBef>
              <a:buFont typeface="Arial" pitchFamily="34" charset="0"/>
              <a:buChar char="•"/>
            </a:pPr>
            <a:r>
              <a:rPr lang="en-US" sz="14800" dirty="0">
                <a:solidFill>
                  <a:srgbClr val="0000FF"/>
                </a:solidFill>
              </a:rPr>
              <a:t>Q: Why was God’s “Plan Of Salvation” to save the children of Israel necessary?</a:t>
            </a:r>
          </a:p>
          <a:p>
            <a:pPr lvl="1">
              <a:lnSpc>
                <a:spcPct val="120000"/>
              </a:lnSpc>
              <a:spcBef>
                <a:spcPts val="1800"/>
              </a:spcBef>
            </a:pPr>
            <a:r>
              <a:rPr lang="en-US" sz="14800" dirty="0"/>
              <a:t>God had a plan to deliver (save) the children of Israel through Moses</a:t>
            </a:r>
          </a:p>
          <a:p>
            <a:pPr lvl="2">
              <a:lnSpc>
                <a:spcPct val="120000"/>
              </a:lnSpc>
              <a:spcBef>
                <a:spcPts val="1800"/>
              </a:spcBef>
            </a:pPr>
            <a:r>
              <a:rPr lang="en-US" sz="14800" dirty="0"/>
              <a:t>After informing Moses of His intentions, God also informed Moses He was sending him (Moses) to Pharaoh with the message to let God’s people go </a:t>
            </a:r>
            <a:r>
              <a:rPr lang="en-US" sz="14800" dirty="0">
                <a:solidFill>
                  <a:srgbClr val="FF0000"/>
                </a:solidFill>
              </a:rPr>
              <a:t>(Ex 3:10*-18)</a:t>
            </a:r>
          </a:p>
          <a:p>
            <a:pPr lvl="1">
              <a:lnSpc>
                <a:spcPct val="120000"/>
              </a:lnSpc>
              <a:spcBef>
                <a:spcPts val="1800"/>
              </a:spcBef>
            </a:pPr>
            <a:endParaRPr lang="en-US" sz="4600"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92162"/>
          </a:xfrm>
        </p:spPr>
        <p:txBody>
          <a:bodyPr>
            <a:normAutofit fontScale="90000"/>
          </a:bodyPr>
          <a:lstStyle/>
          <a:p>
            <a:pPr algn="ctr"/>
            <a:r>
              <a:rPr lang="en-US" u="sng" dirty="0"/>
              <a:t>THE SALVATION OF </a:t>
            </a:r>
            <a:br>
              <a:rPr lang="en-US" u="sng" dirty="0"/>
            </a:br>
            <a:r>
              <a:rPr lang="en-US" u="sng" dirty="0"/>
              <a:t>THE CHILDREN OF ISRAEL</a:t>
            </a:r>
          </a:p>
        </p:txBody>
      </p:sp>
      <p:sp>
        <p:nvSpPr>
          <p:cNvPr id="2" name="Content Placeholder 1"/>
          <p:cNvSpPr>
            <a:spLocks noGrp="1"/>
          </p:cNvSpPr>
          <p:nvPr>
            <p:ph idx="1"/>
          </p:nvPr>
        </p:nvSpPr>
        <p:spPr>
          <a:xfrm>
            <a:off x="0" y="1066800"/>
            <a:ext cx="9144000" cy="5715000"/>
          </a:xfrm>
        </p:spPr>
        <p:txBody>
          <a:bodyPr>
            <a:normAutofit fontScale="25000" lnSpcReduction="20000"/>
          </a:bodyPr>
          <a:lstStyle/>
          <a:p>
            <a:pPr marL="274320" lvl="1">
              <a:lnSpc>
                <a:spcPct val="120000"/>
              </a:lnSpc>
              <a:spcBef>
                <a:spcPts val="1800"/>
              </a:spcBef>
              <a:buFont typeface="Arial" pitchFamily="34" charset="0"/>
              <a:buChar char="•"/>
            </a:pPr>
            <a:r>
              <a:rPr lang="en-US" sz="14800" dirty="0">
                <a:solidFill>
                  <a:srgbClr val="0000FF"/>
                </a:solidFill>
              </a:rPr>
              <a:t>Q: Why was God’s “Plan Of Salvation” to save the children of Israel necessary?</a:t>
            </a:r>
          </a:p>
          <a:p>
            <a:pPr lvl="1">
              <a:lnSpc>
                <a:spcPct val="120000"/>
              </a:lnSpc>
              <a:spcBef>
                <a:spcPts val="1800"/>
              </a:spcBef>
            </a:pPr>
            <a:r>
              <a:rPr lang="en-US" sz="14800" dirty="0"/>
              <a:t>God had a plan to deliver (save) the children of Israel through Moses</a:t>
            </a:r>
          </a:p>
          <a:p>
            <a:pPr lvl="2">
              <a:lnSpc>
                <a:spcPct val="120000"/>
              </a:lnSpc>
              <a:spcBef>
                <a:spcPts val="1800"/>
              </a:spcBef>
            </a:pPr>
            <a:r>
              <a:rPr lang="en-US" sz="14800" dirty="0"/>
              <a:t>Finally, God informed Moses that Pharaoh would not allow the children of Israel to leave until God struck the land of Egypt with His wonders or miracles </a:t>
            </a:r>
            <a:r>
              <a:rPr lang="en-US" sz="14800" dirty="0">
                <a:solidFill>
                  <a:srgbClr val="FF0000"/>
                </a:solidFill>
              </a:rPr>
              <a:t>(Ex 3:19-20)*</a:t>
            </a:r>
          </a:p>
          <a:p>
            <a:pPr lvl="1">
              <a:lnSpc>
                <a:spcPct val="120000"/>
              </a:lnSpc>
              <a:spcBef>
                <a:spcPts val="1800"/>
              </a:spcBef>
            </a:pPr>
            <a:endParaRPr lang="en-US" sz="4600"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92162"/>
          </a:xfrm>
        </p:spPr>
        <p:txBody>
          <a:bodyPr>
            <a:normAutofit fontScale="90000"/>
          </a:bodyPr>
          <a:lstStyle/>
          <a:p>
            <a:pPr algn="ctr"/>
            <a:r>
              <a:rPr lang="en-US" u="sng" dirty="0"/>
              <a:t>THE SALVATION OF </a:t>
            </a:r>
            <a:br>
              <a:rPr lang="en-US" u="sng" dirty="0"/>
            </a:br>
            <a:r>
              <a:rPr lang="en-US" u="sng" dirty="0"/>
              <a:t>THE CHILDREN OF ISRAEL</a:t>
            </a:r>
          </a:p>
        </p:txBody>
      </p:sp>
      <p:sp>
        <p:nvSpPr>
          <p:cNvPr id="2" name="Content Placeholder 1"/>
          <p:cNvSpPr>
            <a:spLocks noGrp="1"/>
          </p:cNvSpPr>
          <p:nvPr>
            <p:ph idx="1"/>
          </p:nvPr>
        </p:nvSpPr>
        <p:spPr>
          <a:xfrm>
            <a:off x="0" y="1066800"/>
            <a:ext cx="9144000" cy="5715000"/>
          </a:xfrm>
        </p:spPr>
        <p:txBody>
          <a:bodyPr>
            <a:normAutofit fontScale="25000" lnSpcReduction="20000"/>
          </a:bodyPr>
          <a:lstStyle/>
          <a:p>
            <a:pPr marL="274320" lvl="1">
              <a:lnSpc>
                <a:spcPct val="120000"/>
              </a:lnSpc>
              <a:spcBef>
                <a:spcPts val="1800"/>
              </a:spcBef>
              <a:buFont typeface="Arial" pitchFamily="34" charset="0"/>
              <a:buChar char="•"/>
            </a:pPr>
            <a:r>
              <a:rPr lang="en-US" sz="14800" dirty="0">
                <a:solidFill>
                  <a:srgbClr val="0000FF"/>
                </a:solidFill>
              </a:rPr>
              <a:t>Q: What are the steps outlined in God’s plan to save the children of Israel?</a:t>
            </a:r>
          </a:p>
          <a:p>
            <a:pPr lvl="1">
              <a:lnSpc>
                <a:spcPct val="120000"/>
              </a:lnSpc>
              <a:spcBef>
                <a:spcPts val="1800"/>
              </a:spcBef>
            </a:pPr>
            <a:r>
              <a:rPr lang="en-US" sz="14800" dirty="0"/>
              <a:t>By the hand of Moses, God was going to unleash 10 devastating plagues [My wonders, V19] on the land of Egypt</a:t>
            </a:r>
          </a:p>
          <a:p>
            <a:pPr lvl="2">
              <a:lnSpc>
                <a:spcPct val="120000"/>
              </a:lnSpc>
              <a:spcBef>
                <a:spcPts val="1800"/>
              </a:spcBef>
            </a:pPr>
            <a:r>
              <a:rPr lang="en-US" sz="14800" dirty="0"/>
              <a:t>To humble Pharaoh </a:t>
            </a:r>
            <a:r>
              <a:rPr lang="en-US" sz="14800" dirty="0">
                <a:solidFill>
                  <a:srgbClr val="FF0000"/>
                </a:solidFill>
              </a:rPr>
              <a:t>(Ex 3:19-20)</a:t>
            </a:r>
          </a:p>
          <a:p>
            <a:pPr lvl="2">
              <a:lnSpc>
                <a:spcPct val="120000"/>
              </a:lnSpc>
              <a:spcBef>
                <a:spcPts val="1800"/>
              </a:spcBef>
            </a:pPr>
            <a:r>
              <a:rPr lang="en-US" sz="14800" dirty="0"/>
              <a:t>As an indictment against the false gods of Egypt </a:t>
            </a:r>
            <a:r>
              <a:rPr lang="en-US" sz="14800" dirty="0">
                <a:solidFill>
                  <a:srgbClr val="FF0000"/>
                </a:solidFill>
              </a:rPr>
              <a:t>(Ex 12:12, Num 33:4)</a:t>
            </a:r>
          </a:p>
          <a:p>
            <a:pPr lvl="1">
              <a:lnSpc>
                <a:spcPct val="120000"/>
              </a:lnSpc>
              <a:spcBef>
                <a:spcPts val="1800"/>
              </a:spcBef>
            </a:pPr>
            <a:endParaRPr lang="en-US" sz="4600"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92162"/>
          </a:xfrm>
        </p:spPr>
        <p:txBody>
          <a:bodyPr>
            <a:normAutofit fontScale="90000"/>
          </a:bodyPr>
          <a:lstStyle/>
          <a:p>
            <a:pPr algn="ctr"/>
            <a:r>
              <a:rPr lang="en-US" u="sng" dirty="0"/>
              <a:t>THE SALVATION OF </a:t>
            </a:r>
            <a:br>
              <a:rPr lang="en-US" u="sng" dirty="0"/>
            </a:br>
            <a:r>
              <a:rPr lang="en-US" u="sng" dirty="0"/>
              <a:t>THE CHILDREN OF ISRAEL</a:t>
            </a:r>
          </a:p>
        </p:txBody>
      </p:sp>
      <p:sp>
        <p:nvSpPr>
          <p:cNvPr id="2" name="Content Placeholder 1"/>
          <p:cNvSpPr>
            <a:spLocks noGrp="1"/>
          </p:cNvSpPr>
          <p:nvPr>
            <p:ph idx="1"/>
          </p:nvPr>
        </p:nvSpPr>
        <p:spPr>
          <a:xfrm>
            <a:off x="0" y="1066800"/>
            <a:ext cx="9144000" cy="5715000"/>
          </a:xfrm>
        </p:spPr>
        <p:txBody>
          <a:bodyPr>
            <a:normAutofit fontScale="25000" lnSpcReduction="20000"/>
          </a:bodyPr>
          <a:lstStyle/>
          <a:p>
            <a:pPr marL="274320" lvl="1">
              <a:lnSpc>
                <a:spcPct val="120000"/>
              </a:lnSpc>
              <a:spcBef>
                <a:spcPts val="1800"/>
              </a:spcBef>
              <a:buFont typeface="Arial" pitchFamily="34" charset="0"/>
              <a:buChar char="•"/>
            </a:pPr>
            <a:r>
              <a:rPr lang="en-US" sz="14800" dirty="0">
                <a:solidFill>
                  <a:srgbClr val="0000FF"/>
                </a:solidFill>
              </a:rPr>
              <a:t>Q: What are the steps outlined in God’s plan to save the children of Israel?</a:t>
            </a:r>
          </a:p>
          <a:p>
            <a:pPr lvl="1">
              <a:lnSpc>
                <a:spcPct val="120000"/>
              </a:lnSpc>
              <a:spcBef>
                <a:spcPts val="1800"/>
              </a:spcBef>
            </a:pPr>
            <a:r>
              <a:rPr lang="en-US" sz="14800" dirty="0"/>
              <a:t>The list of the 10 plagues</a:t>
            </a:r>
          </a:p>
          <a:p>
            <a:pPr lvl="2">
              <a:lnSpc>
                <a:spcPct val="120000"/>
              </a:lnSpc>
              <a:spcBef>
                <a:spcPts val="1800"/>
              </a:spcBef>
            </a:pPr>
            <a:r>
              <a:rPr lang="en-US" sz="14800" dirty="0"/>
              <a:t>1. Water turned to blood </a:t>
            </a:r>
            <a:r>
              <a:rPr lang="en-US" sz="14800" dirty="0">
                <a:solidFill>
                  <a:srgbClr val="FF0000"/>
                </a:solidFill>
              </a:rPr>
              <a:t>(Ex 7:14-25)</a:t>
            </a:r>
          </a:p>
          <a:p>
            <a:pPr lvl="2">
              <a:lnSpc>
                <a:spcPct val="120000"/>
              </a:lnSpc>
              <a:spcBef>
                <a:spcPts val="1800"/>
              </a:spcBef>
            </a:pPr>
            <a:r>
              <a:rPr lang="en-US" sz="14800" dirty="0"/>
              <a:t>2. Frogs </a:t>
            </a:r>
            <a:r>
              <a:rPr lang="en-US" sz="14800" dirty="0">
                <a:solidFill>
                  <a:srgbClr val="FF0000"/>
                </a:solidFill>
              </a:rPr>
              <a:t>(Ex 8:1-15)</a:t>
            </a:r>
          </a:p>
          <a:p>
            <a:pPr lvl="2">
              <a:lnSpc>
                <a:spcPct val="120000"/>
              </a:lnSpc>
              <a:spcBef>
                <a:spcPts val="1800"/>
              </a:spcBef>
            </a:pPr>
            <a:r>
              <a:rPr lang="en-US" sz="14800" dirty="0"/>
              <a:t>3. Lice </a:t>
            </a:r>
            <a:r>
              <a:rPr lang="en-US" sz="14800" dirty="0">
                <a:solidFill>
                  <a:srgbClr val="FF0000"/>
                </a:solidFill>
              </a:rPr>
              <a:t>(Ex 8:16-19)</a:t>
            </a:r>
          </a:p>
          <a:p>
            <a:pPr lvl="2">
              <a:lnSpc>
                <a:spcPct val="120000"/>
              </a:lnSpc>
              <a:spcBef>
                <a:spcPts val="1800"/>
              </a:spcBef>
            </a:pPr>
            <a:r>
              <a:rPr lang="en-US" sz="14800" dirty="0"/>
              <a:t>4. Flies </a:t>
            </a:r>
            <a:r>
              <a:rPr lang="en-US" sz="14800" dirty="0">
                <a:solidFill>
                  <a:srgbClr val="FF0000"/>
                </a:solidFill>
              </a:rPr>
              <a:t>(Ex 8:20-32)</a:t>
            </a:r>
          </a:p>
          <a:p>
            <a:pPr lvl="1">
              <a:lnSpc>
                <a:spcPct val="120000"/>
              </a:lnSpc>
              <a:spcBef>
                <a:spcPts val="1800"/>
              </a:spcBef>
            </a:pPr>
            <a:endParaRPr lang="en-US" sz="4600"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92162"/>
          </a:xfrm>
        </p:spPr>
        <p:txBody>
          <a:bodyPr>
            <a:normAutofit fontScale="90000"/>
          </a:bodyPr>
          <a:lstStyle/>
          <a:p>
            <a:pPr algn="ctr"/>
            <a:r>
              <a:rPr lang="en-US" u="sng" dirty="0"/>
              <a:t>THE SALVATION OF </a:t>
            </a:r>
            <a:br>
              <a:rPr lang="en-US" u="sng" dirty="0"/>
            </a:br>
            <a:r>
              <a:rPr lang="en-US" u="sng" dirty="0"/>
              <a:t>THE CHILDREN OF ISRAEL</a:t>
            </a:r>
          </a:p>
        </p:txBody>
      </p:sp>
      <p:sp>
        <p:nvSpPr>
          <p:cNvPr id="2" name="Content Placeholder 1"/>
          <p:cNvSpPr>
            <a:spLocks noGrp="1"/>
          </p:cNvSpPr>
          <p:nvPr>
            <p:ph idx="1"/>
          </p:nvPr>
        </p:nvSpPr>
        <p:spPr>
          <a:xfrm>
            <a:off x="0" y="1066800"/>
            <a:ext cx="9144000" cy="5715000"/>
          </a:xfrm>
        </p:spPr>
        <p:txBody>
          <a:bodyPr>
            <a:normAutofit fontScale="25000" lnSpcReduction="20000"/>
          </a:bodyPr>
          <a:lstStyle/>
          <a:p>
            <a:pPr marL="274320" lvl="1">
              <a:lnSpc>
                <a:spcPct val="120000"/>
              </a:lnSpc>
              <a:spcBef>
                <a:spcPts val="1800"/>
              </a:spcBef>
              <a:buFont typeface="Arial" pitchFamily="34" charset="0"/>
              <a:buChar char="•"/>
            </a:pPr>
            <a:r>
              <a:rPr lang="en-US" sz="14800" dirty="0">
                <a:solidFill>
                  <a:srgbClr val="0000FF"/>
                </a:solidFill>
              </a:rPr>
              <a:t>Q: What are the steps outlined in God’s plan to save the children of Israel?</a:t>
            </a:r>
          </a:p>
          <a:p>
            <a:pPr lvl="1">
              <a:lnSpc>
                <a:spcPct val="120000"/>
              </a:lnSpc>
              <a:spcBef>
                <a:spcPts val="1800"/>
              </a:spcBef>
            </a:pPr>
            <a:r>
              <a:rPr lang="en-US" sz="14800" dirty="0"/>
              <a:t>The list of the 10 plagues</a:t>
            </a:r>
          </a:p>
          <a:p>
            <a:pPr lvl="2">
              <a:lnSpc>
                <a:spcPct val="120000"/>
              </a:lnSpc>
              <a:spcBef>
                <a:spcPts val="1800"/>
              </a:spcBef>
            </a:pPr>
            <a:r>
              <a:rPr lang="en-US" sz="14800" dirty="0"/>
              <a:t>5. Pestilence on livestock </a:t>
            </a:r>
            <a:r>
              <a:rPr lang="en-US" sz="14800" dirty="0">
                <a:solidFill>
                  <a:srgbClr val="FF0000"/>
                </a:solidFill>
              </a:rPr>
              <a:t>(Ex 9:1-7)</a:t>
            </a:r>
          </a:p>
          <a:p>
            <a:pPr lvl="2">
              <a:lnSpc>
                <a:spcPct val="120000"/>
              </a:lnSpc>
              <a:spcBef>
                <a:spcPts val="1800"/>
              </a:spcBef>
            </a:pPr>
            <a:r>
              <a:rPr lang="en-US" sz="14800" dirty="0"/>
              <a:t>6. Boils </a:t>
            </a:r>
            <a:r>
              <a:rPr lang="en-US" sz="14800" dirty="0">
                <a:solidFill>
                  <a:srgbClr val="FF0000"/>
                </a:solidFill>
              </a:rPr>
              <a:t>(Ex 9:8-12)</a:t>
            </a:r>
          </a:p>
          <a:p>
            <a:pPr lvl="2">
              <a:lnSpc>
                <a:spcPct val="120000"/>
              </a:lnSpc>
              <a:spcBef>
                <a:spcPts val="1800"/>
              </a:spcBef>
            </a:pPr>
            <a:r>
              <a:rPr lang="en-US" sz="14800" dirty="0"/>
              <a:t>7. Hail </a:t>
            </a:r>
            <a:r>
              <a:rPr lang="en-US" sz="14800" dirty="0">
                <a:solidFill>
                  <a:srgbClr val="FF0000"/>
                </a:solidFill>
              </a:rPr>
              <a:t>(Ex 9:13-35)</a:t>
            </a:r>
          </a:p>
          <a:p>
            <a:pPr lvl="2">
              <a:lnSpc>
                <a:spcPct val="120000"/>
              </a:lnSpc>
              <a:spcBef>
                <a:spcPts val="1800"/>
              </a:spcBef>
            </a:pPr>
            <a:r>
              <a:rPr lang="en-US" sz="14800" dirty="0"/>
              <a:t>8. Locust </a:t>
            </a:r>
            <a:r>
              <a:rPr lang="en-US" sz="14800" dirty="0">
                <a:solidFill>
                  <a:srgbClr val="FF0000"/>
                </a:solidFill>
              </a:rPr>
              <a:t>(Ex 10:1-20)</a:t>
            </a:r>
          </a:p>
          <a:p>
            <a:pPr lvl="1">
              <a:lnSpc>
                <a:spcPct val="120000"/>
              </a:lnSpc>
              <a:spcBef>
                <a:spcPts val="1800"/>
              </a:spcBef>
            </a:pPr>
            <a:endParaRPr lang="en-US" sz="4600"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92162"/>
          </a:xfrm>
        </p:spPr>
        <p:txBody>
          <a:bodyPr>
            <a:normAutofit fontScale="90000"/>
          </a:bodyPr>
          <a:lstStyle/>
          <a:p>
            <a:pPr algn="ctr"/>
            <a:r>
              <a:rPr lang="en-US" u="sng" dirty="0"/>
              <a:t>THE SALVATION OF </a:t>
            </a:r>
            <a:br>
              <a:rPr lang="en-US" u="sng" dirty="0"/>
            </a:br>
            <a:r>
              <a:rPr lang="en-US" u="sng" dirty="0"/>
              <a:t>THE CHILDREN OF ISRAEL</a:t>
            </a:r>
          </a:p>
        </p:txBody>
      </p:sp>
      <p:sp>
        <p:nvSpPr>
          <p:cNvPr id="2" name="Content Placeholder 1"/>
          <p:cNvSpPr>
            <a:spLocks noGrp="1"/>
          </p:cNvSpPr>
          <p:nvPr>
            <p:ph idx="1"/>
          </p:nvPr>
        </p:nvSpPr>
        <p:spPr>
          <a:xfrm>
            <a:off x="0" y="1066800"/>
            <a:ext cx="9144000" cy="5715000"/>
          </a:xfrm>
        </p:spPr>
        <p:txBody>
          <a:bodyPr>
            <a:normAutofit fontScale="25000" lnSpcReduction="20000"/>
          </a:bodyPr>
          <a:lstStyle/>
          <a:p>
            <a:pPr marL="274320" lvl="1">
              <a:lnSpc>
                <a:spcPct val="120000"/>
              </a:lnSpc>
              <a:spcBef>
                <a:spcPts val="1800"/>
              </a:spcBef>
              <a:buFont typeface="Arial" pitchFamily="34" charset="0"/>
              <a:buChar char="•"/>
            </a:pPr>
            <a:r>
              <a:rPr lang="en-US" sz="14800" dirty="0">
                <a:solidFill>
                  <a:srgbClr val="0000FF"/>
                </a:solidFill>
              </a:rPr>
              <a:t>Q: What are the steps outlined in God’s plan to save the children of Israel?</a:t>
            </a:r>
          </a:p>
          <a:p>
            <a:pPr lvl="1">
              <a:lnSpc>
                <a:spcPct val="120000"/>
              </a:lnSpc>
              <a:spcBef>
                <a:spcPts val="1800"/>
              </a:spcBef>
            </a:pPr>
            <a:r>
              <a:rPr lang="en-US" sz="14800" dirty="0"/>
              <a:t>The list of the 10 plagues</a:t>
            </a:r>
          </a:p>
          <a:p>
            <a:pPr lvl="2">
              <a:lnSpc>
                <a:spcPct val="120000"/>
              </a:lnSpc>
              <a:spcBef>
                <a:spcPts val="1800"/>
              </a:spcBef>
            </a:pPr>
            <a:r>
              <a:rPr lang="en-US" sz="14800" dirty="0"/>
              <a:t>9. Darkness </a:t>
            </a:r>
            <a:r>
              <a:rPr lang="en-US" sz="14800" dirty="0">
                <a:solidFill>
                  <a:srgbClr val="FF0000"/>
                </a:solidFill>
              </a:rPr>
              <a:t>(Ex 10:21-28)</a:t>
            </a:r>
          </a:p>
          <a:p>
            <a:pPr lvl="2">
              <a:lnSpc>
                <a:spcPct val="120000"/>
              </a:lnSpc>
              <a:spcBef>
                <a:spcPts val="1800"/>
              </a:spcBef>
            </a:pPr>
            <a:r>
              <a:rPr lang="en-US" sz="14800" b="1" u="sng" dirty="0"/>
              <a:t>NOTE:</a:t>
            </a:r>
            <a:r>
              <a:rPr lang="en-US" sz="14800" dirty="0"/>
              <a:t> After each of the first 9 plagues it is stated that God hardened Pharaoh’s heart</a:t>
            </a:r>
          </a:p>
          <a:p>
            <a:pPr lvl="3">
              <a:lnSpc>
                <a:spcPct val="120000"/>
              </a:lnSpc>
              <a:spcBef>
                <a:spcPts val="1800"/>
              </a:spcBef>
            </a:pPr>
            <a:r>
              <a:rPr lang="en-US" sz="14800" dirty="0"/>
              <a:t>He refused to let the Israelites go</a:t>
            </a:r>
          </a:p>
          <a:p>
            <a:pPr lvl="1">
              <a:lnSpc>
                <a:spcPct val="120000"/>
              </a:lnSpc>
              <a:spcBef>
                <a:spcPts val="1800"/>
              </a:spcBef>
            </a:pPr>
            <a:endParaRPr lang="en-US" sz="4600"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92162"/>
          </a:xfrm>
        </p:spPr>
        <p:txBody>
          <a:bodyPr>
            <a:normAutofit fontScale="90000"/>
          </a:bodyPr>
          <a:lstStyle/>
          <a:p>
            <a:pPr algn="ctr"/>
            <a:r>
              <a:rPr lang="en-US" u="sng" dirty="0"/>
              <a:t>THE SALVATION OF </a:t>
            </a:r>
            <a:br>
              <a:rPr lang="en-US" u="sng" dirty="0"/>
            </a:br>
            <a:r>
              <a:rPr lang="en-US" u="sng" dirty="0"/>
              <a:t>THE CHILDREN OF ISRAEL</a:t>
            </a:r>
          </a:p>
        </p:txBody>
      </p:sp>
      <p:sp>
        <p:nvSpPr>
          <p:cNvPr id="2" name="Content Placeholder 1"/>
          <p:cNvSpPr>
            <a:spLocks noGrp="1"/>
          </p:cNvSpPr>
          <p:nvPr>
            <p:ph idx="1"/>
          </p:nvPr>
        </p:nvSpPr>
        <p:spPr>
          <a:xfrm>
            <a:off x="0" y="1066800"/>
            <a:ext cx="9144000" cy="5715000"/>
          </a:xfrm>
        </p:spPr>
        <p:txBody>
          <a:bodyPr>
            <a:normAutofit fontScale="25000" lnSpcReduction="20000"/>
          </a:bodyPr>
          <a:lstStyle/>
          <a:p>
            <a:pPr marL="274320" lvl="1">
              <a:lnSpc>
                <a:spcPct val="120000"/>
              </a:lnSpc>
              <a:spcBef>
                <a:spcPts val="1800"/>
              </a:spcBef>
              <a:buFont typeface="Arial" pitchFamily="34" charset="0"/>
              <a:buChar char="•"/>
            </a:pPr>
            <a:r>
              <a:rPr lang="en-US" sz="14800" dirty="0">
                <a:solidFill>
                  <a:srgbClr val="0000FF"/>
                </a:solidFill>
              </a:rPr>
              <a:t>Q: What are the steps outlined in God’s plan to save the children of Israel?</a:t>
            </a:r>
          </a:p>
          <a:p>
            <a:pPr lvl="1">
              <a:lnSpc>
                <a:spcPct val="120000"/>
              </a:lnSpc>
              <a:spcBef>
                <a:spcPts val="1800"/>
              </a:spcBef>
            </a:pPr>
            <a:r>
              <a:rPr lang="en-US" sz="14800" dirty="0"/>
              <a:t>The list of the 10 plagues</a:t>
            </a:r>
          </a:p>
          <a:p>
            <a:pPr lvl="2">
              <a:lnSpc>
                <a:spcPct val="120000"/>
              </a:lnSpc>
              <a:spcBef>
                <a:spcPts val="1800"/>
              </a:spcBef>
            </a:pPr>
            <a:r>
              <a:rPr lang="en-US" sz="14800" dirty="0"/>
              <a:t>10. Death of the firstborn </a:t>
            </a:r>
          </a:p>
          <a:p>
            <a:pPr lvl="3">
              <a:lnSpc>
                <a:spcPct val="120000"/>
              </a:lnSpc>
              <a:spcBef>
                <a:spcPts val="1800"/>
              </a:spcBef>
            </a:pPr>
            <a:r>
              <a:rPr lang="en-US" sz="14800" dirty="0"/>
              <a:t>The announcement </a:t>
            </a:r>
            <a:r>
              <a:rPr lang="en-US" sz="14800" dirty="0">
                <a:solidFill>
                  <a:srgbClr val="FF0000"/>
                </a:solidFill>
              </a:rPr>
              <a:t>(Ex 11:1*-10)</a:t>
            </a:r>
          </a:p>
          <a:p>
            <a:pPr lvl="3">
              <a:lnSpc>
                <a:spcPct val="120000"/>
              </a:lnSpc>
              <a:spcBef>
                <a:spcPts val="1800"/>
              </a:spcBef>
            </a:pPr>
            <a:r>
              <a:rPr lang="en-US" sz="14800" dirty="0"/>
              <a:t>The Passover instituted </a:t>
            </a:r>
            <a:r>
              <a:rPr lang="en-US" sz="14800" dirty="0">
                <a:solidFill>
                  <a:srgbClr val="FF0000"/>
                </a:solidFill>
              </a:rPr>
              <a:t>(Ex 12:1-28)</a:t>
            </a:r>
          </a:p>
          <a:p>
            <a:pPr lvl="4">
              <a:lnSpc>
                <a:spcPct val="120000"/>
              </a:lnSpc>
              <a:spcBef>
                <a:spcPts val="1800"/>
              </a:spcBef>
            </a:pPr>
            <a:r>
              <a:rPr lang="en-US" sz="14800" dirty="0"/>
              <a:t>God would pass over His people</a:t>
            </a:r>
          </a:p>
          <a:p>
            <a:pPr lvl="1">
              <a:lnSpc>
                <a:spcPct val="120000"/>
              </a:lnSpc>
              <a:spcBef>
                <a:spcPts val="1800"/>
              </a:spcBef>
            </a:pPr>
            <a:endParaRPr lang="en-US" sz="4600"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92162"/>
          </a:xfrm>
        </p:spPr>
        <p:txBody>
          <a:bodyPr>
            <a:normAutofit fontScale="90000"/>
          </a:bodyPr>
          <a:lstStyle/>
          <a:p>
            <a:pPr algn="ctr"/>
            <a:r>
              <a:rPr lang="en-US" u="sng" dirty="0"/>
              <a:t>THE SALVATION OF </a:t>
            </a:r>
            <a:br>
              <a:rPr lang="en-US" u="sng" dirty="0"/>
            </a:br>
            <a:r>
              <a:rPr lang="en-US" u="sng" dirty="0"/>
              <a:t>THE CHILDREN OF ISRAEL</a:t>
            </a:r>
          </a:p>
        </p:txBody>
      </p:sp>
      <p:sp>
        <p:nvSpPr>
          <p:cNvPr id="2" name="Content Placeholder 1"/>
          <p:cNvSpPr>
            <a:spLocks noGrp="1"/>
          </p:cNvSpPr>
          <p:nvPr>
            <p:ph idx="1"/>
          </p:nvPr>
        </p:nvSpPr>
        <p:spPr>
          <a:xfrm>
            <a:off x="0" y="1066800"/>
            <a:ext cx="9144000" cy="5715000"/>
          </a:xfrm>
        </p:spPr>
        <p:txBody>
          <a:bodyPr>
            <a:normAutofit fontScale="25000" lnSpcReduction="20000"/>
          </a:bodyPr>
          <a:lstStyle/>
          <a:p>
            <a:pPr marL="274320" lvl="1">
              <a:lnSpc>
                <a:spcPct val="120000"/>
              </a:lnSpc>
              <a:spcBef>
                <a:spcPts val="1800"/>
              </a:spcBef>
              <a:buFont typeface="Arial" pitchFamily="34" charset="0"/>
              <a:buChar char="•"/>
            </a:pPr>
            <a:r>
              <a:rPr lang="en-US" sz="14800" dirty="0">
                <a:solidFill>
                  <a:srgbClr val="0000FF"/>
                </a:solidFill>
              </a:rPr>
              <a:t>Q: What are the steps outlined in God’s plan to save the children of Israel?</a:t>
            </a:r>
          </a:p>
          <a:p>
            <a:pPr lvl="1">
              <a:lnSpc>
                <a:spcPct val="120000"/>
              </a:lnSpc>
              <a:spcBef>
                <a:spcPts val="1800"/>
              </a:spcBef>
            </a:pPr>
            <a:r>
              <a:rPr lang="en-US" sz="14800" dirty="0"/>
              <a:t>The list of the 10 plagues</a:t>
            </a:r>
          </a:p>
          <a:p>
            <a:pPr lvl="2">
              <a:lnSpc>
                <a:spcPct val="120000"/>
              </a:lnSpc>
              <a:spcBef>
                <a:spcPts val="1800"/>
              </a:spcBef>
            </a:pPr>
            <a:r>
              <a:rPr lang="en-US" sz="14800" dirty="0"/>
              <a:t>10. Death of the firstborn </a:t>
            </a:r>
          </a:p>
          <a:p>
            <a:pPr lvl="3">
              <a:lnSpc>
                <a:spcPct val="120000"/>
              </a:lnSpc>
              <a:spcBef>
                <a:spcPts val="1800"/>
              </a:spcBef>
            </a:pPr>
            <a:r>
              <a:rPr lang="en-US" sz="14800" dirty="0"/>
              <a:t>The event commenced at midnight </a:t>
            </a:r>
            <a:r>
              <a:rPr lang="en-US" sz="14800" dirty="0">
                <a:solidFill>
                  <a:srgbClr val="FF0000"/>
                </a:solidFill>
              </a:rPr>
              <a:t>(Ex 12:29-30)</a:t>
            </a:r>
          </a:p>
          <a:p>
            <a:pPr lvl="3">
              <a:lnSpc>
                <a:spcPct val="120000"/>
              </a:lnSpc>
              <a:spcBef>
                <a:spcPts val="1800"/>
              </a:spcBef>
            </a:pPr>
            <a:r>
              <a:rPr lang="en-US" sz="14800" dirty="0"/>
              <a:t>Pharaoh is finally humbled and lets the children of Israel go </a:t>
            </a:r>
            <a:r>
              <a:rPr lang="en-US" sz="14800" dirty="0">
                <a:solidFill>
                  <a:srgbClr val="FF0000"/>
                </a:solidFill>
              </a:rPr>
              <a:t>(Ex 12:31-42)</a:t>
            </a:r>
          </a:p>
          <a:p>
            <a:pPr lvl="1">
              <a:lnSpc>
                <a:spcPct val="120000"/>
              </a:lnSpc>
              <a:spcBef>
                <a:spcPts val="1800"/>
              </a:spcBef>
            </a:pPr>
            <a:endParaRPr lang="en-US" sz="4600"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92162"/>
          </a:xfrm>
        </p:spPr>
        <p:txBody>
          <a:bodyPr>
            <a:normAutofit fontScale="90000"/>
          </a:bodyPr>
          <a:lstStyle/>
          <a:p>
            <a:pPr algn="ctr"/>
            <a:r>
              <a:rPr lang="en-US" u="sng" dirty="0"/>
              <a:t>THE SALVATION OF </a:t>
            </a:r>
            <a:br>
              <a:rPr lang="en-US" u="sng" dirty="0"/>
            </a:br>
            <a:r>
              <a:rPr lang="en-US" u="sng" dirty="0"/>
              <a:t>THE CHILDREN OF ISRAEL</a:t>
            </a:r>
          </a:p>
        </p:txBody>
      </p:sp>
      <p:sp>
        <p:nvSpPr>
          <p:cNvPr id="2" name="Content Placeholder 1"/>
          <p:cNvSpPr>
            <a:spLocks noGrp="1"/>
          </p:cNvSpPr>
          <p:nvPr>
            <p:ph idx="1"/>
          </p:nvPr>
        </p:nvSpPr>
        <p:spPr>
          <a:xfrm>
            <a:off x="0" y="1066800"/>
            <a:ext cx="9144000" cy="5715000"/>
          </a:xfrm>
        </p:spPr>
        <p:txBody>
          <a:bodyPr>
            <a:normAutofit fontScale="25000" lnSpcReduction="20000"/>
          </a:bodyPr>
          <a:lstStyle/>
          <a:p>
            <a:pPr marL="274320" lvl="1">
              <a:lnSpc>
                <a:spcPct val="120000"/>
              </a:lnSpc>
              <a:spcBef>
                <a:spcPts val="1800"/>
              </a:spcBef>
              <a:buFont typeface="Arial" pitchFamily="34" charset="0"/>
              <a:buChar char="•"/>
            </a:pPr>
            <a:r>
              <a:rPr lang="en-US" sz="14800" dirty="0">
                <a:solidFill>
                  <a:srgbClr val="0000FF"/>
                </a:solidFill>
              </a:rPr>
              <a:t>Q: What are the steps outlined in God’s plan to save the children of Israel?</a:t>
            </a:r>
          </a:p>
          <a:p>
            <a:pPr lvl="1">
              <a:lnSpc>
                <a:spcPct val="120000"/>
              </a:lnSpc>
              <a:spcBef>
                <a:spcPts val="1800"/>
              </a:spcBef>
            </a:pPr>
            <a:r>
              <a:rPr lang="en-US" sz="14800" dirty="0"/>
              <a:t>The Red Sea crossing</a:t>
            </a:r>
          </a:p>
          <a:p>
            <a:pPr lvl="2">
              <a:lnSpc>
                <a:spcPct val="120000"/>
              </a:lnSpc>
              <a:spcBef>
                <a:spcPts val="1800"/>
              </a:spcBef>
            </a:pPr>
            <a:r>
              <a:rPr lang="en-US" sz="14800" dirty="0"/>
              <a:t>Pharaoh had a change of heart and pursued after the children of Israel </a:t>
            </a:r>
            <a:r>
              <a:rPr lang="en-US" sz="14800" dirty="0">
                <a:solidFill>
                  <a:srgbClr val="FF0000"/>
                </a:solidFill>
              </a:rPr>
              <a:t>(Ex 14:1-9)</a:t>
            </a:r>
          </a:p>
          <a:p>
            <a:pPr lvl="3">
              <a:lnSpc>
                <a:spcPct val="120000"/>
              </a:lnSpc>
              <a:spcBef>
                <a:spcPts val="1800"/>
              </a:spcBef>
            </a:pPr>
            <a:r>
              <a:rPr lang="en-US" sz="14800" dirty="0"/>
              <a:t>He planned to bring them back under bondage in Egypt [reasoning they were trapped in the wilderness]</a:t>
            </a:r>
          </a:p>
          <a:p>
            <a:pPr marL="868680" lvl="3" indent="0">
              <a:lnSpc>
                <a:spcPct val="120000"/>
              </a:lnSpc>
              <a:spcBef>
                <a:spcPts val="1800"/>
              </a:spcBef>
              <a:buNone/>
            </a:pPr>
            <a:endParaRPr lang="en-US" sz="14800" dirty="0"/>
          </a:p>
          <a:p>
            <a:pPr lvl="1">
              <a:lnSpc>
                <a:spcPct val="120000"/>
              </a:lnSpc>
              <a:spcBef>
                <a:spcPts val="1800"/>
              </a:spcBef>
            </a:pPr>
            <a:endParaRPr lang="en-US" sz="4600"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92162"/>
          </a:xfrm>
        </p:spPr>
        <p:txBody>
          <a:bodyPr>
            <a:normAutofit/>
          </a:bodyPr>
          <a:lstStyle/>
          <a:p>
            <a:pPr algn="ctr"/>
            <a:r>
              <a:rPr lang="en-US" u="sng" dirty="0"/>
              <a:t>INTRODUCTION</a:t>
            </a:r>
          </a:p>
        </p:txBody>
      </p:sp>
      <p:sp>
        <p:nvSpPr>
          <p:cNvPr id="2" name="Content Placeholder 1"/>
          <p:cNvSpPr>
            <a:spLocks noGrp="1"/>
          </p:cNvSpPr>
          <p:nvPr>
            <p:ph idx="1"/>
          </p:nvPr>
        </p:nvSpPr>
        <p:spPr>
          <a:xfrm>
            <a:off x="0" y="1143000"/>
            <a:ext cx="9144000" cy="5715000"/>
          </a:xfrm>
        </p:spPr>
        <p:txBody>
          <a:bodyPr>
            <a:normAutofit/>
          </a:bodyPr>
          <a:lstStyle/>
          <a:p>
            <a:pPr>
              <a:lnSpc>
                <a:spcPct val="120000"/>
              </a:lnSpc>
            </a:pPr>
            <a:r>
              <a:rPr lang="en-US" dirty="0">
                <a:solidFill>
                  <a:srgbClr val="0000FF"/>
                </a:solidFill>
              </a:rPr>
              <a:t>Q: When you hear the phrase </a:t>
            </a:r>
            <a:r>
              <a:rPr lang="en-US" b="1" dirty="0">
                <a:solidFill>
                  <a:srgbClr val="0000FF"/>
                </a:solidFill>
              </a:rPr>
              <a:t>“God’s Plan of Salvation”</a:t>
            </a:r>
            <a:r>
              <a:rPr lang="en-US" dirty="0">
                <a:solidFill>
                  <a:srgbClr val="0000FF"/>
                </a:solidFill>
              </a:rPr>
              <a:t>, what initial thought comes to your mind?</a:t>
            </a:r>
          </a:p>
          <a:p>
            <a:pPr lvl="1">
              <a:lnSpc>
                <a:spcPct val="120000"/>
              </a:lnSpc>
              <a:spcBef>
                <a:spcPts val="1800"/>
              </a:spcBef>
            </a:pPr>
            <a:r>
              <a:rPr lang="en-US" dirty="0"/>
              <a:t>We may also think about the steps involved in obeying the gospel</a:t>
            </a:r>
          </a:p>
          <a:p>
            <a:pPr lvl="2">
              <a:lnSpc>
                <a:spcPct val="120000"/>
              </a:lnSpc>
              <a:spcBef>
                <a:spcPts val="1800"/>
              </a:spcBef>
            </a:pPr>
            <a:r>
              <a:rPr lang="en-US" dirty="0"/>
              <a:t>Hear, Believe, Repent, Confess, Baptism, Faithfulness</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92162"/>
          </a:xfrm>
        </p:spPr>
        <p:txBody>
          <a:bodyPr>
            <a:normAutofit fontScale="90000"/>
          </a:bodyPr>
          <a:lstStyle/>
          <a:p>
            <a:pPr algn="ctr"/>
            <a:r>
              <a:rPr lang="en-US" u="sng" dirty="0"/>
              <a:t>THE SALVATION OF </a:t>
            </a:r>
            <a:br>
              <a:rPr lang="en-US" u="sng" dirty="0"/>
            </a:br>
            <a:r>
              <a:rPr lang="en-US" u="sng" dirty="0"/>
              <a:t>THE CHILDREN OF ISRAEL</a:t>
            </a:r>
          </a:p>
        </p:txBody>
      </p:sp>
      <p:sp>
        <p:nvSpPr>
          <p:cNvPr id="2" name="Content Placeholder 1"/>
          <p:cNvSpPr>
            <a:spLocks noGrp="1"/>
          </p:cNvSpPr>
          <p:nvPr>
            <p:ph idx="1"/>
          </p:nvPr>
        </p:nvSpPr>
        <p:spPr>
          <a:xfrm>
            <a:off x="0" y="1066800"/>
            <a:ext cx="9144000" cy="5715000"/>
          </a:xfrm>
        </p:spPr>
        <p:txBody>
          <a:bodyPr>
            <a:normAutofit fontScale="25000" lnSpcReduction="20000"/>
          </a:bodyPr>
          <a:lstStyle/>
          <a:p>
            <a:pPr marL="274320" lvl="1">
              <a:lnSpc>
                <a:spcPct val="120000"/>
              </a:lnSpc>
              <a:spcBef>
                <a:spcPts val="1800"/>
              </a:spcBef>
              <a:buFont typeface="Arial" pitchFamily="34" charset="0"/>
              <a:buChar char="•"/>
            </a:pPr>
            <a:r>
              <a:rPr lang="en-US" sz="14800" dirty="0">
                <a:solidFill>
                  <a:srgbClr val="0000FF"/>
                </a:solidFill>
              </a:rPr>
              <a:t>Q: What are the steps outlined in God’s plan to save the children of Israel?</a:t>
            </a:r>
          </a:p>
          <a:p>
            <a:pPr lvl="1">
              <a:lnSpc>
                <a:spcPct val="120000"/>
              </a:lnSpc>
              <a:spcBef>
                <a:spcPts val="1800"/>
              </a:spcBef>
            </a:pPr>
            <a:r>
              <a:rPr lang="en-US" sz="14800" dirty="0"/>
              <a:t>The Red Sea crossing</a:t>
            </a:r>
          </a:p>
          <a:p>
            <a:pPr lvl="2">
              <a:lnSpc>
                <a:spcPct val="120000"/>
              </a:lnSpc>
              <a:spcBef>
                <a:spcPts val="1800"/>
              </a:spcBef>
            </a:pPr>
            <a:r>
              <a:rPr lang="en-US" sz="14800" dirty="0"/>
              <a:t>In fear the children of Israel cried out to God &amp; blamed Moses </a:t>
            </a:r>
            <a:r>
              <a:rPr lang="en-US" sz="14800" dirty="0">
                <a:solidFill>
                  <a:srgbClr val="FF0000"/>
                </a:solidFill>
              </a:rPr>
              <a:t>(Ex 14:10-12)*</a:t>
            </a:r>
          </a:p>
          <a:p>
            <a:pPr lvl="2">
              <a:lnSpc>
                <a:spcPct val="120000"/>
              </a:lnSpc>
              <a:spcBef>
                <a:spcPts val="1800"/>
              </a:spcBef>
            </a:pPr>
            <a:r>
              <a:rPr lang="en-US" sz="14800" dirty="0"/>
              <a:t>The reply of Moses to the children of Israel : </a:t>
            </a:r>
            <a:r>
              <a:rPr lang="en-US" sz="14800" i="1" dirty="0"/>
              <a:t>“Do not be afraid. Stand still, and see </a:t>
            </a:r>
            <a:r>
              <a:rPr lang="en-US" sz="14800" b="1" i="1" u="sng" dirty="0"/>
              <a:t>the salvation of the Lord</a:t>
            </a:r>
            <a:r>
              <a:rPr lang="en-US" sz="14800" i="1" dirty="0"/>
              <a:t>” </a:t>
            </a:r>
            <a:r>
              <a:rPr lang="en-US" sz="14800" dirty="0">
                <a:solidFill>
                  <a:srgbClr val="FF0000"/>
                </a:solidFill>
              </a:rPr>
              <a:t>(Ex 14:13-14)*</a:t>
            </a:r>
          </a:p>
          <a:p>
            <a:pPr lvl="1">
              <a:lnSpc>
                <a:spcPct val="120000"/>
              </a:lnSpc>
              <a:spcBef>
                <a:spcPts val="1800"/>
              </a:spcBef>
            </a:pPr>
            <a:endParaRPr lang="en-US" sz="4600"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92162"/>
          </a:xfrm>
        </p:spPr>
        <p:txBody>
          <a:bodyPr>
            <a:normAutofit fontScale="90000"/>
          </a:bodyPr>
          <a:lstStyle/>
          <a:p>
            <a:pPr algn="ctr"/>
            <a:r>
              <a:rPr lang="en-US" u="sng" dirty="0"/>
              <a:t>THE SALVATION OF </a:t>
            </a:r>
            <a:br>
              <a:rPr lang="en-US" u="sng" dirty="0"/>
            </a:br>
            <a:r>
              <a:rPr lang="en-US" u="sng" dirty="0"/>
              <a:t>THE CHILDREN OF ISRAEL</a:t>
            </a:r>
          </a:p>
        </p:txBody>
      </p:sp>
      <p:sp>
        <p:nvSpPr>
          <p:cNvPr id="2" name="Content Placeholder 1"/>
          <p:cNvSpPr>
            <a:spLocks noGrp="1"/>
          </p:cNvSpPr>
          <p:nvPr>
            <p:ph idx="1"/>
          </p:nvPr>
        </p:nvSpPr>
        <p:spPr>
          <a:xfrm>
            <a:off x="0" y="1066800"/>
            <a:ext cx="9144000" cy="5715000"/>
          </a:xfrm>
        </p:spPr>
        <p:txBody>
          <a:bodyPr>
            <a:normAutofit fontScale="25000" lnSpcReduction="20000"/>
          </a:bodyPr>
          <a:lstStyle/>
          <a:p>
            <a:pPr marL="274320" lvl="1">
              <a:lnSpc>
                <a:spcPct val="120000"/>
              </a:lnSpc>
              <a:spcBef>
                <a:spcPts val="1800"/>
              </a:spcBef>
              <a:buFont typeface="Arial" pitchFamily="34" charset="0"/>
              <a:buChar char="•"/>
            </a:pPr>
            <a:r>
              <a:rPr lang="en-US" sz="14800" dirty="0">
                <a:solidFill>
                  <a:srgbClr val="0000FF"/>
                </a:solidFill>
              </a:rPr>
              <a:t>Q: What are the steps outlined in God’s plan to save the children of Israel?</a:t>
            </a:r>
          </a:p>
          <a:p>
            <a:pPr lvl="1">
              <a:lnSpc>
                <a:spcPct val="120000"/>
              </a:lnSpc>
              <a:spcBef>
                <a:spcPts val="1800"/>
              </a:spcBef>
            </a:pPr>
            <a:r>
              <a:rPr lang="en-US" sz="14800" dirty="0"/>
              <a:t>The Red Sea crossing</a:t>
            </a:r>
          </a:p>
          <a:p>
            <a:pPr lvl="2">
              <a:lnSpc>
                <a:spcPct val="120000"/>
              </a:lnSpc>
              <a:spcBef>
                <a:spcPts val="1800"/>
              </a:spcBef>
            </a:pPr>
            <a:r>
              <a:rPr lang="en-US" sz="14800" dirty="0"/>
              <a:t>God parted the Red Sea and the children of Israel crossed on dry land </a:t>
            </a:r>
            <a:r>
              <a:rPr lang="en-US" sz="14800" dirty="0">
                <a:solidFill>
                  <a:srgbClr val="FF0000"/>
                </a:solidFill>
              </a:rPr>
              <a:t>(Ex 14:15*-22, 29)</a:t>
            </a:r>
          </a:p>
          <a:p>
            <a:pPr lvl="2">
              <a:lnSpc>
                <a:spcPct val="120000"/>
              </a:lnSpc>
              <a:spcBef>
                <a:spcPts val="1800"/>
              </a:spcBef>
            </a:pPr>
            <a:r>
              <a:rPr lang="en-US" sz="14800" dirty="0"/>
              <a:t>The Egyptian army pursued the children of Israel into the Red Sea and were drowned </a:t>
            </a:r>
            <a:r>
              <a:rPr lang="en-US" sz="14800" dirty="0">
                <a:solidFill>
                  <a:srgbClr val="FF0000"/>
                </a:solidFill>
              </a:rPr>
              <a:t>(Ex 14:23-28)</a:t>
            </a:r>
            <a:endParaRPr lang="en-US" sz="14800" i="1" dirty="0">
              <a:solidFill>
                <a:srgbClr val="FF0000"/>
              </a:solidFill>
            </a:endParaRPr>
          </a:p>
          <a:p>
            <a:pPr lvl="1">
              <a:lnSpc>
                <a:spcPct val="120000"/>
              </a:lnSpc>
              <a:spcBef>
                <a:spcPts val="1800"/>
              </a:spcBef>
            </a:pPr>
            <a:endParaRPr lang="en-US" sz="4600"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92162"/>
          </a:xfrm>
        </p:spPr>
        <p:txBody>
          <a:bodyPr>
            <a:normAutofit fontScale="90000"/>
          </a:bodyPr>
          <a:lstStyle/>
          <a:p>
            <a:pPr algn="ctr"/>
            <a:r>
              <a:rPr lang="en-US" u="sng" dirty="0"/>
              <a:t>THE SALVATION OF </a:t>
            </a:r>
            <a:br>
              <a:rPr lang="en-US" u="sng" dirty="0"/>
            </a:br>
            <a:r>
              <a:rPr lang="en-US" u="sng" dirty="0"/>
              <a:t>THE CHILDREN OF ISRAEL</a:t>
            </a:r>
          </a:p>
        </p:txBody>
      </p:sp>
      <p:sp>
        <p:nvSpPr>
          <p:cNvPr id="2" name="Content Placeholder 1"/>
          <p:cNvSpPr>
            <a:spLocks noGrp="1"/>
          </p:cNvSpPr>
          <p:nvPr>
            <p:ph idx="1"/>
          </p:nvPr>
        </p:nvSpPr>
        <p:spPr>
          <a:xfrm>
            <a:off x="0" y="1143000"/>
            <a:ext cx="9144000" cy="5715000"/>
          </a:xfrm>
        </p:spPr>
        <p:txBody>
          <a:bodyPr>
            <a:normAutofit fontScale="25000" lnSpcReduction="20000"/>
          </a:bodyPr>
          <a:lstStyle/>
          <a:p>
            <a:pPr>
              <a:lnSpc>
                <a:spcPct val="120000"/>
              </a:lnSpc>
            </a:pPr>
            <a:r>
              <a:rPr lang="en-US" sz="14800" i="1" dirty="0"/>
              <a:t>Hear the words of Moses in </a:t>
            </a:r>
            <a:r>
              <a:rPr lang="en-US" sz="14800" dirty="0">
                <a:solidFill>
                  <a:srgbClr val="FF0000"/>
                </a:solidFill>
              </a:rPr>
              <a:t>Ex 14:30-31</a:t>
            </a:r>
            <a:endParaRPr lang="en-US" sz="14800" i="1" dirty="0"/>
          </a:p>
          <a:p>
            <a:pPr lvl="1">
              <a:lnSpc>
                <a:spcPct val="120000"/>
              </a:lnSpc>
              <a:spcBef>
                <a:spcPts val="1800"/>
              </a:spcBef>
            </a:pPr>
            <a:r>
              <a:rPr lang="en-US" sz="14800" i="1" dirty="0"/>
              <a:t>30 </a:t>
            </a:r>
            <a:r>
              <a:rPr lang="en-US" sz="14800" b="1" i="1" dirty="0"/>
              <a:t>So </a:t>
            </a:r>
            <a:r>
              <a:rPr lang="en-US" sz="14800" b="1" i="1" u="sng" dirty="0"/>
              <a:t>the Lord saved Israel</a:t>
            </a:r>
            <a:r>
              <a:rPr lang="en-US" sz="14800" b="1" i="1" dirty="0"/>
              <a:t> that day</a:t>
            </a:r>
            <a:r>
              <a:rPr lang="en-US" sz="14800" i="1" dirty="0"/>
              <a:t> out of the hand of the Egyptians, and Israel saw the Egyptians dead on the seashore. 31 Thus Israel saw the great work which the Lord had done in Egypt; so the people feared the Lord, and believed the Lord and His servant Moses.</a:t>
            </a:r>
            <a:endParaRPr lang="en-US" sz="14800" dirty="0"/>
          </a:p>
          <a:p>
            <a:pPr lvl="1">
              <a:lnSpc>
                <a:spcPct val="120000"/>
              </a:lnSpc>
              <a:spcBef>
                <a:spcPts val="1800"/>
              </a:spcBef>
            </a:pPr>
            <a:endParaRPr lang="en-US" sz="4600"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792162"/>
          </a:xfrm>
        </p:spPr>
        <p:txBody>
          <a:bodyPr>
            <a:normAutofit/>
          </a:bodyPr>
          <a:lstStyle/>
          <a:p>
            <a:r>
              <a:rPr lang="en-US" u="sng" dirty="0"/>
              <a:t>IN CONCLUSION</a:t>
            </a:r>
          </a:p>
        </p:txBody>
      </p:sp>
      <p:sp>
        <p:nvSpPr>
          <p:cNvPr id="2" name="Content Placeholder 1"/>
          <p:cNvSpPr>
            <a:spLocks noGrp="1"/>
          </p:cNvSpPr>
          <p:nvPr>
            <p:ph idx="1"/>
          </p:nvPr>
        </p:nvSpPr>
        <p:spPr>
          <a:xfrm>
            <a:off x="0" y="1143000"/>
            <a:ext cx="9144000" cy="5334000"/>
          </a:xfrm>
        </p:spPr>
        <p:txBody>
          <a:bodyPr>
            <a:normAutofit/>
          </a:bodyPr>
          <a:lstStyle/>
          <a:p>
            <a:pPr lvl="0">
              <a:spcBef>
                <a:spcPts val="1800"/>
              </a:spcBef>
            </a:pPr>
            <a:r>
              <a:rPr lang="en-US" sz="4000" dirty="0"/>
              <a:t>We have seen that God authored a number of “Plans of Salvation”</a:t>
            </a:r>
          </a:p>
          <a:p>
            <a:pPr lvl="1">
              <a:spcBef>
                <a:spcPts val="1800"/>
              </a:spcBef>
            </a:pPr>
            <a:r>
              <a:rPr lang="en-US" sz="4000" dirty="0"/>
              <a:t>Both in the OT &amp; the NT</a:t>
            </a:r>
          </a:p>
          <a:p>
            <a:pPr lvl="0">
              <a:spcBef>
                <a:spcPts val="1800"/>
              </a:spcBef>
            </a:pPr>
            <a:r>
              <a:rPr lang="en-US" sz="4000" dirty="0"/>
              <a:t>I want to conclude our study by considering some interesting similarities between the OT “Plans of Salvation” we studied and the NT “Plan of salvation” we are under today</a:t>
            </a:r>
          </a:p>
          <a:p>
            <a:endParaRPr lang="en-US" sz="4000"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792162"/>
          </a:xfrm>
        </p:spPr>
        <p:txBody>
          <a:bodyPr>
            <a:normAutofit fontScale="90000"/>
          </a:bodyPr>
          <a:lstStyle/>
          <a:p>
            <a:pPr algn="ctr"/>
            <a:r>
              <a:rPr lang="en-US" u="sng" dirty="0"/>
              <a:t>SIMILARITIES BETWEEN THE OT &amp; NT </a:t>
            </a:r>
            <a:br>
              <a:rPr lang="en-US" u="sng" dirty="0"/>
            </a:br>
            <a:r>
              <a:rPr lang="en-US" u="sng" dirty="0"/>
              <a:t>PLANS OF SALVATION</a:t>
            </a:r>
          </a:p>
        </p:txBody>
      </p:sp>
      <p:sp>
        <p:nvSpPr>
          <p:cNvPr id="2" name="Content Placeholder 1"/>
          <p:cNvSpPr>
            <a:spLocks noGrp="1"/>
          </p:cNvSpPr>
          <p:nvPr>
            <p:ph idx="1"/>
          </p:nvPr>
        </p:nvSpPr>
        <p:spPr>
          <a:xfrm>
            <a:off x="0" y="1143000"/>
            <a:ext cx="9144000" cy="5334000"/>
          </a:xfrm>
        </p:spPr>
        <p:txBody>
          <a:bodyPr>
            <a:normAutofit fontScale="92500" lnSpcReduction="20000"/>
          </a:bodyPr>
          <a:lstStyle/>
          <a:p>
            <a:pPr lvl="0"/>
            <a:r>
              <a:rPr lang="en-US" sz="4000" dirty="0"/>
              <a:t>In all three instances a “Plan of Salvation” was desperately needed</a:t>
            </a:r>
          </a:p>
          <a:p>
            <a:pPr lvl="0"/>
            <a:r>
              <a:rPr lang="en-US" sz="4000" dirty="0"/>
              <a:t>In all three instances the “Plan of Salvation” were authored by God</a:t>
            </a:r>
          </a:p>
          <a:p>
            <a:pPr lvl="0"/>
            <a:r>
              <a:rPr lang="en-US" sz="4000" dirty="0"/>
              <a:t>In all three instances faith was required</a:t>
            </a:r>
          </a:p>
          <a:p>
            <a:pPr lvl="0"/>
            <a:r>
              <a:rPr lang="en-US" sz="4000" dirty="0"/>
              <a:t>In all three instances God gave men an active role in His “Plan of Salvation”</a:t>
            </a:r>
          </a:p>
          <a:p>
            <a:pPr lvl="1"/>
            <a:r>
              <a:rPr lang="en-US" sz="4000" dirty="0"/>
              <a:t>In spite of man’s role salvation was neither deserved or earned</a:t>
            </a:r>
          </a:p>
          <a:p>
            <a:pPr lvl="1"/>
            <a:r>
              <a:rPr lang="en-US" sz="4000" dirty="0"/>
              <a:t>Salvation is a gift from God </a:t>
            </a:r>
            <a:r>
              <a:rPr lang="en-US" sz="4000" dirty="0">
                <a:solidFill>
                  <a:srgbClr val="FF0000"/>
                </a:solidFill>
              </a:rPr>
              <a:t>(Eph 2:8)</a:t>
            </a:r>
          </a:p>
          <a:p>
            <a:endParaRPr lang="en-US" sz="4000"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792162"/>
          </a:xfrm>
        </p:spPr>
        <p:txBody>
          <a:bodyPr>
            <a:normAutofit fontScale="90000"/>
          </a:bodyPr>
          <a:lstStyle/>
          <a:p>
            <a:pPr algn="ctr"/>
            <a:r>
              <a:rPr lang="en-US" u="sng" dirty="0"/>
              <a:t>SIMILARITIES BETWEEN THE OT &amp; NT </a:t>
            </a:r>
            <a:br>
              <a:rPr lang="en-US" u="sng" dirty="0"/>
            </a:br>
            <a:r>
              <a:rPr lang="en-US" u="sng" dirty="0"/>
              <a:t>PLANS OF SALVATION</a:t>
            </a:r>
          </a:p>
        </p:txBody>
      </p:sp>
      <p:sp>
        <p:nvSpPr>
          <p:cNvPr id="2" name="Content Placeholder 1"/>
          <p:cNvSpPr>
            <a:spLocks noGrp="1"/>
          </p:cNvSpPr>
          <p:nvPr>
            <p:ph idx="1"/>
          </p:nvPr>
        </p:nvSpPr>
        <p:spPr>
          <a:xfrm>
            <a:off x="0" y="1143000"/>
            <a:ext cx="9144000" cy="5334000"/>
          </a:xfrm>
        </p:spPr>
        <p:txBody>
          <a:bodyPr>
            <a:normAutofit lnSpcReduction="10000"/>
          </a:bodyPr>
          <a:lstStyle/>
          <a:p>
            <a:pPr lvl="0"/>
            <a:r>
              <a:rPr lang="en-US" dirty="0"/>
              <a:t>In all three instances water was a vital element in God’s “Plan of Salvation”</a:t>
            </a:r>
          </a:p>
          <a:p>
            <a:pPr lvl="0"/>
            <a:r>
              <a:rPr lang="en-US" dirty="0"/>
              <a:t>In all three instances some were saved as a result of God’s “Plan of Salvation” while others were lost</a:t>
            </a:r>
          </a:p>
          <a:p>
            <a:r>
              <a:rPr lang="en-US" dirty="0"/>
              <a:t>Just as those in the OT expressed their gratitude &amp; reverence to God for the salvation He provided, we under the NT should do the same</a:t>
            </a:r>
          </a:p>
          <a:p>
            <a:pPr lvl="1"/>
            <a:r>
              <a:rPr lang="en-US" dirty="0"/>
              <a:t>(</a:t>
            </a:r>
            <a:r>
              <a:rPr lang="en-US" dirty="0">
                <a:solidFill>
                  <a:srgbClr val="FF0000"/>
                </a:solidFill>
              </a:rPr>
              <a:t>Gen 8:20-21, Ex 14:31, Acts 2:41-47</a:t>
            </a:r>
            <a:r>
              <a:rPr lang="en-US" dirty="0"/>
              <a:t>)</a:t>
            </a:r>
          </a:p>
          <a:p>
            <a:pPr lvl="0"/>
            <a:endParaRPr lang="en-US" dirty="0"/>
          </a:p>
          <a:p>
            <a:endParaRPr lang="en-US" sz="4000"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792162"/>
          </a:xfrm>
        </p:spPr>
        <p:txBody>
          <a:bodyPr>
            <a:normAutofit/>
          </a:bodyPr>
          <a:lstStyle/>
          <a:p>
            <a:endParaRPr lang="en-US" dirty="0"/>
          </a:p>
        </p:txBody>
      </p:sp>
      <p:sp>
        <p:nvSpPr>
          <p:cNvPr id="2" name="Content Placeholder 1"/>
          <p:cNvSpPr>
            <a:spLocks noGrp="1"/>
          </p:cNvSpPr>
          <p:nvPr>
            <p:ph idx="1"/>
          </p:nvPr>
        </p:nvSpPr>
        <p:spPr>
          <a:xfrm>
            <a:off x="0" y="1143000"/>
            <a:ext cx="8763000" cy="5334000"/>
          </a:xfrm>
        </p:spPr>
        <p:txBody>
          <a:bodyPr>
            <a:normAutofit/>
          </a:bodyPr>
          <a:lstStyle/>
          <a:p>
            <a:pPr algn="ctr">
              <a:spcBef>
                <a:spcPts val="1800"/>
              </a:spcBef>
              <a:buNone/>
            </a:pPr>
            <a:r>
              <a:rPr lang="en-US" sz="6000" b="1" dirty="0"/>
              <a:t>GOD’S PLAN OF SALVATION UNDER THE NT DISPENSATION IS AVAILABLE TODAY</a:t>
            </a:r>
          </a:p>
        </p:txBody>
      </p:sp>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92162"/>
          </a:xfrm>
        </p:spPr>
        <p:txBody>
          <a:bodyPr>
            <a:normAutofit/>
          </a:bodyPr>
          <a:lstStyle/>
          <a:p>
            <a:pPr algn="ctr"/>
            <a:r>
              <a:rPr lang="en-US" u="sng" dirty="0"/>
              <a:t>INTRODUCTION</a:t>
            </a:r>
          </a:p>
        </p:txBody>
      </p:sp>
      <p:sp>
        <p:nvSpPr>
          <p:cNvPr id="2" name="Content Placeholder 1"/>
          <p:cNvSpPr>
            <a:spLocks noGrp="1"/>
          </p:cNvSpPr>
          <p:nvPr>
            <p:ph idx="1"/>
          </p:nvPr>
        </p:nvSpPr>
        <p:spPr>
          <a:xfrm>
            <a:off x="0" y="1143000"/>
            <a:ext cx="9144000" cy="5715000"/>
          </a:xfrm>
        </p:spPr>
        <p:txBody>
          <a:bodyPr>
            <a:normAutofit/>
          </a:bodyPr>
          <a:lstStyle/>
          <a:p>
            <a:pPr>
              <a:lnSpc>
                <a:spcPct val="120000"/>
              </a:lnSpc>
            </a:pPr>
            <a:r>
              <a:rPr lang="en-US" dirty="0">
                <a:solidFill>
                  <a:srgbClr val="0000FF"/>
                </a:solidFill>
              </a:rPr>
              <a:t>Q: When you hear the phrase </a:t>
            </a:r>
            <a:r>
              <a:rPr lang="en-US" b="1" dirty="0">
                <a:solidFill>
                  <a:srgbClr val="0000FF"/>
                </a:solidFill>
              </a:rPr>
              <a:t>“God’s Plan of Salvation”</a:t>
            </a:r>
            <a:r>
              <a:rPr lang="en-US" dirty="0">
                <a:solidFill>
                  <a:srgbClr val="0000FF"/>
                </a:solidFill>
              </a:rPr>
              <a:t>, what initial thought comes to your mind?</a:t>
            </a:r>
          </a:p>
          <a:p>
            <a:pPr lvl="1">
              <a:lnSpc>
                <a:spcPct val="120000"/>
              </a:lnSpc>
              <a:spcBef>
                <a:spcPts val="1800"/>
              </a:spcBef>
            </a:pPr>
            <a:r>
              <a:rPr lang="en-US" dirty="0"/>
              <a:t>However, if we do a close examination of the Bible, particularly the OT, we will see that in reality God has authored a number of </a:t>
            </a:r>
            <a:r>
              <a:rPr lang="en-US" b="1" dirty="0"/>
              <a:t>“Plans of Salvation”</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92162"/>
          </a:xfrm>
        </p:spPr>
        <p:txBody>
          <a:bodyPr>
            <a:normAutofit/>
          </a:bodyPr>
          <a:lstStyle/>
          <a:p>
            <a:pPr algn="ctr"/>
            <a:r>
              <a:rPr lang="en-US" u="sng" dirty="0"/>
              <a:t>INTRODUCTION</a:t>
            </a:r>
          </a:p>
        </p:txBody>
      </p:sp>
      <p:sp>
        <p:nvSpPr>
          <p:cNvPr id="2" name="Content Placeholder 1"/>
          <p:cNvSpPr>
            <a:spLocks noGrp="1"/>
          </p:cNvSpPr>
          <p:nvPr>
            <p:ph idx="1"/>
          </p:nvPr>
        </p:nvSpPr>
        <p:spPr>
          <a:xfrm>
            <a:off x="0" y="1143000"/>
            <a:ext cx="9144000" cy="5715000"/>
          </a:xfrm>
        </p:spPr>
        <p:txBody>
          <a:bodyPr>
            <a:normAutofit/>
          </a:bodyPr>
          <a:lstStyle/>
          <a:p>
            <a:pPr>
              <a:lnSpc>
                <a:spcPct val="120000"/>
              </a:lnSpc>
            </a:pPr>
            <a:r>
              <a:rPr lang="en-US" dirty="0"/>
              <a:t>In our study today we are going to look to the OT and consider two of the </a:t>
            </a:r>
            <a:r>
              <a:rPr lang="en-US" b="1" dirty="0"/>
              <a:t>“Plans of Salvation” </a:t>
            </a:r>
            <a:r>
              <a:rPr lang="en-US" dirty="0"/>
              <a:t>authored by God </a:t>
            </a:r>
            <a:r>
              <a:rPr lang="en-US" dirty="0">
                <a:solidFill>
                  <a:srgbClr val="FF0000"/>
                </a:solidFill>
              </a:rPr>
              <a:t>(Rom 15:4)</a:t>
            </a:r>
          </a:p>
          <a:p>
            <a:pPr>
              <a:lnSpc>
                <a:spcPct val="120000"/>
              </a:lnSpc>
            </a:pPr>
            <a:r>
              <a:rPr lang="en-US" dirty="0"/>
              <a:t>After considering these OT </a:t>
            </a:r>
            <a:r>
              <a:rPr lang="en-US" b="1" dirty="0"/>
              <a:t>“Plans of Salvation”, </a:t>
            </a:r>
            <a:r>
              <a:rPr lang="en-US" dirty="0"/>
              <a:t>we will compare them to the NT </a:t>
            </a:r>
            <a:r>
              <a:rPr lang="en-US" b="1" dirty="0"/>
              <a:t>“Plan of Salvation” </a:t>
            </a:r>
            <a:r>
              <a:rPr lang="en-US" dirty="0"/>
              <a:t>that applies to us today</a:t>
            </a:r>
            <a:r>
              <a:rPr lang="en-US" b="1" dirty="0"/>
              <a:t> </a:t>
            </a:r>
            <a:r>
              <a:rPr lang="en-US" dirty="0"/>
              <a:t>and note some interesting similarities</a:t>
            </a:r>
            <a:endParaRPr lang="en-US" b="1"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92162"/>
          </a:xfrm>
        </p:spPr>
        <p:txBody>
          <a:bodyPr>
            <a:normAutofit/>
          </a:bodyPr>
          <a:lstStyle/>
          <a:p>
            <a:pPr algn="ctr"/>
            <a:r>
              <a:rPr lang="en-US" u="sng" dirty="0"/>
              <a:t>INTRODUCTION</a:t>
            </a:r>
          </a:p>
        </p:txBody>
      </p:sp>
      <p:sp>
        <p:nvSpPr>
          <p:cNvPr id="2" name="Content Placeholder 1"/>
          <p:cNvSpPr>
            <a:spLocks noGrp="1"/>
          </p:cNvSpPr>
          <p:nvPr>
            <p:ph idx="1"/>
          </p:nvPr>
        </p:nvSpPr>
        <p:spPr>
          <a:xfrm>
            <a:off x="0" y="1143000"/>
            <a:ext cx="9144000" cy="5715000"/>
          </a:xfrm>
        </p:spPr>
        <p:txBody>
          <a:bodyPr>
            <a:normAutofit/>
          </a:bodyPr>
          <a:lstStyle/>
          <a:p>
            <a:pPr>
              <a:lnSpc>
                <a:spcPct val="120000"/>
              </a:lnSpc>
            </a:pPr>
            <a:r>
              <a:rPr lang="en-US" dirty="0"/>
              <a:t>The two OT </a:t>
            </a:r>
            <a:r>
              <a:rPr lang="en-US" b="1" dirty="0"/>
              <a:t>“Plans of Salvation”, </a:t>
            </a:r>
            <a:r>
              <a:rPr lang="en-US" dirty="0"/>
              <a:t>we will consider today are:</a:t>
            </a:r>
          </a:p>
          <a:p>
            <a:pPr lvl="1">
              <a:lnSpc>
                <a:spcPct val="120000"/>
              </a:lnSpc>
              <a:spcBef>
                <a:spcPts val="1800"/>
              </a:spcBef>
            </a:pPr>
            <a:r>
              <a:rPr lang="en-US" dirty="0"/>
              <a:t>1) The </a:t>
            </a:r>
            <a:r>
              <a:rPr lang="en-US" u="sng" dirty="0"/>
              <a:t>salvation</a:t>
            </a:r>
            <a:r>
              <a:rPr lang="en-US" dirty="0"/>
              <a:t> of Noah and his family when God destroyed the world with a flood</a:t>
            </a:r>
          </a:p>
          <a:p>
            <a:pPr lvl="1">
              <a:lnSpc>
                <a:spcPct val="120000"/>
              </a:lnSpc>
              <a:spcBef>
                <a:spcPts val="1800"/>
              </a:spcBef>
            </a:pPr>
            <a:r>
              <a:rPr lang="en-US" dirty="0"/>
              <a:t>2) The </a:t>
            </a:r>
            <a:r>
              <a:rPr lang="en-US" u="sng" dirty="0"/>
              <a:t>salvation</a:t>
            </a:r>
            <a:r>
              <a:rPr lang="en-US" dirty="0"/>
              <a:t> of the children of Israel from Egyptian bondage</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92162"/>
          </a:xfrm>
        </p:spPr>
        <p:txBody>
          <a:bodyPr>
            <a:normAutofit/>
          </a:bodyPr>
          <a:lstStyle/>
          <a:p>
            <a:pPr algn="ctr"/>
            <a:r>
              <a:rPr lang="en-US" u="sng" dirty="0"/>
              <a:t>INTRODUCTION</a:t>
            </a:r>
          </a:p>
        </p:txBody>
      </p:sp>
      <p:sp>
        <p:nvSpPr>
          <p:cNvPr id="2" name="Content Placeholder 1"/>
          <p:cNvSpPr>
            <a:spLocks noGrp="1"/>
          </p:cNvSpPr>
          <p:nvPr>
            <p:ph idx="1"/>
          </p:nvPr>
        </p:nvSpPr>
        <p:spPr>
          <a:xfrm>
            <a:off x="0" y="1143000"/>
            <a:ext cx="9144000" cy="5715000"/>
          </a:xfrm>
        </p:spPr>
        <p:txBody>
          <a:bodyPr>
            <a:normAutofit/>
          </a:bodyPr>
          <a:lstStyle/>
          <a:p>
            <a:pPr>
              <a:lnSpc>
                <a:spcPct val="120000"/>
              </a:lnSpc>
            </a:pPr>
            <a:r>
              <a:rPr lang="en-US" dirty="0"/>
              <a:t>Before we consider these two OT </a:t>
            </a:r>
            <a:r>
              <a:rPr lang="en-US" b="1" dirty="0"/>
              <a:t>“Plans of Salvation” </a:t>
            </a:r>
            <a:r>
              <a:rPr lang="en-US" dirty="0"/>
              <a:t>we want to define some terms</a:t>
            </a:r>
          </a:p>
          <a:p>
            <a:pPr lvl="1">
              <a:lnSpc>
                <a:spcPct val="120000"/>
              </a:lnSpc>
              <a:spcBef>
                <a:spcPts val="1800"/>
              </a:spcBef>
            </a:pPr>
            <a:r>
              <a:rPr lang="en-US" b="1" u="sng" dirty="0">
                <a:solidFill>
                  <a:srgbClr val="008000"/>
                </a:solidFill>
              </a:rPr>
              <a:t>Plan</a:t>
            </a:r>
            <a:r>
              <a:rPr lang="en-US" b="1" dirty="0">
                <a:solidFill>
                  <a:srgbClr val="008000"/>
                </a:solidFill>
              </a:rPr>
              <a:t>:</a:t>
            </a:r>
            <a:r>
              <a:rPr lang="en-US" dirty="0">
                <a:solidFill>
                  <a:srgbClr val="0000FF"/>
                </a:solidFill>
              </a:rPr>
              <a:t> </a:t>
            </a:r>
            <a:r>
              <a:rPr lang="en-US" dirty="0"/>
              <a:t>A</a:t>
            </a:r>
            <a:r>
              <a:rPr lang="en-US" dirty="0">
                <a:solidFill>
                  <a:srgbClr val="0000FF"/>
                </a:solidFill>
              </a:rPr>
              <a:t> </a:t>
            </a:r>
            <a:r>
              <a:rPr lang="en-US" dirty="0"/>
              <a:t>list of steps or actions with details involving timing &amp; resources, used to achieve an objective or goal</a:t>
            </a:r>
            <a:endParaRPr lang="en-US" dirty="0">
              <a:solidFill>
                <a:srgbClr val="0000FF"/>
              </a:solidFil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92162"/>
          </a:xfrm>
        </p:spPr>
        <p:txBody>
          <a:bodyPr>
            <a:normAutofit/>
          </a:bodyPr>
          <a:lstStyle/>
          <a:p>
            <a:pPr algn="ctr"/>
            <a:r>
              <a:rPr lang="en-US" u="sng" dirty="0"/>
              <a:t>INTRODUCTION</a:t>
            </a:r>
          </a:p>
        </p:txBody>
      </p:sp>
      <p:sp>
        <p:nvSpPr>
          <p:cNvPr id="2" name="Content Placeholder 1"/>
          <p:cNvSpPr>
            <a:spLocks noGrp="1"/>
          </p:cNvSpPr>
          <p:nvPr>
            <p:ph idx="1"/>
          </p:nvPr>
        </p:nvSpPr>
        <p:spPr>
          <a:xfrm>
            <a:off x="0" y="1143000"/>
            <a:ext cx="9144000" cy="5715000"/>
          </a:xfrm>
        </p:spPr>
        <p:txBody>
          <a:bodyPr>
            <a:normAutofit/>
          </a:bodyPr>
          <a:lstStyle/>
          <a:p>
            <a:pPr>
              <a:lnSpc>
                <a:spcPct val="120000"/>
              </a:lnSpc>
            </a:pPr>
            <a:r>
              <a:rPr lang="en-US" dirty="0"/>
              <a:t>Before we consider these two OT </a:t>
            </a:r>
            <a:r>
              <a:rPr lang="en-US" b="1" dirty="0"/>
              <a:t>“Plans of Salvation” </a:t>
            </a:r>
            <a:r>
              <a:rPr lang="en-US" dirty="0"/>
              <a:t>we want to define some terms</a:t>
            </a:r>
          </a:p>
          <a:p>
            <a:pPr lvl="1">
              <a:lnSpc>
                <a:spcPct val="120000"/>
              </a:lnSpc>
              <a:spcBef>
                <a:spcPts val="1800"/>
              </a:spcBef>
            </a:pPr>
            <a:r>
              <a:rPr lang="en-US" b="1" u="sng" dirty="0">
                <a:solidFill>
                  <a:srgbClr val="008000"/>
                </a:solidFill>
              </a:rPr>
              <a:t>Salvation</a:t>
            </a:r>
            <a:r>
              <a:rPr lang="en-US" b="1" dirty="0">
                <a:solidFill>
                  <a:srgbClr val="008000"/>
                </a:solidFill>
              </a:rPr>
              <a:t>:</a:t>
            </a:r>
            <a:r>
              <a:rPr lang="en-US" dirty="0">
                <a:solidFill>
                  <a:srgbClr val="0000FF"/>
                </a:solidFill>
              </a:rPr>
              <a:t> </a:t>
            </a:r>
            <a:r>
              <a:rPr lang="en-US" dirty="0"/>
              <a:t>Preservation or deliverance from harm, ruin or loss</a:t>
            </a:r>
            <a:endParaRPr lang="en-US" dirty="0">
              <a:solidFill>
                <a:srgbClr val="0000FF"/>
              </a:solidFil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92162"/>
          </a:xfrm>
        </p:spPr>
        <p:txBody>
          <a:bodyPr>
            <a:normAutofit/>
          </a:bodyPr>
          <a:lstStyle/>
          <a:p>
            <a:pPr algn="ctr"/>
            <a:r>
              <a:rPr lang="en-US" u="sng" dirty="0"/>
              <a:t>INTRODUCTION</a:t>
            </a:r>
          </a:p>
        </p:txBody>
      </p:sp>
      <p:sp>
        <p:nvSpPr>
          <p:cNvPr id="2" name="Content Placeholder 1"/>
          <p:cNvSpPr>
            <a:spLocks noGrp="1"/>
          </p:cNvSpPr>
          <p:nvPr>
            <p:ph idx="1"/>
          </p:nvPr>
        </p:nvSpPr>
        <p:spPr>
          <a:xfrm>
            <a:off x="0" y="1143000"/>
            <a:ext cx="9144000" cy="5715000"/>
          </a:xfrm>
        </p:spPr>
        <p:txBody>
          <a:bodyPr>
            <a:normAutofit lnSpcReduction="10000"/>
          </a:bodyPr>
          <a:lstStyle/>
          <a:p>
            <a:pPr>
              <a:lnSpc>
                <a:spcPct val="120000"/>
              </a:lnSpc>
            </a:pPr>
            <a:r>
              <a:rPr lang="en-US" dirty="0"/>
              <a:t>Before we consider these two OT </a:t>
            </a:r>
            <a:r>
              <a:rPr lang="en-US" b="1" dirty="0"/>
              <a:t>“Plans of Salvation” </a:t>
            </a:r>
            <a:r>
              <a:rPr lang="en-US" dirty="0"/>
              <a:t>we want to define some terms</a:t>
            </a:r>
          </a:p>
          <a:p>
            <a:pPr lvl="1">
              <a:lnSpc>
                <a:spcPct val="120000"/>
              </a:lnSpc>
              <a:spcBef>
                <a:spcPts val="1800"/>
              </a:spcBef>
            </a:pPr>
            <a:r>
              <a:rPr lang="en-US" b="1" u="sng" dirty="0">
                <a:solidFill>
                  <a:srgbClr val="008000"/>
                </a:solidFill>
              </a:rPr>
              <a:t>Plan of Salvation</a:t>
            </a:r>
            <a:r>
              <a:rPr lang="en-US" dirty="0">
                <a:solidFill>
                  <a:srgbClr val="008000"/>
                </a:solidFill>
              </a:rPr>
              <a:t>:</a:t>
            </a:r>
            <a:r>
              <a:rPr lang="en-US" dirty="0"/>
              <a:t> A</a:t>
            </a:r>
            <a:r>
              <a:rPr lang="en-US" dirty="0">
                <a:solidFill>
                  <a:srgbClr val="0000FF"/>
                </a:solidFill>
              </a:rPr>
              <a:t> </a:t>
            </a:r>
            <a:r>
              <a:rPr lang="en-US" dirty="0"/>
              <a:t>list of steps or actions with details involving timing &amp; resources, used to preserve or deliver individuals from harm, ruin, or loss</a:t>
            </a:r>
          </a:p>
          <a:p>
            <a:pPr lvl="2">
              <a:lnSpc>
                <a:spcPct val="120000"/>
              </a:lnSpc>
              <a:spcBef>
                <a:spcPts val="1800"/>
              </a:spcBef>
            </a:pPr>
            <a:r>
              <a:rPr lang="en-US" dirty="0"/>
              <a:t>Could be physical or spiritual</a:t>
            </a:r>
          </a:p>
          <a:p>
            <a:pPr lvl="1">
              <a:lnSpc>
                <a:spcPct val="120000"/>
              </a:lnSpc>
              <a:spcBef>
                <a:spcPts val="1800"/>
              </a:spcBef>
            </a:pPr>
            <a:endParaRPr lang="en-US" dirty="0">
              <a:solidFill>
                <a:srgbClr val="0000FF"/>
              </a:solidFil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f02895256">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cean painting presentation (widescreen).potx" id="{7D8F5DB3-F878-46D5-AF2D-2DD5B7369221}" vid="{9251DF30-C224-466C-9BFA-3064FAD5573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Ocean</Template>
  <TotalTime>4838</TotalTime>
  <Words>2746</Words>
  <Application>Microsoft Office PowerPoint</Application>
  <PresentationFormat>On-screen Show (4:3)</PresentationFormat>
  <Paragraphs>237</Paragraphs>
  <Slides>36</Slides>
  <Notes>35</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tf02895256</vt:lpstr>
      <vt:lpstr>GOD’S PLAN(S) OF SALVATION</vt:lpstr>
      <vt:lpstr>INTRODUCTION</vt:lpstr>
      <vt:lpstr>INTRODUCTION</vt:lpstr>
      <vt:lpstr>INTRODUCTION</vt:lpstr>
      <vt:lpstr>INTRODUCTION</vt:lpstr>
      <vt:lpstr>INTRODUCTION</vt:lpstr>
      <vt:lpstr>INTRODUCTION</vt:lpstr>
      <vt:lpstr>INTRODUCTION</vt:lpstr>
      <vt:lpstr>INTRODUCTION</vt:lpstr>
      <vt:lpstr>INTRODUCTION</vt:lpstr>
      <vt:lpstr>GOD’S PLAN OF SALVATION FOR NOAH AND HIS FAMILY</vt:lpstr>
      <vt:lpstr>THE SALVATION OF  NOAH &amp; HIS FAMILY</vt:lpstr>
      <vt:lpstr>THE SALVATION OF  NOAH &amp; HIS FAMILY</vt:lpstr>
      <vt:lpstr>THE SALVATION OF  NOAH &amp; HIS FAMILY</vt:lpstr>
      <vt:lpstr>THE SALVATION OF  NOAH &amp; HIS FAMILY</vt:lpstr>
      <vt:lpstr>THE SALVATION OF  NOAH &amp; HIS FAMILY</vt:lpstr>
      <vt:lpstr>GOD’S PLAN OF SALVATION FOR THE CHILDREN OF ISRAEL</vt:lpstr>
      <vt:lpstr>THE SALVATION OF  THE CHILDREN OF ISRAEL</vt:lpstr>
      <vt:lpstr>THE SALVATION OF  THE CHILDREN OF ISRAEL</vt:lpstr>
      <vt:lpstr>THE SALVATION OF  THE CHILDREN OF ISRAEL</vt:lpstr>
      <vt:lpstr>THE SALVATION OF  THE CHILDREN OF ISRAEL</vt:lpstr>
      <vt:lpstr>THE SALVATION OF  THE CHILDREN OF ISRAEL</vt:lpstr>
      <vt:lpstr>THE SALVATION OF  THE CHILDREN OF ISRAEL</vt:lpstr>
      <vt:lpstr>THE SALVATION OF  THE CHILDREN OF ISRAEL</vt:lpstr>
      <vt:lpstr>THE SALVATION OF  THE CHILDREN OF ISRAEL</vt:lpstr>
      <vt:lpstr>THE SALVATION OF  THE CHILDREN OF ISRAEL</vt:lpstr>
      <vt:lpstr>THE SALVATION OF  THE CHILDREN OF ISRAEL</vt:lpstr>
      <vt:lpstr>THE SALVATION OF  THE CHILDREN OF ISRAEL</vt:lpstr>
      <vt:lpstr>THE SALVATION OF  THE CHILDREN OF ISRAEL</vt:lpstr>
      <vt:lpstr>THE SALVATION OF  THE CHILDREN OF ISRAEL</vt:lpstr>
      <vt:lpstr>THE SALVATION OF  THE CHILDREN OF ISRAEL</vt:lpstr>
      <vt:lpstr>THE SALVATION OF  THE CHILDREN OF ISRAEL</vt:lpstr>
      <vt:lpstr>IN CONCLUSION</vt:lpstr>
      <vt:lpstr>SIMILARITIES BETWEEN THE OT &amp; NT  PLANS OF SALVATION</vt:lpstr>
      <vt:lpstr>SIMILARITIES BETWEEN THE OT &amp; NT  PLANS OF SALVATION</vt:lpstr>
      <vt:lpstr>Slide 36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RECOGNITION AND APPRECIATION OF THE GREAT THINGS GOD HAS DONE FOR US</dc:title>
  <dc:creator>Frank Caldwell</dc:creator>
  <cp:lastModifiedBy>Frank Caldwell</cp:lastModifiedBy>
  <cp:revision>355</cp:revision>
  <dcterms:created xsi:type="dcterms:W3CDTF">2016-06-19T02:02:39Z</dcterms:created>
  <dcterms:modified xsi:type="dcterms:W3CDTF">2020-03-22T19:44:21Z</dcterms:modified>
</cp:coreProperties>
</file>