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4" r:id="rId3"/>
    <p:sldId id="277" r:id="rId4"/>
    <p:sldId id="26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75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74D5E0C1-3195-4ADD-B48D-ED343C70E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67DA9BB0-91DD-41FF-AA63-086149222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54A8E584-E740-44D0-9005-90A0F1ABE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3375" indent="-33206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8271" indent="-2656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59577" indent="-2656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90886" indent="-2656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22192" indent="-2656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53500" indent="-2656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809" indent="-2656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6117" indent="-2656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10626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3542B-07DC-4320-ABB5-4B0BC53628E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0626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12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96653" y="5611810"/>
            <a:ext cx="4952721" cy="33433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75827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96653" y="5611810"/>
            <a:ext cx="4952721" cy="33433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113" y="1781875"/>
            <a:ext cx="7955156" cy="3512679"/>
          </a:xfr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14779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16381"/>
            <a:ext cx="8211824" cy="4513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60660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16381"/>
            <a:ext cx="8211824" cy="4513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24632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16381"/>
            <a:ext cx="8211824" cy="4513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93030" y="4930152"/>
            <a:ext cx="3209631" cy="141473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70723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8" y="561831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89" indent="0">
              <a:buNone/>
              <a:defRPr/>
            </a:lvl2pPr>
            <a:lvl3pPr marL="914377" indent="0">
              <a:buFont typeface="Arial"/>
              <a:buNone/>
              <a:defRPr/>
            </a:lvl3pPr>
            <a:lvl4pPr marL="1371566" indent="0">
              <a:buFont typeface="Arial"/>
              <a:buNone/>
              <a:defRPr/>
            </a:lvl4pPr>
            <a:lvl5pPr marL="1828754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9"/>
            <a:ext cx="8159751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90922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8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89" indent="0">
              <a:buNone/>
              <a:defRPr/>
            </a:lvl2pPr>
            <a:lvl3pPr marL="914377" indent="0">
              <a:buFont typeface="Arial"/>
              <a:buNone/>
              <a:defRPr/>
            </a:lvl3pPr>
            <a:lvl4pPr marL="1371566" indent="0">
              <a:buFont typeface="Arial"/>
              <a:buNone/>
              <a:defRPr/>
            </a:lvl4pPr>
            <a:lvl5pPr marL="1828754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1134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 rot="20811501">
            <a:off x="3624775" y="4942444"/>
            <a:ext cx="1741635" cy="49249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683487">
            <a:off x="2608930" y="2268923"/>
            <a:ext cx="4025533" cy="22903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1461" y="283"/>
            <a:ext cx="3320631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2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377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1pPr>
      <a:lvl2pPr marL="914377" indent="-457189" algn="ctr" defTabSz="914377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2pPr>
      <a:lvl3pPr marL="914377" indent="0" algn="ctr" defTabSz="914377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3pPr>
      <a:lvl4pPr marL="1371566" indent="0" algn="ctr" defTabSz="914377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4pPr>
      <a:lvl5pPr marL="1828754" indent="0" algn="ctr" defTabSz="914377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Placeholder 4">
            <a:extLst>
              <a:ext uri="{FF2B5EF4-FFF2-40B4-BE49-F238E27FC236}">
                <a16:creationId xmlns:a16="http://schemas.microsoft.com/office/drawing/2014/main" id="{C1ED8661-C310-4855-B811-60380F704F2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1535837" y="4419600"/>
            <a:ext cx="6258757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7:21-23</a:t>
            </a:r>
          </a:p>
        </p:txBody>
      </p:sp>
      <p:sp>
        <p:nvSpPr>
          <p:cNvPr id="90115" name="Title 3">
            <a:extLst>
              <a:ext uri="{FF2B5EF4-FFF2-40B4-BE49-F238E27FC236}">
                <a16:creationId xmlns:a16="http://schemas.microsoft.com/office/drawing/2014/main" id="{49AA114E-79D4-4763-8DA5-BB1647D29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286940">
            <a:off x="2011364" y="898526"/>
            <a:ext cx="5502275" cy="307975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roadway" panose="04040905080B02020502" pitchFamily="82" charset="0"/>
              </a:rPr>
              <a:t>The Sermon on the Mount (30)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9DBBA6-DAE3-44D7-9BC4-48A79C7BFFD2}"/>
              </a:ext>
            </a:extLst>
          </p:cNvPr>
          <p:cNvSpPr txBox="1">
            <a:spLocks noChangeArrowheads="1"/>
          </p:cNvSpPr>
          <p:nvPr/>
        </p:nvSpPr>
        <p:spPr>
          <a:xfrm>
            <a:off x="-1588" y="6126164"/>
            <a:ext cx="5523499" cy="731837"/>
          </a:xfrm>
          <a:prstGeom prst="rect">
            <a:avLst/>
          </a:prstGeom>
          <a:solidFill>
            <a:srgbClr val="BEAA15">
              <a:alpha val="80000"/>
            </a:srgbClr>
          </a:solidFill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8F6F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8F6FC"/>
                </a:solidFill>
                <a:effectLst/>
                <a:uLnTx/>
                <a:uFillTx/>
                <a:latin typeface="Georgia"/>
                <a:ea typeface="+mj-ea"/>
              </a:rPr>
              <a:t>The Teachings of Jesus – 2020-21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0" y="129330"/>
            <a:ext cx="8816829" cy="6256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cap="none" dirty="0"/>
              <a:t>He who does the will of My Father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1" y="755009"/>
            <a:ext cx="8917496" cy="559545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What is obedience?</a:t>
            </a:r>
          </a:p>
          <a:p>
            <a:r>
              <a:rPr lang="en-US" sz="3600" dirty="0"/>
              <a:t> It is doing what you are told the way you are told to do it</a:t>
            </a:r>
          </a:p>
          <a:p>
            <a:r>
              <a:rPr lang="en-US" sz="3600" dirty="0"/>
              <a:t>Consider the farmer who leaves for awhile and gives his son instructions.  </a:t>
            </a:r>
            <a:br>
              <a:rPr lang="en-US" sz="3600" dirty="0"/>
            </a:br>
            <a:r>
              <a:rPr lang="en-US" sz="3600" dirty="0"/>
              <a:t>He follows MOST of the instructions as said, but changes one thing. </a:t>
            </a:r>
            <a:br>
              <a:rPr lang="en-US" sz="3600" dirty="0"/>
            </a:br>
            <a:r>
              <a:rPr lang="en-US" sz="3600" dirty="0"/>
              <a:t>His father asks, “Why did you not obey me?”</a:t>
            </a:r>
          </a:p>
          <a:p>
            <a:r>
              <a:rPr lang="en-US" sz="3600" b="1">
                <a:solidFill>
                  <a:srgbClr val="C00000"/>
                </a:solidFill>
                <a:latin typeface="Bookman Old Style" panose="02050604050505020204" pitchFamily="18" charset="0"/>
              </a:rPr>
              <a:t> James </a:t>
            </a: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1:22-25</a:t>
            </a:r>
          </a:p>
        </p:txBody>
      </p:sp>
    </p:spTree>
    <p:extLst>
      <p:ext uri="{BB962C8B-B14F-4D97-AF65-F5344CB8AC3E}">
        <p14:creationId xmlns:p14="http://schemas.microsoft.com/office/powerpoint/2010/main" val="26262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1" y="777239"/>
            <a:ext cx="7543800" cy="3534701"/>
          </a:xfrm>
        </p:spPr>
        <p:txBody>
          <a:bodyPr/>
          <a:lstStyle/>
          <a:p>
            <a:r>
              <a:rPr lang="en-US" cap="none" dirty="0"/>
              <a:t>“Not everyone who says ‘lord, lord”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662" y="5337915"/>
            <a:ext cx="7543800" cy="637691"/>
          </a:xfrm>
        </p:spPr>
        <p:txBody>
          <a:bodyPr>
            <a:normAutofit/>
          </a:bodyPr>
          <a:lstStyle/>
          <a:p>
            <a:pPr algn="r"/>
            <a:r>
              <a:rPr lang="en-US" sz="3600" cap="none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Matthew 7:21-23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0" y="129330"/>
            <a:ext cx="8816829" cy="6256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cap="none" dirty="0"/>
              <a:t>Not every who says, ‘Lord, Lord’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1" y="755009"/>
            <a:ext cx="8917496" cy="5595457"/>
          </a:xfrm>
        </p:spPr>
        <p:txBody>
          <a:bodyPr>
            <a:normAutofit/>
          </a:bodyPr>
          <a:lstStyle/>
          <a:p>
            <a:r>
              <a:rPr lang="en-US" sz="3600" dirty="0"/>
              <a:t>We continue to deal with choices as this sermon of Jesus was concluded</a:t>
            </a:r>
          </a:p>
          <a:p>
            <a:r>
              <a:rPr lang="en-US" sz="3600" dirty="0"/>
              <a:t>This is an important text, as it warns us that many will be deceived.</a:t>
            </a:r>
          </a:p>
          <a:p>
            <a:r>
              <a:rPr lang="en-US" sz="3600" dirty="0"/>
              <a:t>Our last lesson addressed false prophets, this lesson addresses false professors (professing beliefs)</a:t>
            </a: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0" y="129330"/>
            <a:ext cx="8816829" cy="6256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cap="none" dirty="0"/>
              <a:t>Not every who says, ‘Lord, Lord’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1" y="755009"/>
            <a:ext cx="8917496" cy="559545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There is a need to confess Him </a:t>
            </a:r>
            <a:r>
              <a:rPr lang="en-US" sz="3600" dirty="0"/>
              <a:t>– </a:t>
            </a: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10:32-33, Romans 10:9-10, 1 Timothy 6:12, 1 John 4:15</a:t>
            </a:r>
            <a:r>
              <a:rPr lang="en-US" sz="3600" dirty="0"/>
              <a:t>, etc. </a:t>
            </a:r>
          </a:p>
          <a:p>
            <a:r>
              <a:rPr lang="en-US" sz="3600" dirty="0"/>
              <a:t> ‘Lord, Lord’ – an acknowledgment of authority and divinity.  </a:t>
            </a:r>
            <a:br>
              <a:rPr lang="en-US" sz="3600" dirty="0"/>
            </a:br>
            <a:r>
              <a:rPr lang="en-US" sz="3600" dirty="0"/>
              <a:t>It would have been respectful and perhaps even enthusiastic.</a:t>
            </a:r>
            <a:br>
              <a:rPr lang="en-US" sz="3600" dirty="0"/>
            </a:br>
            <a:r>
              <a:rPr lang="en-US" sz="3600" dirty="0"/>
              <a:t>NOT a secret disciple (</a:t>
            </a: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John 3:1-2, 12:42-43,</a:t>
            </a:r>
            <a:r>
              <a:rPr lang="en-US" sz="3600" dirty="0"/>
              <a:t> etc.)</a:t>
            </a:r>
          </a:p>
          <a:p>
            <a:r>
              <a:rPr lang="en-US" sz="3600" dirty="0"/>
              <a:t>“Me” – Jesus was declaring who He was</a:t>
            </a:r>
          </a:p>
        </p:txBody>
      </p:sp>
    </p:spTree>
    <p:extLst>
      <p:ext uri="{BB962C8B-B14F-4D97-AF65-F5344CB8AC3E}">
        <p14:creationId xmlns:p14="http://schemas.microsoft.com/office/powerpoint/2010/main" val="221470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0" y="129330"/>
            <a:ext cx="8816829" cy="6256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cap="none" dirty="0"/>
              <a:t>Not every who says, ‘Lord, Lord’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1" y="755009"/>
            <a:ext cx="8917496" cy="55954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BUT, merely confessing Him is not enough!</a:t>
            </a:r>
          </a:p>
          <a:p>
            <a:r>
              <a:rPr lang="en-US" sz="3600" dirty="0"/>
              <a:t> Many today say all that is necessary is to confess Him (believe in Him, “call on His name”,  etc.) </a:t>
            </a:r>
            <a:br>
              <a:rPr lang="en-US" sz="3600" dirty="0"/>
            </a:br>
            <a:r>
              <a:rPr lang="en-US" sz="3600" dirty="0"/>
              <a:t>Much of the religious world teaches “faith only”, but that is not taught in scripture and contrary to what Jesus said here! </a:t>
            </a:r>
          </a:p>
          <a:p>
            <a:r>
              <a:rPr lang="en-US" sz="3600" dirty="0"/>
              <a:t>We have correctly emphasized we need an obedient faith (</a:t>
            </a: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James 2:17-19, 24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20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0" y="129330"/>
            <a:ext cx="8816829" cy="6256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cap="none" dirty="0"/>
              <a:t>Not every who says, ‘Lord, Lord’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1" y="755009"/>
            <a:ext cx="8917496" cy="55954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Shall enter the kingdom of heaven</a:t>
            </a:r>
          </a:p>
          <a:p>
            <a:r>
              <a:rPr lang="en-US" sz="3600" dirty="0"/>
              <a:t> Jesus continues to contrast destinies as well.  </a:t>
            </a:r>
            <a:br>
              <a:rPr lang="en-US" sz="3600" dirty="0"/>
            </a:br>
            <a:r>
              <a:rPr lang="en-US" sz="3600" dirty="0"/>
              <a:t>Here He notes those who will NOT enter the kingdom of Heaven.</a:t>
            </a:r>
          </a:p>
          <a:p>
            <a:r>
              <a:rPr lang="en-US" sz="3600" dirty="0"/>
              <a:t>The kingdom of heaven is the place of the saved for eternity.</a:t>
            </a:r>
          </a:p>
          <a:p>
            <a:r>
              <a:rPr lang="en-US" sz="3600" dirty="0"/>
              <a:t>NOT the kingdom of heaven – destruction, “the fire”, hell. </a:t>
            </a:r>
          </a:p>
        </p:txBody>
      </p:sp>
    </p:spTree>
    <p:extLst>
      <p:ext uri="{BB962C8B-B14F-4D97-AF65-F5344CB8AC3E}">
        <p14:creationId xmlns:p14="http://schemas.microsoft.com/office/powerpoint/2010/main" val="8243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0" y="129330"/>
            <a:ext cx="8816829" cy="6256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cap="none" dirty="0"/>
              <a:t>He who does the will of My Father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1" y="755009"/>
            <a:ext cx="8917496" cy="55954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There is a need for obedience</a:t>
            </a:r>
          </a:p>
          <a:p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Hebrews 5:9</a:t>
            </a:r>
          </a:p>
          <a:p>
            <a:r>
              <a:rPr lang="en-US" sz="3600" dirty="0"/>
              <a:t> God defines this obedience – </a:t>
            </a: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Luke 6:46</a:t>
            </a:r>
          </a:p>
          <a:p>
            <a:r>
              <a:rPr lang="en-US" sz="3600" dirty="0"/>
              <a:t>Our love for Him is tied to our obedience – </a:t>
            </a: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John 14:15, 15:10, </a:t>
            </a:r>
            <a:r>
              <a:rPr lang="en-US" sz="36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0101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0" y="129330"/>
            <a:ext cx="8816829" cy="6256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cap="none" dirty="0"/>
              <a:t>He who does the will of My Father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1" y="755009"/>
            <a:ext cx="8917496" cy="55954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There is a need for obedience</a:t>
            </a:r>
          </a:p>
          <a:p>
            <a:r>
              <a:rPr lang="en-US" sz="3600" dirty="0"/>
              <a:t>The scribes and Pharisees THOUGHT they were obeying God, but… </a:t>
            </a:r>
          </a:p>
          <a:p>
            <a:r>
              <a:rPr lang="en-US" sz="3600" dirty="0"/>
              <a:t> They established their own religion – </a:t>
            </a: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Romans 10:2 </a:t>
            </a:r>
            <a:b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- </a:t>
            </a:r>
            <a:r>
              <a:rPr lang="en-US" sz="3600" dirty="0"/>
              <a:t>When convenient they obeyed, at other times they manipulated His law to what they wanted.  Their heart was also impure</a:t>
            </a:r>
          </a:p>
        </p:txBody>
      </p:sp>
    </p:spTree>
    <p:extLst>
      <p:ext uri="{BB962C8B-B14F-4D97-AF65-F5344CB8AC3E}">
        <p14:creationId xmlns:p14="http://schemas.microsoft.com/office/powerpoint/2010/main" val="289621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0" y="129330"/>
            <a:ext cx="8816829" cy="6256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cap="none" dirty="0"/>
              <a:t>He who does the will of My Father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1" y="755009"/>
            <a:ext cx="8917496" cy="559545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What is obedience?</a:t>
            </a:r>
          </a:p>
          <a:p>
            <a:r>
              <a:rPr lang="en-US" sz="3600" dirty="0"/>
              <a:t> It is doing what you are told the way you are told to do it</a:t>
            </a:r>
          </a:p>
          <a:p>
            <a:r>
              <a:rPr lang="en-US" sz="3600" dirty="0"/>
              <a:t>Consider the farmer who leaves for awhile and gives his son instructions.  </a:t>
            </a:r>
            <a:br>
              <a:rPr lang="en-US" sz="3600" dirty="0"/>
            </a:br>
            <a:r>
              <a:rPr lang="en-US" sz="3600" dirty="0"/>
              <a:t>He follows MOST of the instructions as said, but changes one thing. </a:t>
            </a:r>
            <a:br>
              <a:rPr lang="en-US" sz="3600" dirty="0"/>
            </a:br>
            <a:r>
              <a:rPr lang="en-US" sz="3600" dirty="0"/>
              <a:t>His father asks, “Why did you not obey me?”</a:t>
            </a:r>
          </a:p>
          <a:p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James 1:22-25</a:t>
            </a:r>
          </a:p>
        </p:txBody>
      </p:sp>
    </p:spTree>
    <p:extLst>
      <p:ext uri="{BB962C8B-B14F-4D97-AF65-F5344CB8AC3E}">
        <p14:creationId xmlns:p14="http://schemas.microsoft.com/office/powerpoint/2010/main" val="28207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33</TotalTime>
  <Words>587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Broadway</vt:lpstr>
      <vt:lpstr>Cambria</vt:lpstr>
      <vt:lpstr>Georgia</vt:lpstr>
      <vt:lpstr>Red Line Business 16x9</vt:lpstr>
      <vt:lpstr>1_Default</vt:lpstr>
      <vt:lpstr>The Sermon on the Mount (30)</vt:lpstr>
      <vt:lpstr>“Not everyone who says ‘lord, lord”</vt:lpstr>
      <vt:lpstr>Not every who says, ‘Lord, Lord’</vt:lpstr>
      <vt:lpstr>Not every who says, ‘Lord, Lord’</vt:lpstr>
      <vt:lpstr>Not every who says, ‘Lord, Lord’</vt:lpstr>
      <vt:lpstr>Not every who says, ‘Lord, Lord’</vt:lpstr>
      <vt:lpstr>He who does the will of My Father</vt:lpstr>
      <vt:lpstr>He who does the will of My Father</vt:lpstr>
      <vt:lpstr>He who does the will of My Father</vt:lpstr>
      <vt:lpstr>He who does the will of My Father</vt:lpstr>
      <vt:lpstr>Add a Slide Title - 4</vt:lpstr>
      <vt:lpstr>Add a Slide Title - 1</vt:lpstr>
      <vt:lpstr>Add a Slide Title - 3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“Not everyone who says ‘lord, lord”</dc:title>
  <dc:creator>Thomas Thornhill</dc:creator>
  <cp:lastModifiedBy>Thomas Thornhill</cp:lastModifiedBy>
  <cp:revision>5</cp:revision>
  <dcterms:created xsi:type="dcterms:W3CDTF">2020-12-11T22:59:17Z</dcterms:created>
  <dcterms:modified xsi:type="dcterms:W3CDTF">2020-12-11T23:32:43Z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